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35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notesSlides/notesSlide21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charts/chart36.xml" ContentType="application/vnd.openxmlformats-officedocument.drawingml.chart+xml"/>
  <Override PartName="/ppt/charts/chart3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notesSlides/notesSlide22.xml" ContentType="application/vnd.openxmlformats-officedocument.presentationml.notesSlide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charts/chart37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charts/chart26.xml" ContentType="application/vnd.openxmlformats-officedocument.drawingml.chart+xml"/>
  <Default Extension="rels" ContentType="application/vnd.openxmlformats-package.relationships+xml"/>
  <Override PartName="/ppt/slides/slide23.xml" ContentType="application/vnd.openxmlformats-officedocument.presentationml.slide+xml"/>
  <Override PartName="/ppt/charts/chart15.xml" ContentType="application/vnd.openxmlformats-officedocument.drawingml.chart+xml"/>
  <Override PartName="/ppt/charts/chart33.xml" ContentType="application/vnd.openxmlformats-officedocument.drawingml.chart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9" r:id="rId3"/>
    <p:sldId id="258" r:id="rId4"/>
    <p:sldId id="282" r:id="rId5"/>
    <p:sldId id="283" r:id="rId6"/>
    <p:sldId id="263" r:id="rId7"/>
    <p:sldId id="267" r:id="rId8"/>
    <p:sldId id="268" r:id="rId9"/>
    <p:sldId id="269" r:id="rId10"/>
    <p:sldId id="270" r:id="rId11"/>
    <p:sldId id="271" r:id="rId12"/>
    <p:sldId id="272" r:id="rId13"/>
    <p:sldId id="278" r:id="rId14"/>
    <p:sldId id="284" r:id="rId15"/>
    <p:sldId id="281" r:id="rId16"/>
    <p:sldId id="287" r:id="rId17"/>
    <p:sldId id="285" r:id="rId18"/>
    <p:sldId id="279" r:id="rId19"/>
    <p:sldId id="311" r:id="rId20"/>
    <p:sldId id="312" r:id="rId21"/>
    <p:sldId id="274" r:id="rId22"/>
    <p:sldId id="290" r:id="rId23"/>
    <p:sldId id="280" r:id="rId24"/>
    <p:sldId id="294" r:id="rId25"/>
    <p:sldId id="295" r:id="rId26"/>
    <p:sldId id="289" r:id="rId2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0115" autoAdjust="0"/>
    <p:restoredTop sz="96154" autoAdjust="0"/>
  </p:normalViewPr>
  <p:slideViewPr>
    <p:cSldViewPr>
      <p:cViewPr>
        <p:scale>
          <a:sx n="75" d="100"/>
          <a:sy n="75" d="100"/>
        </p:scale>
        <p:origin x="-7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imura\My%20Documents\&#20849;&#21516;&#30740;&#31350;\Moodle&#35542;&#25991;\IRT%20Data%20EIKEN\maximum-likelihood%20method%20&amp;%20NTT\VocGrm%20(2)%20Fit&#20778;&#20808;\VocGrm%20(I=36,%20N=194)\VocGrm%20(I=36,%20N=194)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9\EPT2009NSJC-Vgm(Q=10)FisxedIRP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9\EPT2009NSJC-Mlg(Q=10)FisxedIRP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8GNT\EPT2008-Vg(re-alnalysis)-NTT(Q=10)FixedIRP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8GNT\EPT2008-Dlg(re-alnalysis)-NTT(Q=10)FixedIRP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8GNT\EPT2008-Mlg(re-alnalysis)-NTT(Q=10)FixedIRP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8GNT\LRT-SOM(Q=5)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9\EPT2009NSJC-GNT-SOM(Q=5)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9\EPT2009NSJC-Dlg-NTT(Q=10)FisxedIRP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9\EPT2009NSJC-Vgm-NTT(Q=10)FisxedIRP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9\EPT2009NSJC-Mlg-NTT(Q=10)FisxedIRP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30456;&#38306;&#20998;&#26512;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8GNT\EPT2008-Mlg(re-alnalysis)-NTT(Q=10)FixedIRP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8GNT\EPT2008-Dlg(re-alnalysis)-NTT(Q=10)FixedIRP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8GNT\EPT2008-Vg(re-alnalysis)-NTT(Q=10)FixedIRP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8GNT\LRT-SOM(Q=5)UD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9\EPT2009NSJC-GNT-SOM(Q=5)FixedIRP(Q=10)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9\EPT2009NSJC-GNT-SOM(Q=5)FixedIRP(Q=5)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9\EPT2009NSJC-GNT-SOM(Q=5)FixedIRP(Q=5)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9\EPT2009NSJC-GNT-SOM(Q=5)FixedIRP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9\EPT2009NSJC-GNT-SOM(Q=5)FixedIRP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9\EPT2009NSJC-GNT-SOM(Q=5)FixedIRP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30456;&#38306;&#20998;&#26512;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8GNT\LRT-SOM(Q=5)UD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8GNT\LRT-SOM(Q=5)UD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8GNT\LRT-SOM(Q=5)UD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8GNT\LRT-SOM(Q=5)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8GNT\LRT-SOM(Q=5)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8GNT\LRT-SOM(Q=5).xlsx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9\EPT2009NSJC-GNT-SOM(Q=5)FixedIRP.xlsx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9\EPT2009NSJC-GNT-SOM(Q=5)FixedIRP.xlsx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9\EPT2009NSJC-GNT-SOM(Q=5)FixedIRP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30456;&#38306;&#20998;&#26512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30456;&#38306;&#20998;&#26512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30456;&#38306;&#20998;&#26512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30456;&#38306;&#20998;&#26512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imura\My%20Documents\&#20849;&#21516;&#30740;&#31350;\&#26085;&#26412;&#35328;&#35486;&#12486;&#12473;&#12488;&#23398;&#20250;\&#30456;&#38306;&#20998;&#26512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tsuo\Documents\&#23398;&#20250;\&#26085;&#26412;&#12486;&#12473;&#12488;&#23398;&#20250;\EPT2009\EPT2009NSJC-Dlg-NTT(Q=10)FisxedIR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title>
      <c:tx>
        <c:rich>
          <a:bodyPr/>
          <a:lstStyle/>
          <a:p>
            <a:pPr>
              <a:defRPr/>
            </a:pPr>
            <a:r>
              <a:rPr lang="en-US"/>
              <a:t>Vg</a:t>
            </a:r>
            <a:endParaRPr lang="ja-JP"/>
          </a:p>
        </c:rich>
      </c:tx>
      <c:layout>
        <c:manualLayout>
          <c:xMode val="edge"/>
          <c:yMode val="edge"/>
          <c:x val="0.56553290905438558"/>
          <c:y val="0"/>
        </c:manualLayout>
      </c:layout>
    </c:title>
    <c:plotArea>
      <c:layout>
        <c:manualLayout>
          <c:layoutTarget val="inner"/>
          <c:xMode val="edge"/>
          <c:yMode val="edge"/>
          <c:x val="0.32979276531251789"/>
          <c:y val="0.13105464372532474"/>
          <c:w val="0.58246776375866272"/>
          <c:h val="0.60910213612340225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4"/>
            <c:spPr>
              <a:solidFill>
                <a:schemeClr val="tx1"/>
              </a:solidFill>
              <a:ln>
                <a:solidFill>
                  <a:sysClr val="windowText" lastClr="000000"/>
                </a:solidFill>
              </a:ln>
            </c:spPr>
          </c:marker>
          <c:xVal>
            <c:numRef>
              <c:f>詳細Data!$D$6:$AM$6</c:f>
              <c:numCache>
                <c:formatCode>General</c:formatCode>
                <c:ptCount val="36"/>
                <c:pt idx="0">
                  <c:v>3</c:v>
                </c:pt>
                <c:pt idx="1">
                  <c:v>3</c:v>
                </c:pt>
                <c:pt idx="2">
                  <c:v>5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5</c:v>
                </c:pt>
                <c:pt idx="7">
                  <c:v>3</c:v>
                </c:pt>
                <c:pt idx="8">
                  <c:v>4</c:v>
                </c:pt>
                <c:pt idx="9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2</c:v>
                </c:pt>
                <c:pt idx="15">
                  <c:v>2</c:v>
                </c:pt>
                <c:pt idx="16">
                  <c:v>5</c:v>
                </c:pt>
                <c:pt idx="17">
                  <c:v>4</c:v>
                </c:pt>
                <c:pt idx="18">
                  <c:v>5</c:v>
                </c:pt>
                <c:pt idx="20">
                  <c:v>5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3</c:v>
                </c:pt>
                <c:pt idx="26">
                  <c:v>5</c:v>
                </c:pt>
                <c:pt idx="27">
                  <c:v>1</c:v>
                </c:pt>
                <c:pt idx="29">
                  <c:v>1</c:v>
                </c:pt>
                <c:pt idx="30">
                  <c:v>4</c:v>
                </c:pt>
                <c:pt idx="31">
                  <c:v>1</c:v>
                </c:pt>
                <c:pt idx="32">
                  <c:v>3</c:v>
                </c:pt>
                <c:pt idx="33">
                  <c:v>3</c:v>
                </c:pt>
                <c:pt idx="34">
                  <c:v>1</c:v>
                </c:pt>
                <c:pt idx="35">
                  <c:v>1</c:v>
                </c:pt>
              </c:numCache>
            </c:numRef>
          </c:xVal>
          <c:yVal>
            <c:numRef>
              <c:f>詳細Data!$D$7:$AM$7</c:f>
              <c:numCache>
                <c:formatCode>0.00_ </c:formatCode>
                <c:ptCount val="36"/>
                <c:pt idx="0">
                  <c:v>-0.17030000000000001</c:v>
                </c:pt>
                <c:pt idx="1">
                  <c:v>-0.53334000000000004</c:v>
                </c:pt>
                <c:pt idx="2">
                  <c:v>0.36494000000000032</c:v>
                </c:pt>
                <c:pt idx="3">
                  <c:v>-0.19258000000000033</c:v>
                </c:pt>
                <c:pt idx="4">
                  <c:v>-0.72372000000000491</c:v>
                </c:pt>
                <c:pt idx="5">
                  <c:v>-1.3439099999999924</c:v>
                </c:pt>
                <c:pt idx="6">
                  <c:v>0.54962999999999995</c:v>
                </c:pt>
                <c:pt idx="7">
                  <c:v>-0.23725000000000004</c:v>
                </c:pt>
                <c:pt idx="8">
                  <c:v>0.14036000000000001</c:v>
                </c:pt>
                <c:pt idx="9">
                  <c:v>-1.9155099999999969</c:v>
                </c:pt>
                <c:pt idx="11">
                  <c:v>-0.87288000000000165</c:v>
                </c:pt>
                <c:pt idx="12">
                  <c:v>-0.92415000000000003</c:v>
                </c:pt>
                <c:pt idx="13">
                  <c:v>-1.3748199999999999</c:v>
                </c:pt>
                <c:pt idx="14">
                  <c:v>-0.62749999999999995</c:v>
                </c:pt>
                <c:pt idx="15">
                  <c:v>-0.95011000000000001</c:v>
                </c:pt>
                <c:pt idx="16">
                  <c:v>1.6089199999999999</c:v>
                </c:pt>
                <c:pt idx="17">
                  <c:v>0.22962000000000021</c:v>
                </c:pt>
                <c:pt idx="18">
                  <c:v>0.94485000000000063</c:v>
                </c:pt>
                <c:pt idx="20">
                  <c:v>0.38772000000000212</c:v>
                </c:pt>
                <c:pt idx="22">
                  <c:v>-0.5801899999999971</c:v>
                </c:pt>
                <c:pt idx="23">
                  <c:v>-0.8984099999999996</c:v>
                </c:pt>
                <c:pt idx="24">
                  <c:v>-0.92415000000000003</c:v>
                </c:pt>
                <c:pt idx="25">
                  <c:v>-8.1440000000000012E-2</c:v>
                </c:pt>
                <c:pt idx="26">
                  <c:v>1.53861</c:v>
                </c:pt>
                <c:pt idx="27">
                  <c:v>-1.1672</c:v>
                </c:pt>
                <c:pt idx="29">
                  <c:v>-2.1470099999999999</c:v>
                </c:pt>
                <c:pt idx="30">
                  <c:v>7.2200000000000224E-3</c:v>
                </c:pt>
                <c:pt idx="31">
                  <c:v>-1.4705599999999999</c:v>
                </c:pt>
                <c:pt idx="32">
                  <c:v>-0.34974000000000038</c:v>
                </c:pt>
                <c:pt idx="33">
                  <c:v>-8.1440000000000012E-2</c:v>
                </c:pt>
                <c:pt idx="34">
                  <c:v>-1.75346</c:v>
                </c:pt>
                <c:pt idx="35">
                  <c:v>-1.87337</c:v>
                </c:pt>
              </c:numCache>
            </c:numRef>
          </c:yVal>
        </c:ser>
        <c:axId val="53545216"/>
        <c:axId val="70705920"/>
      </c:scatterChart>
      <c:valAx>
        <c:axId val="53545216"/>
        <c:scaling>
          <c:orientation val="minMax"/>
          <c:max val="5.5"/>
          <c:min val="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NTT (β)</a:t>
                </a:r>
              </a:p>
            </c:rich>
          </c:tx>
          <c:layout>
            <c:manualLayout>
              <c:xMode val="edge"/>
              <c:yMode val="edge"/>
              <c:x val="0.53472059533656213"/>
              <c:y val="0.8965727385232346"/>
            </c:manualLayout>
          </c:layout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70705920"/>
        <c:crossesAt val="-3"/>
        <c:crossBetween val="midCat"/>
        <c:majorUnit val="1"/>
      </c:valAx>
      <c:valAx>
        <c:axId val="70705920"/>
        <c:scaling>
          <c:orientation val="minMax"/>
          <c:max val="3"/>
          <c:min val="-3"/>
        </c:scaling>
        <c:axPos val="l"/>
        <c:majorGridlines>
          <c:spPr>
            <a:ln>
              <a:solidFill>
                <a:sysClr val="windowText" lastClr="000000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1PLM (θ)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0"/>
              <c:y val="0.28116210174038958"/>
            </c:manualLayout>
          </c:layout>
        </c:title>
        <c:numFmt formatCode="0.00_ " sourceLinked="1"/>
        <c:tickLblPos val="nextTo"/>
        <c:spPr>
          <a:ln>
            <a:solidFill>
              <a:sysClr val="windowText" lastClr="000000"/>
            </a:solidFill>
          </a:ln>
        </c:spPr>
        <c:crossAx val="53545216"/>
        <c:crosses val="autoZero"/>
        <c:crossBetween val="midCat"/>
      </c:valAx>
      <c:spPr>
        <a:ln>
          <a:solidFill>
            <a:sysClr val="windowText" lastClr="000000"/>
          </a:solidFill>
        </a:ln>
      </c:spPr>
    </c:plotArea>
    <c:plotVisOnly val="1"/>
  </c:chart>
  <c:spPr>
    <a:ln>
      <a:noFill/>
    </a:ln>
  </c:spPr>
  <c:txPr>
    <a:bodyPr/>
    <a:lstStyle/>
    <a:p>
      <a:pPr>
        <a:defRPr sz="1400"/>
      </a:pPr>
      <a:endParaRPr lang="ja-JP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TRP            </c:v>
          </c:tx>
          <c:marker>
            <c:symbol val="none"/>
          </c:marker>
          <c:val>
            <c:numRef>
              <c:f>Test!$B$12:$K$12</c:f>
              <c:numCache>
                <c:formatCode>0.000</c:formatCode>
                <c:ptCount val="10"/>
                <c:pt idx="0">
                  <c:v>11.043109425755944</c:v>
                </c:pt>
                <c:pt idx="1">
                  <c:v>12.296053708595498</c:v>
                </c:pt>
                <c:pt idx="2">
                  <c:v>14.299602770201696</c:v>
                </c:pt>
                <c:pt idx="3">
                  <c:v>16.539173911102491</c:v>
                </c:pt>
                <c:pt idx="4">
                  <c:v>18.510617405396399</c:v>
                </c:pt>
                <c:pt idx="5">
                  <c:v>20.187360032004975</c:v>
                </c:pt>
                <c:pt idx="6">
                  <c:v>21.804027668714031</c:v>
                </c:pt>
                <c:pt idx="7">
                  <c:v>23.489064786453756</c:v>
                </c:pt>
                <c:pt idx="8">
                  <c:v>24.953957375015658</c:v>
                </c:pt>
                <c:pt idx="9">
                  <c:v>25.857544184860892</c:v>
                </c:pt>
              </c:numCache>
            </c:numRef>
          </c:val>
        </c:ser>
        <c:marker val="1"/>
        <c:axId val="71557888"/>
        <c:axId val="71559808"/>
      </c:lineChart>
      <c:catAx>
        <c:axId val="715578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潜在ランク</a:t>
                </a:r>
              </a:p>
            </c:rich>
          </c:tx>
          <c:layout/>
        </c:title>
        <c:tickLblPos val="nextTo"/>
        <c:crossAx val="71559808"/>
        <c:crosses val="autoZero"/>
        <c:auto val="1"/>
        <c:lblAlgn val="ctr"/>
        <c:lblOffset val="100"/>
      </c:catAx>
      <c:valAx>
        <c:axId val="71559808"/>
        <c:scaling>
          <c:orientation val="minMax"/>
          <c:max val="32"/>
          <c:min val="0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得点</a:t>
                </a:r>
              </a:p>
            </c:rich>
          </c:tx>
          <c:layout/>
        </c:title>
        <c:numFmt formatCode="0" sourceLinked="0"/>
        <c:tickLblPos val="nextTo"/>
        <c:crossAx val="71557888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200"/>
      </a:pPr>
      <a:endParaRPr lang="ja-JP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TRP            </c:v>
          </c:tx>
          <c:marker>
            <c:symbol val="none"/>
          </c:marker>
          <c:val>
            <c:numRef>
              <c:f>Test!$B$12:$K$12</c:f>
              <c:numCache>
                <c:formatCode>0.000</c:formatCode>
                <c:ptCount val="10"/>
                <c:pt idx="0">
                  <c:v>6.9287800000000006</c:v>
                </c:pt>
                <c:pt idx="1">
                  <c:v>7.57911</c:v>
                </c:pt>
                <c:pt idx="2">
                  <c:v>8.6723300000000005</c:v>
                </c:pt>
                <c:pt idx="3">
                  <c:v>9.7719199999999997</c:v>
                </c:pt>
                <c:pt idx="4">
                  <c:v>10.780660000000003</c:v>
                </c:pt>
                <c:pt idx="5">
                  <c:v>11.8948</c:v>
                </c:pt>
                <c:pt idx="6">
                  <c:v>13.073670000000002</c:v>
                </c:pt>
                <c:pt idx="7">
                  <c:v>14.215350000000003</c:v>
                </c:pt>
                <c:pt idx="8">
                  <c:v>15.16419</c:v>
                </c:pt>
                <c:pt idx="9">
                  <c:v>15.72466</c:v>
                </c:pt>
              </c:numCache>
            </c:numRef>
          </c:val>
        </c:ser>
        <c:marker val="1"/>
        <c:axId val="71722880"/>
        <c:axId val="71725056"/>
      </c:lineChart>
      <c:catAx>
        <c:axId val="717228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潜在ランク</a:t>
                </a:r>
              </a:p>
            </c:rich>
          </c:tx>
          <c:layout/>
        </c:title>
        <c:tickLblPos val="nextTo"/>
        <c:crossAx val="71725056"/>
        <c:crosses val="autoZero"/>
        <c:auto val="1"/>
        <c:lblAlgn val="ctr"/>
        <c:lblOffset val="100"/>
      </c:catAx>
      <c:valAx>
        <c:axId val="71725056"/>
        <c:scaling>
          <c:orientation val="minMax"/>
          <c:max val="19"/>
          <c:min val="0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得点</a:t>
                </a:r>
              </a:p>
            </c:rich>
          </c:tx>
          <c:layout/>
        </c:title>
        <c:numFmt formatCode="0" sourceLinked="0"/>
        <c:tickLblPos val="nextTo"/>
        <c:crossAx val="71722880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200"/>
      </a:pPr>
      <a:endParaRPr lang="ja-JP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TRP            </c:v>
          </c:tx>
          <c:marker>
            <c:symbol val="none"/>
          </c:marker>
          <c:val>
            <c:numRef>
              <c:f>Test!$B$12:$K$12</c:f>
              <c:numCache>
                <c:formatCode>0.000</c:formatCode>
                <c:ptCount val="10"/>
                <c:pt idx="0">
                  <c:v>10.855925551929468</c:v>
                </c:pt>
                <c:pt idx="1">
                  <c:v>12.173287113576382</c:v>
                </c:pt>
                <c:pt idx="2">
                  <c:v>14.276051197519692</c:v>
                </c:pt>
                <c:pt idx="3">
                  <c:v>16.614178877293885</c:v>
                </c:pt>
                <c:pt idx="4">
                  <c:v>18.640030853769204</c:v>
                </c:pt>
                <c:pt idx="5">
                  <c:v>20.329239031574897</c:v>
                </c:pt>
                <c:pt idx="6">
                  <c:v>21.95925161796854</c:v>
                </c:pt>
                <c:pt idx="7">
                  <c:v>23.681172946495288</c:v>
                </c:pt>
                <c:pt idx="8">
                  <c:v>25.182480220599686</c:v>
                </c:pt>
                <c:pt idx="9">
                  <c:v>26.095784981325849</c:v>
                </c:pt>
              </c:numCache>
            </c:numRef>
          </c:val>
        </c:ser>
        <c:marker val="1"/>
        <c:axId val="71740416"/>
        <c:axId val="71746688"/>
      </c:lineChart>
      <c:catAx>
        <c:axId val="717404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潜在ランク</a:t>
                </a:r>
              </a:p>
            </c:rich>
          </c:tx>
          <c:layout/>
        </c:title>
        <c:tickLblPos val="nextTo"/>
        <c:crossAx val="71746688"/>
        <c:crosses val="autoZero"/>
        <c:auto val="1"/>
        <c:lblAlgn val="ctr"/>
        <c:lblOffset val="100"/>
      </c:catAx>
      <c:valAx>
        <c:axId val="71746688"/>
        <c:scaling>
          <c:orientation val="minMax"/>
          <c:max val="32"/>
          <c:min val="0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得点</a:t>
                </a:r>
              </a:p>
            </c:rich>
          </c:tx>
          <c:layout/>
        </c:title>
        <c:numFmt formatCode="0" sourceLinked="0"/>
        <c:tickLblPos val="nextTo"/>
        <c:crossAx val="71740416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200"/>
      </a:pPr>
      <a:endParaRPr lang="ja-JP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TRP            </c:v>
          </c:tx>
          <c:marker>
            <c:symbol val="none"/>
          </c:marker>
          <c:val>
            <c:numRef>
              <c:f>Test!$B$12:$K$12</c:f>
              <c:numCache>
                <c:formatCode>0.000</c:formatCode>
                <c:ptCount val="10"/>
                <c:pt idx="0">
                  <c:v>4.6689264094828955</c:v>
                </c:pt>
                <c:pt idx="1">
                  <c:v>5.3531824320609385</c:v>
                </c:pt>
                <c:pt idx="2">
                  <c:v>6.3875422000745274</c:v>
                </c:pt>
                <c:pt idx="3">
                  <c:v>7.4732022721778364</c:v>
                </c:pt>
                <c:pt idx="4">
                  <c:v>8.282978743403568</c:v>
                </c:pt>
                <c:pt idx="5">
                  <c:v>8.804574160200934</c:v>
                </c:pt>
                <c:pt idx="6">
                  <c:v>9.1554893372202102</c:v>
                </c:pt>
                <c:pt idx="7">
                  <c:v>9.4779268227080422</c:v>
                </c:pt>
                <c:pt idx="8">
                  <c:v>9.8455000966947424</c:v>
                </c:pt>
                <c:pt idx="9">
                  <c:v>10.127975422614252</c:v>
                </c:pt>
              </c:numCache>
            </c:numRef>
          </c:val>
        </c:ser>
        <c:marker val="1"/>
        <c:axId val="71770496"/>
        <c:axId val="71772416"/>
      </c:lineChart>
      <c:catAx>
        <c:axId val="717704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潜在ランク</a:t>
                </a:r>
              </a:p>
            </c:rich>
          </c:tx>
          <c:layout/>
        </c:title>
        <c:tickLblPos val="nextTo"/>
        <c:crossAx val="71772416"/>
        <c:crosses val="autoZero"/>
        <c:auto val="1"/>
        <c:lblAlgn val="ctr"/>
        <c:lblOffset val="100"/>
      </c:catAx>
      <c:valAx>
        <c:axId val="71772416"/>
        <c:scaling>
          <c:orientation val="minMax"/>
          <c:max val="13"/>
          <c:min val="0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得点</a:t>
                </a:r>
              </a:p>
            </c:rich>
          </c:tx>
          <c:layout/>
        </c:title>
        <c:numFmt formatCode="0" sourceLinked="0"/>
        <c:tickLblPos val="nextTo"/>
        <c:crossAx val="71770496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200"/>
      </a:pPr>
      <a:endParaRPr lang="ja-JP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TRP            </c:v>
          </c:tx>
          <c:marker>
            <c:symbol val="none"/>
          </c:marker>
          <c:val>
            <c:numRef>
              <c:f>Test!$B$12:$K$12</c:f>
              <c:numCache>
                <c:formatCode>0.000</c:formatCode>
                <c:ptCount val="10"/>
                <c:pt idx="0">
                  <c:v>6.9794002121529735</c:v>
                </c:pt>
                <c:pt idx="1">
                  <c:v>7.5984291375192905</c:v>
                </c:pt>
                <c:pt idx="2">
                  <c:v>8.640804956182496</c:v>
                </c:pt>
                <c:pt idx="3">
                  <c:v>9.7234621222863709</c:v>
                </c:pt>
                <c:pt idx="4">
                  <c:v>10.75416180658763</c:v>
                </c:pt>
                <c:pt idx="5">
                  <c:v>11.893309828224456</c:v>
                </c:pt>
                <c:pt idx="6">
                  <c:v>13.080175934550418</c:v>
                </c:pt>
                <c:pt idx="7">
                  <c:v>14.219638420866405</c:v>
                </c:pt>
                <c:pt idx="8">
                  <c:v>15.166623216552734</c:v>
                </c:pt>
                <c:pt idx="9">
                  <c:v>15.726631060635651</c:v>
                </c:pt>
              </c:numCache>
            </c:numRef>
          </c:val>
        </c:ser>
        <c:marker val="1"/>
        <c:axId val="71792128"/>
        <c:axId val="71794048"/>
      </c:lineChart>
      <c:catAx>
        <c:axId val="717921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潜在ランク</a:t>
                </a:r>
              </a:p>
            </c:rich>
          </c:tx>
          <c:layout/>
        </c:title>
        <c:tickLblPos val="nextTo"/>
        <c:crossAx val="71794048"/>
        <c:crosses val="autoZero"/>
        <c:auto val="1"/>
        <c:lblAlgn val="ctr"/>
        <c:lblOffset val="100"/>
      </c:catAx>
      <c:valAx>
        <c:axId val="71794048"/>
        <c:scaling>
          <c:orientation val="minMax"/>
          <c:max val="19"/>
          <c:min val="0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得点</a:t>
                </a:r>
              </a:p>
            </c:rich>
          </c:tx>
          <c:layout/>
        </c:title>
        <c:numFmt formatCode="0" sourceLinked="0"/>
        <c:tickLblPos val="nextTo"/>
        <c:crossAx val="71792128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200"/>
      </a:pPr>
      <a:endParaRPr lang="ja-JP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>
        <c:manualLayout>
          <c:layoutTarget val="inner"/>
          <c:xMode val="edge"/>
          <c:yMode val="edge"/>
          <c:x val="0.26003974492910775"/>
          <c:y val="4.7686426703150597E-2"/>
          <c:w val="0.705652502992412"/>
          <c:h val="0.67484839542164166"/>
        </c:manualLayout>
      </c:layout>
      <c:lineChart>
        <c:grouping val="standard"/>
        <c:ser>
          <c:idx val="0"/>
          <c:order val="0"/>
          <c:tx>
            <c:v>TRP            </c:v>
          </c:tx>
          <c:spPr>
            <a:ln w="44450"/>
          </c:spPr>
          <c:marker>
            <c:symbol val="none"/>
          </c:marker>
          <c:val>
            <c:numRef>
              <c:f>Test!$B$12:$F$12</c:f>
              <c:numCache>
                <c:formatCode>0.000</c:formatCode>
                <c:ptCount val="5"/>
                <c:pt idx="0">
                  <c:v>5.1001369413759967</c:v>
                </c:pt>
                <c:pt idx="1">
                  <c:v>6.7648484666984388</c:v>
                </c:pt>
                <c:pt idx="2">
                  <c:v>9.0572574041000351</c:v>
                </c:pt>
                <c:pt idx="3">
                  <c:v>11.176016757558704</c:v>
                </c:pt>
                <c:pt idx="4">
                  <c:v>12.682535504146609</c:v>
                </c:pt>
              </c:numCache>
            </c:numRef>
          </c:val>
        </c:ser>
        <c:marker val="1"/>
        <c:axId val="71886720"/>
        <c:axId val="71888896"/>
      </c:lineChart>
      <c:catAx>
        <c:axId val="718867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dirty="0" smtClean="0"/>
                  <a:t>潜在ランク</a:t>
                </a:r>
                <a:endParaRPr lang="ja-JP" dirty="0"/>
              </a:p>
            </c:rich>
          </c:tx>
          <c:layout>
            <c:manualLayout>
              <c:xMode val="edge"/>
              <c:yMode val="edge"/>
              <c:x val="0.42199001661605234"/>
              <c:y val="0.88341053735005337"/>
            </c:manualLayout>
          </c:layout>
        </c:title>
        <c:tickLblPos val="nextTo"/>
        <c:crossAx val="71888896"/>
        <c:crosses val="autoZero"/>
        <c:auto val="1"/>
        <c:lblAlgn val="ctr"/>
        <c:lblOffset val="100"/>
      </c:catAx>
      <c:valAx>
        <c:axId val="71888896"/>
        <c:scaling>
          <c:orientation val="minMax"/>
          <c:min val="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得点</a:t>
                </a:r>
              </a:p>
            </c:rich>
          </c:tx>
          <c:layout/>
        </c:title>
        <c:numFmt formatCode="0" sourceLinked="0"/>
        <c:tickLblPos val="nextTo"/>
        <c:crossAx val="71886720"/>
        <c:crosses val="autoZero"/>
        <c:crossBetween val="between"/>
      </c:valAx>
      <c:spPr>
        <a:ln w="3175">
          <a:solidFill>
            <a:srgbClr val="808080"/>
          </a:solidFill>
          <a:prstDash val="solid"/>
        </a:ln>
      </c:spPr>
    </c:plotArea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2000"/>
      </a:pPr>
      <a:endParaRPr lang="ja-JP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TRP            </c:v>
          </c:tx>
          <c:spPr>
            <a:ln w="44450"/>
          </c:spPr>
          <c:marker>
            <c:symbol val="none"/>
          </c:marker>
          <c:val>
            <c:numRef>
              <c:f>Test!$B$12:$F$12</c:f>
              <c:numCache>
                <c:formatCode>0.000</c:formatCode>
                <c:ptCount val="5"/>
                <c:pt idx="0">
                  <c:v>5.4953466243881994</c:v>
                </c:pt>
                <c:pt idx="1">
                  <c:v>6.8279542510293272</c:v>
                </c:pt>
                <c:pt idx="2">
                  <c:v>8.8569987690335239</c:v>
                </c:pt>
                <c:pt idx="3">
                  <c:v>11.076503393704288</c:v>
                </c:pt>
                <c:pt idx="4">
                  <c:v>12.715459016179476</c:v>
                </c:pt>
              </c:numCache>
            </c:numRef>
          </c:val>
        </c:ser>
        <c:marker val="1"/>
        <c:axId val="71965696"/>
        <c:axId val="71984256"/>
      </c:lineChart>
      <c:catAx>
        <c:axId val="719656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潜在ランク</a:t>
                </a:r>
              </a:p>
            </c:rich>
          </c:tx>
          <c:layout/>
        </c:title>
        <c:tickLblPos val="nextTo"/>
        <c:crossAx val="71984256"/>
        <c:crosses val="autoZero"/>
        <c:auto val="1"/>
        <c:lblAlgn val="ctr"/>
        <c:lblOffset val="100"/>
      </c:catAx>
      <c:valAx>
        <c:axId val="71984256"/>
        <c:scaling>
          <c:orientation val="minMax"/>
          <c:min val="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得点</a:t>
                </a:r>
              </a:p>
            </c:rich>
          </c:tx>
          <c:layout/>
        </c:title>
        <c:numFmt formatCode="0" sourceLinked="0"/>
        <c:tickLblPos val="nextTo"/>
        <c:crossAx val="71965696"/>
        <c:crosses val="autoZero"/>
        <c:crossBetween val="between"/>
      </c:valAx>
      <c:spPr>
        <a:ln w="3175">
          <a:solidFill>
            <a:srgbClr val="808080"/>
          </a:solidFill>
          <a:prstDash val="solid"/>
        </a:ln>
      </c:spPr>
    </c:plotArea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2000"/>
      </a:pPr>
      <a:endParaRPr lang="ja-JP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相対LRD</c:v>
          </c:tx>
          <c:marker>
            <c:symbol val="none"/>
          </c:marker>
          <c:val>
            <c:numRef>
              <c:f>Test!$B$16:$K$16</c:f>
              <c:numCache>
                <c:formatCode>0.000</c:formatCode>
                <c:ptCount val="10"/>
                <c:pt idx="0">
                  <c:v>0.46400000000000002</c:v>
                </c:pt>
                <c:pt idx="1">
                  <c:v>0.12000000000000002</c:v>
                </c:pt>
                <c:pt idx="2">
                  <c:v>6.4000000000000029E-2</c:v>
                </c:pt>
                <c:pt idx="3">
                  <c:v>5.6000000000000001E-2</c:v>
                </c:pt>
                <c:pt idx="4">
                  <c:v>7.1999999999999995E-2</c:v>
                </c:pt>
                <c:pt idx="5">
                  <c:v>5.6000000000000001E-2</c:v>
                </c:pt>
                <c:pt idx="6">
                  <c:v>8.0000000000000029E-2</c:v>
                </c:pt>
                <c:pt idx="7">
                  <c:v>2.4E-2</c:v>
                </c:pt>
                <c:pt idx="8">
                  <c:v>0</c:v>
                </c:pt>
                <c:pt idx="9">
                  <c:v>6.4000000000000029E-2</c:v>
                </c:pt>
              </c:numCache>
            </c:numRef>
          </c:val>
        </c:ser>
        <c:ser>
          <c:idx val="1"/>
          <c:order val="1"/>
          <c:tx>
            <c:v>相対RMD</c:v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val>
            <c:numRef>
              <c:f>Test!$B$17:$K$17</c:f>
              <c:numCache>
                <c:formatCode>0.000</c:formatCode>
                <c:ptCount val="10"/>
                <c:pt idx="0">
                  <c:v>0.28544381230730992</c:v>
                </c:pt>
                <c:pt idx="1">
                  <c:v>0.19050820698873902</c:v>
                </c:pt>
                <c:pt idx="2">
                  <c:v>0.11071087054017338</c:v>
                </c:pt>
                <c:pt idx="3">
                  <c:v>7.4450168893646362E-2</c:v>
                </c:pt>
                <c:pt idx="4">
                  <c:v>6.982177242913773E-2</c:v>
                </c:pt>
                <c:pt idx="5">
                  <c:v>7.2476042102966681E-2</c:v>
                </c:pt>
                <c:pt idx="6">
                  <c:v>6.7842514114842323E-2</c:v>
                </c:pt>
                <c:pt idx="7">
                  <c:v>5.5172400287450407E-2</c:v>
                </c:pt>
                <c:pt idx="8">
                  <c:v>4.0498287602521728E-2</c:v>
                </c:pt>
                <c:pt idx="9">
                  <c:v>3.3075924733212553E-2</c:v>
                </c:pt>
              </c:numCache>
            </c:numRef>
          </c:val>
        </c:ser>
        <c:marker val="1"/>
        <c:axId val="72019968"/>
        <c:axId val="72021888"/>
      </c:lineChart>
      <c:catAx>
        <c:axId val="720199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altLang="en-US" sz="1000" b="0">
                    <a:latin typeface="MS Pゴシック"/>
                    <a:ea typeface="MS Pゴシック"/>
                    <a:cs typeface="MS Pゴシック"/>
                  </a:defRPr>
                </a:pPr>
                <a:r>
                  <a:rPr lang="ja-JP" altLang="en-US"/>
                  <a:t>潜在ランク</a:t>
                </a:r>
              </a:p>
            </c:rich>
          </c:tx>
          <c:layout/>
        </c:title>
        <c:tickLblPos val="nextTo"/>
        <c:crossAx val="72021888"/>
        <c:crosses val="autoZero"/>
        <c:auto val="1"/>
        <c:lblAlgn val="ctr"/>
        <c:lblOffset val="100"/>
      </c:catAx>
      <c:valAx>
        <c:axId val="72021888"/>
        <c:scaling>
          <c:orientation val="minMax"/>
          <c:max val="0.5"/>
          <c:min val="0"/>
        </c:scaling>
        <c:axPos val="l"/>
        <c:title>
          <c:tx>
            <c:rich>
              <a:bodyPr/>
              <a:lstStyle/>
              <a:p>
                <a:pPr>
                  <a:defRPr altLang="en-US" sz="1000" b="0">
                    <a:latin typeface="MS Pゴシック"/>
                    <a:ea typeface="MS Pゴシック"/>
                    <a:cs typeface="MS Pゴシック"/>
                  </a:defRPr>
                </a:pPr>
                <a:r>
                  <a:rPr lang="ja-JP" altLang="en-US"/>
                  <a:t>相対度数</a:t>
                </a:r>
              </a:p>
            </c:rich>
          </c:tx>
          <c:layout/>
        </c:title>
        <c:numFmt formatCode="0.0" sourceLinked="0"/>
        <c:tickLblPos val="nextTo"/>
        <c:crossAx val="72019968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2946555555555561"/>
          <c:y val="6.4475213675213694E-2"/>
          <c:w val="0.34701592592592606"/>
          <c:h val="0.18720341880341893"/>
        </c:manualLayout>
      </c:layout>
      <c:overlay val="1"/>
    </c:legend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000"/>
      </a:pPr>
      <a:endParaRPr lang="ja-JP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相対LRD</c:v>
          </c:tx>
          <c:marker>
            <c:symbol val="none"/>
          </c:marker>
          <c:val>
            <c:numRef>
              <c:f>Test!$B$16:$K$16</c:f>
              <c:numCache>
                <c:formatCode>0.000</c:formatCode>
                <c:ptCount val="10"/>
                <c:pt idx="0">
                  <c:v>0.29600000000000015</c:v>
                </c:pt>
                <c:pt idx="1">
                  <c:v>0.16</c:v>
                </c:pt>
                <c:pt idx="2">
                  <c:v>0.10400000000000002</c:v>
                </c:pt>
                <c:pt idx="3">
                  <c:v>0.10400000000000002</c:v>
                </c:pt>
                <c:pt idx="4">
                  <c:v>8.0000000000000029E-2</c:v>
                </c:pt>
                <c:pt idx="5">
                  <c:v>8.8000000000000037E-2</c:v>
                </c:pt>
                <c:pt idx="6">
                  <c:v>6.4000000000000029E-2</c:v>
                </c:pt>
                <c:pt idx="7">
                  <c:v>4.8000000000000001E-2</c:v>
                </c:pt>
                <c:pt idx="8">
                  <c:v>3.2000000000000015E-2</c:v>
                </c:pt>
                <c:pt idx="9">
                  <c:v>2.4E-2</c:v>
                </c:pt>
              </c:numCache>
            </c:numRef>
          </c:val>
        </c:ser>
        <c:ser>
          <c:idx val="1"/>
          <c:order val="1"/>
          <c:tx>
            <c:v>相対RMD</c:v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val>
            <c:numRef>
              <c:f>Test!$B$17:$K$17</c:f>
              <c:numCache>
                <c:formatCode>0.000</c:formatCode>
                <c:ptCount val="10"/>
                <c:pt idx="0">
                  <c:v>0.24275272724741584</c:v>
                </c:pt>
                <c:pt idx="1">
                  <c:v>0.18297372695202865</c:v>
                </c:pt>
                <c:pt idx="2">
                  <c:v>0.12794330558404723</c:v>
                </c:pt>
                <c:pt idx="3">
                  <c:v>0.10219216371843497</c:v>
                </c:pt>
                <c:pt idx="4">
                  <c:v>8.6263104860189788E-2</c:v>
                </c:pt>
                <c:pt idx="5">
                  <c:v>7.5859585040435093E-2</c:v>
                </c:pt>
                <c:pt idx="6">
                  <c:v>6.5655622900227681E-2</c:v>
                </c:pt>
                <c:pt idx="7">
                  <c:v>5.1208783644047393E-2</c:v>
                </c:pt>
                <c:pt idx="8">
                  <c:v>3.5996129187150894E-2</c:v>
                </c:pt>
                <c:pt idx="9">
                  <c:v>2.9154850866022847E-2</c:v>
                </c:pt>
              </c:numCache>
            </c:numRef>
          </c:val>
        </c:ser>
        <c:marker val="1"/>
        <c:axId val="72050944"/>
        <c:axId val="72057216"/>
      </c:lineChart>
      <c:catAx>
        <c:axId val="720509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altLang="en-US" sz="1000" b="0">
                    <a:latin typeface="MS Pゴシック"/>
                    <a:ea typeface="MS Pゴシック"/>
                    <a:cs typeface="MS Pゴシック"/>
                  </a:defRPr>
                </a:pPr>
                <a:r>
                  <a:rPr lang="ja-JP" altLang="en-US"/>
                  <a:t>潜在ランク</a:t>
                </a:r>
              </a:p>
            </c:rich>
          </c:tx>
          <c:layout/>
        </c:title>
        <c:tickLblPos val="nextTo"/>
        <c:crossAx val="72057216"/>
        <c:crosses val="autoZero"/>
        <c:auto val="1"/>
        <c:lblAlgn val="ctr"/>
        <c:lblOffset val="100"/>
      </c:catAx>
      <c:valAx>
        <c:axId val="72057216"/>
        <c:scaling>
          <c:orientation val="minMax"/>
          <c:max val="0.5"/>
          <c:min val="0"/>
        </c:scaling>
        <c:axPos val="l"/>
        <c:title>
          <c:tx>
            <c:rich>
              <a:bodyPr/>
              <a:lstStyle/>
              <a:p>
                <a:pPr>
                  <a:defRPr altLang="en-US" sz="1000" b="0">
                    <a:latin typeface="MS Pゴシック"/>
                    <a:ea typeface="MS Pゴシック"/>
                    <a:cs typeface="MS Pゴシック"/>
                  </a:defRPr>
                </a:pPr>
                <a:r>
                  <a:rPr lang="ja-JP" altLang="en-US"/>
                  <a:t>相対度数</a:t>
                </a:r>
              </a:p>
            </c:rich>
          </c:tx>
          <c:layout/>
        </c:title>
        <c:numFmt formatCode="0.0" sourceLinked="0"/>
        <c:tickLblPos val="nextTo"/>
        <c:crossAx val="72050944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1535444444444454"/>
          <c:y val="6.990256410256411E-2"/>
          <c:w val="0.34701592592592606"/>
          <c:h val="0.18720341880341893"/>
        </c:manualLayout>
      </c:layout>
      <c:overlay val="1"/>
    </c:legend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000"/>
      </a:pPr>
      <a:endParaRPr lang="ja-JP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相対LRD</c:v>
          </c:tx>
          <c:marker>
            <c:symbol val="none"/>
          </c:marker>
          <c:val>
            <c:numRef>
              <c:f>Test!$B$16:$K$16</c:f>
              <c:numCache>
                <c:formatCode>0.000</c:formatCode>
                <c:ptCount val="10"/>
                <c:pt idx="0">
                  <c:v>0.24800000000000005</c:v>
                </c:pt>
                <c:pt idx="1">
                  <c:v>0.17600000000000005</c:v>
                </c:pt>
                <c:pt idx="2">
                  <c:v>0.17600000000000005</c:v>
                </c:pt>
                <c:pt idx="3">
                  <c:v>8.8000000000000037E-2</c:v>
                </c:pt>
                <c:pt idx="4">
                  <c:v>8.0000000000000029E-2</c:v>
                </c:pt>
                <c:pt idx="5">
                  <c:v>8.8000000000000037E-2</c:v>
                </c:pt>
                <c:pt idx="6">
                  <c:v>3.2000000000000015E-2</c:v>
                </c:pt>
                <c:pt idx="7">
                  <c:v>4.0000000000000015E-2</c:v>
                </c:pt>
                <c:pt idx="8">
                  <c:v>1.6000000000000007E-2</c:v>
                </c:pt>
                <c:pt idx="9">
                  <c:v>5.6000000000000001E-2</c:v>
                </c:pt>
              </c:numCache>
            </c:numRef>
          </c:val>
        </c:ser>
        <c:ser>
          <c:idx val="1"/>
          <c:order val="1"/>
          <c:tx>
            <c:v>相対RMD</c:v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val>
            <c:numRef>
              <c:f>Test!$B$17:$K$17</c:f>
              <c:numCache>
                <c:formatCode>0.000</c:formatCode>
                <c:ptCount val="10"/>
                <c:pt idx="0">
                  <c:v>0.19775075133783371</c:v>
                </c:pt>
                <c:pt idx="1">
                  <c:v>0.19035256517240301</c:v>
                </c:pt>
                <c:pt idx="2">
                  <c:v>0.15863788279374005</c:v>
                </c:pt>
                <c:pt idx="3">
                  <c:v>0.12351302337488543</c:v>
                </c:pt>
                <c:pt idx="4">
                  <c:v>9.6414932233352027E-2</c:v>
                </c:pt>
                <c:pt idx="5">
                  <c:v>7.5163445313692831E-2</c:v>
                </c:pt>
                <c:pt idx="6">
                  <c:v>5.3878948622235696E-2</c:v>
                </c:pt>
                <c:pt idx="7">
                  <c:v>3.837247427576617E-2</c:v>
                </c:pt>
                <c:pt idx="8">
                  <c:v>3.3108190107081228E-2</c:v>
                </c:pt>
                <c:pt idx="9">
                  <c:v>3.2807786769009958E-2</c:v>
                </c:pt>
              </c:numCache>
            </c:numRef>
          </c:val>
        </c:ser>
        <c:marker val="1"/>
        <c:axId val="72229632"/>
        <c:axId val="72231552"/>
      </c:lineChart>
      <c:catAx>
        <c:axId val="722296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altLang="en-US" sz="1000" b="0">
                    <a:latin typeface="MS Pゴシック"/>
                    <a:ea typeface="MS Pゴシック"/>
                    <a:cs typeface="MS Pゴシック"/>
                  </a:defRPr>
                </a:pPr>
                <a:r>
                  <a:rPr lang="ja-JP" altLang="en-US"/>
                  <a:t>潜在ランク</a:t>
                </a:r>
              </a:p>
            </c:rich>
          </c:tx>
          <c:layout/>
        </c:title>
        <c:tickLblPos val="nextTo"/>
        <c:crossAx val="72231552"/>
        <c:crosses val="autoZero"/>
        <c:auto val="1"/>
        <c:lblAlgn val="ctr"/>
        <c:lblOffset val="100"/>
      </c:catAx>
      <c:valAx>
        <c:axId val="72231552"/>
        <c:scaling>
          <c:orientation val="minMax"/>
          <c:max val="0.5"/>
          <c:min val="0"/>
        </c:scaling>
        <c:axPos val="l"/>
        <c:title>
          <c:tx>
            <c:rich>
              <a:bodyPr/>
              <a:lstStyle/>
              <a:p>
                <a:pPr>
                  <a:defRPr altLang="en-US" sz="1000" b="0">
                    <a:latin typeface="MS Pゴシック"/>
                    <a:ea typeface="MS Pゴシック"/>
                    <a:cs typeface="MS Pゴシック"/>
                  </a:defRPr>
                </a:pPr>
                <a:r>
                  <a:rPr lang="ja-JP" altLang="en-US"/>
                  <a:t>相対度数</a:t>
                </a:r>
              </a:p>
            </c:rich>
          </c:tx>
          <c:layout/>
        </c:title>
        <c:numFmt formatCode="0.0" sourceLinked="0"/>
        <c:tickLblPos val="nextTo"/>
        <c:crossAx val="72229632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200581481481483"/>
          <c:y val="5.9047863247863278E-2"/>
          <c:w val="0.34701592592592606"/>
          <c:h val="0.18720341880341893"/>
        </c:manualLayout>
      </c:layout>
      <c:overlay val="1"/>
    </c:legend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000"/>
      </a:pPr>
      <a:endParaRPr lang="ja-JP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title>
      <c:tx>
        <c:rich>
          <a:bodyPr/>
          <a:lstStyle/>
          <a:p>
            <a:pPr>
              <a:defRPr/>
            </a:pPr>
            <a:r>
              <a:rPr lang="en-US"/>
              <a:t>Dlg</a:t>
            </a:r>
            <a:endParaRPr lang="ja-JP"/>
          </a:p>
        </c:rich>
      </c:tx>
      <c:layout>
        <c:manualLayout>
          <c:xMode val="edge"/>
          <c:yMode val="edge"/>
          <c:x val="0.51884990220745464"/>
          <c:y val="0"/>
        </c:manualLayout>
      </c:layout>
    </c:title>
    <c:plotArea>
      <c:layout>
        <c:manualLayout>
          <c:layoutTarget val="inner"/>
          <c:xMode val="edge"/>
          <c:yMode val="edge"/>
          <c:x val="0.31538155850436295"/>
          <c:y val="0.14442089552046325"/>
          <c:w val="0.60690089796778734"/>
          <c:h val="0.60257930654264868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4"/>
            <c:spPr>
              <a:solidFill>
                <a:schemeClr val="tx1"/>
              </a:solidFill>
              <a:ln>
                <a:solidFill>
                  <a:sysClr val="windowText" lastClr="000000"/>
                </a:solidFill>
              </a:ln>
            </c:spPr>
          </c:marker>
          <c:xVal>
            <c:numRef>
              <c:f>詳細Data!$AO$6:$BA$6</c:f>
              <c:numCache>
                <c:formatCode>General</c:formatCode>
                <c:ptCount val="13"/>
                <c:pt idx="0">
                  <c:v>4</c:v>
                </c:pt>
                <c:pt idx="1">
                  <c:v>1</c:v>
                </c:pt>
                <c:pt idx="2">
                  <c:v>2</c:v>
                </c:pt>
                <c:pt idx="3">
                  <c:v>5</c:v>
                </c:pt>
                <c:pt idx="4">
                  <c:v>5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3</c:v>
                </c:pt>
                <c:pt idx="9">
                  <c:v>5</c:v>
                </c:pt>
                <c:pt idx="10">
                  <c:v>1</c:v>
                </c:pt>
                <c:pt idx="11">
                  <c:v>2</c:v>
                </c:pt>
                <c:pt idx="12">
                  <c:v>4</c:v>
                </c:pt>
              </c:numCache>
            </c:numRef>
          </c:xVal>
          <c:yVal>
            <c:numRef>
              <c:f>詳細Data!$AO$7:$BA$7</c:f>
              <c:numCache>
                <c:formatCode>0.00_ </c:formatCode>
                <c:ptCount val="13"/>
                <c:pt idx="0">
                  <c:v>0.32211000000000212</c:v>
                </c:pt>
                <c:pt idx="1">
                  <c:v>-2.187720000000021</c:v>
                </c:pt>
                <c:pt idx="2">
                  <c:v>-0.61626000000000003</c:v>
                </c:pt>
                <c:pt idx="3">
                  <c:v>0.74295999999999995</c:v>
                </c:pt>
                <c:pt idx="4">
                  <c:v>0.55794999999999995</c:v>
                </c:pt>
                <c:pt idx="5">
                  <c:v>-0.77881000000000411</c:v>
                </c:pt>
                <c:pt idx="6">
                  <c:v>-1.5754999999999915</c:v>
                </c:pt>
                <c:pt idx="7">
                  <c:v>-1.97374</c:v>
                </c:pt>
                <c:pt idx="8">
                  <c:v>-0.43088000000000343</c:v>
                </c:pt>
                <c:pt idx="9">
                  <c:v>0.74295999999999995</c:v>
                </c:pt>
                <c:pt idx="10">
                  <c:v>-2.7818800000000001</c:v>
                </c:pt>
                <c:pt idx="11">
                  <c:v>-0.91600000000000004</c:v>
                </c:pt>
                <c:pt idx="12">
                  <c:v>0.5279199999999995</c:v>
                </c:pt>
              </c:numCache>
            </c:numRef>
          </c:yVal>
        </c:ser>
        <c:axId val="70730112"/>
        <c:axId val="70732416"/>
      </c:scatterChart>
      <c:valAx>
        <c:axId val="70730112"/>
        <c:scaling>
          <c:orientation val="minMax"/>
          <c:max val="5.5"/>
          <c:min val="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NTT (β)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0.55148891245592169"/>
              <c:y val="0.89657273852323449"/>
            </c:manualLayout>
          </c:layout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70732416"/>
        <c:crossesAt val="-3"/>
        <c:crossBetween val="midCat"/>
        <c:majorUnit val="1"/>
      </c:valAx>
      <c:valAx>
        <c:axId val="70732416"/>
        <c:scaling>
          <c:orientation val="minMax"/>
          <c:max val="3"/>
          <c:min val="-3"/>
        </c:scaling>
        <c:axPos val="l"/>
        <c:majorGridlines>
          <c:spPr>
            <a:ln>
              <a:solidFill>
                <a:sysClr val="windowText" lastClr="000000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1PLM (θ)</a:t>
                </a:r>
                <a:endParaRPr lang="ja-JP"/>
              </a:p>
            </c:rich>
          </c:tx>
          <c:layout/>
        </c:title>
        <c:numFmt formatCode="0.00_ " sourceLinked="1"/>
        <c:tickLblPos val="nextTo"/>
        <c:spPr>
          <a:ln>
            <a:solidFill>
              <a:sysClr val="windowText" lastClr="000000"/>
            </a:solidFill>
          </a:ln>
        </c:spPr>
        <c:crossAx val="70730112"/>
        <c:crosses val="autoZero"/>
        <c:crossBetween val="midCat"/>
      </c:valAx>
      <c:spPr>
        <a:ln>
          <a:solidFill>
            <a:sysClr val="windowText" lastClr="000000"/>
          </a:solidFill>
        </a:ln>
      </c:spPr>
    </c:plotArea>
    <c:plotVisOnly val="1"/>
  </c:chart>
  <c:spPr>
    <a:ln>
      <a:noFill/>
    </a:ln>
  </c:spPr>
  <c:txPr>
    <a:bodyPr/>
    <a:lstStyle/>
    <a:p>
      <a:pPr>
        <a:defRPr sz="1400"/>
      </a:pPr>
      <a:endParaRPr lang="ja-JP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相対LRD</c:v>
          </c:tx>
          <c:marker>
            <c:symbol val="none"/>
          </c:marker>
          <c:val>
            <c:numRef>
              <c:f>Test!$B$16:$K$16</c:f>
              <c:numCache>
                <c:formatCode>0.000</c:formatCode>
                <c:ptCount val="10"/>
                <c:pt idx="0">
                  <c:v>0.22321428571428578</c:v>
                </c:pt>
                <c:pt idx="1">
                  <c:v>2.6785714285714295E-2</c:v>
                </c:pt>
                <c:pt idx="2">
                  <c:v>8.0357142857142891E-2</c:v>
                </c:pt>
                <c:pt idx="3">
                  <c:v>0.11607142857142859</c:v>
                </c:pt>
                <c:pt idx="4">
                  <c:v>5.3571428571428555E-2</c:v>
                </c:pt>
                <c:pt idx="5">
                  <c:v>8.9285714285714232E-2</c:v>
                </c:pt>
                <c:pt idx="6">
                  <c:v>8.0357142857142891E-2</c:v>
                </c:pt>
                <c:pt idx="7">
                  <c:v>0.10714285714285714</c:v>
                </c:pt>
                <c:pt idx="8">
                  <c:v>3.5714285714285712E-2</c:v>
                </c:pt>
                <c:pt idx="9">
                  <c:v>0.18750000000000006</c:v>
                </c:pt>
              </c:numCache>
            </c:numRef>
          </c:val>
        </c:ser>
        <c:ser>
          <c:idx val="1"/>
          <c:order val="1"/>
          <c:tx>
            <c:v>相対RMD</c:v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val>
            <c:numRef>
              <c:f>Test!$B$17:$K$17</c:f>
              <c:numCache>
                <c:formatCode>0.000</c:formatCode>
                <c:ptCount val="10"/>
                <c:pt idx="0">
                  <c:v>0.13269657210539174</c:v>
                </c:pt>
                <c:pt idx="1">
                  <c:v>0.11000908723519208</c:v>
                </c:pt>
                <c:pt idx="2">
                  <c:v>9.4031022568300454E-2</c:v>
                </c:pt>
                <c:pt idx="3">
                  <c:v>8.5853269748474223E-2</c:v>
                </c:pt>
                <c:pt idx="4">
                  <c:v>8.3371336214128011E-2</c:v>
                </c:pt>
                <c:pt idx="5">
                  <c:v>8.93298756670525E-2</c:v>
                </c:pt>
                <c:pt idx="6">
                  <c:v>8.8281612392501124E-2</c:v>
                </c:pt>
                <c:pt idx="7">
                  <c:v>8.9978332150351406E-2</c:v>
                </c:pt>
                <c:pt idx="8">
                  <c:v>0.10224160525796866</c:v>
                </c:pt>
                <c:pt idx="9">
                  <c:v>0.12420728666064018</c:v>
                </c:pt>
              </c:numCache>
            </c:numRef>
          </c:val>
        </c:ser>
        <c:marker val="1"/>
        <c:axId val="72248320"/>
        <c:axId val="72254592"/>
      </c:lineChart>
      <c:catAx>
        <c:axId val="722483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altLang="en-US" sz="1000" b="0">
                    <a:latin typeface="MS Pゴシック"/>
                    <a:ea typeface="MS Pゴシック"/>
                    <a:cs typeface="MS Pゴシック"/>
                  </a:defRPr>
                </a:pPr>
                <a:r>
                  <a:rPr lang="ja-JP" altLang="en-US"/>
                  <a:t>潜在ランク</a:t>
                </a:r>
              </a:p>
            </c:rich>
          </c:tx>
          <c:layout/>
        </c:title>
        <c:tickLblPos val="nextTo"/>
        <c:crossAx val="72254592"/>
        <c:crosses val="autoZero"/>
        <c:auto val="1"/>
        <c:lblAlgn val="ctr"/>
        <c:lblOffset val="100"/>
      </c:catAx>
      <c:valAx>
        <c:axId val="72254592"/>
        <c:scaling>
          <c:orientation val="minMax"/>
          <c:max val="0.5"/>
          <c:min val="0"/>
        </c:scaling>
        <c:axPos val="l"/>
        <c:title>
          <c:tx>
            <c:rich>
              <a:bodyPr/>
              <a:lstStyle/>
              <a:p>
                <a:pPr>
                  <a:defRPr altLang="en-US" sz="1000" b="0">
                    <a:latin typeface="MS Pゴシック"/>
                    <a:ea typeface="MS Pゴシック"/>
                    <a:cs typeface="MS Pゴシック"/>
                  </a:defRPr>
                </a:pPr>
                <a:r>
                  <a:rPr lang="ja-JP" altLang="en-US"/>
                  <a:t>相対度数</a:t>
                </a:r>
              </a:p>
            </c:rich>
          </c:tx>
          <c:layout/>
        </c:title>
        <c:numFmt formatCode="0.0" sourceLinked="0"/>
        <c:tickLblPos val="nextTo"/>
        <c:crossAx val="72248320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0541037037037049"/>
          <c:y val="6.1629487179487165E-2"/>
          <c:w val="0.34701592592592606"/>
          <c:h val="0.18720341880341893"/>
        </c:manualLayout>
      </c:layout>
      <c:overlay val="1"/>
    </c:legend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000"/>
      </a:pPr>
      <a:endParaRPr lang="ja-JP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相対LRD</c:v>
          </c:tx>
          <c:marker>
            <c:symbol val="none"/>
          </c:marker>
          <c:val>
            <c:numRef>
              <c:f>Test!$B$16:$K$16</c:f>
              <c:numCache>
                <c:formatCode>0.000</c:formatCode>
                <c:ptCount val="10"/>
                <c:pt idx="0">
                  <c:v>0.15107913669064749</c:v>
                </c:pt>
                <c:pt idx="1">
                  <c:v>7.1942446043165464E-2</c:v>
                </c:pt>
                <c:pt idx="2">
                  <c:v>5.0359712230215833E-2</c:v>
                </c:pt>
                <c:pt idx="3">
                  <c:v>9.3525179856115165E-2</c:v>
                </c:pt>
                <c:pt idx="4">
                  <c:v>0.10071942446043168</c:v>
                </c:pt>
                <c:pt idx="5">
                  <c:v>7.1942446043165464E-2</c:v>
                </c:pt>
                <c:pt idx="6">
                  <c:v>0.10071942446043168</c:v>
                </c:pt>
                <c:pt idx="7">
                  <c:v>5.0359712230215833E-2</c:v>
                </c:pt>
                <c:pt idx="8">
                  <c:v>4.3165467625899283E-2</c:v>
                </c:pt>
                <c:pt idx="9">
                  <c:v>0.2661870503597123</c:v>
                </c:pt>
              </c:numCache>
            </c:numRef>
          </c:val>
        </c:ser>
        <c:ser>
          <c:idx val="1"/>
          <c:order val="1"/>
          <c:tx>
            <c:v>相対RMD</c:v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val>
            <c:numRef>
              <c:f>Test!$B$17:$K$17</c:f>
              <c:numCache>
                <c:formatCode>0.000</c:formatCode>
                <c:ptCount val="10"/>
                <c:pt idx="0">
                  <c:v>0.11173781661396155</c:v>
                </c:pt>
                <c:pt idx="1">
                  <c:v>8.8853769373683958E-2</c:v>
                </c:pt>
                <c:pt idx="2">
                  <c:v>8.3658549269289131E-2</c:v>
                </c:pt>
                <c:pt idx="3">
                  <c:v>8.8452447260266256E-2</c:v>
                </c:pt>
                <c:pt idx="4">
                  <c:v>8.8673581634382673E-2</c:v>
                </c:pt>
                <c:pt idx="5">
                  <c:v>9.3789541452155178E-2</c:v>
                </c:pt>
                <c:pt idx="6">
                  <c:v>9.9227137126525644E-2</c:v>
                </c:pt>
                <c:pt idx="7">
                  <c:v>0.10320917348956619</c:v>
                </c:pt>
                <c:pt idx="8">
                  <c:v>0.11477776785083557</c:v>
                </c:pt>
                <c:pt idx="9">
                  <c:v>0.12762021592933417</c:v>
                </c:pt>
              </c:numCache>
            </c:numRef>
          </c:val>
        </c:ser>
        <c:marker val="1"/>
        <c:axId val="72156672"/>
        <c:axId val="72158592"/>
      </c:lineChart>
      <c:catAx>
        <c:axId val="721566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altLang="en-US" sz="1000" b="0">
                    <a:latin typeface="MS Pゴシック"/>
                    <a:ea typeface="MS Pゴシック"/>
                    <a:cs typeface="MS Pゴシック"/>
                  </a:defRPr>
                </a:pPr>
                <a:r>
                  <a:rPr lang="ja-JP" altLang="en-US"/>
                  <a:t>潜在ランク</a:t>
                </a:r>
              </a:p>
            </c:rich>
          </c:tx>
          <c:layout/>
        </c:title>
        <c:tickLblPos val="nextTo"/>
        <c:crossAx val="72158592"/>
        <c:crosses val="autoZero"/>
        <c:auto val="1"/>
        <c:lblAlgn val="ctr"/>
        <c:lblOffset val="100"/>
      </c:catAx>
      <c:valAx>
        <c:axId val="72158592"/>
        <c:scaling>
          <c:orientation val="minMax"/>
          <c:max val="0.5"/>
          <c:min val="0"/>
        </c:scaling>
        <c:axPos val="l"/>
        <c:title>
          <c:tx>
            <c:rich>
              <a:bodyPr/>
              <a:lstStyle/>
              <a:p>
                <a:pPr>
                  <a:defRPr altLang="en-US" sz="1000" b="0">
                    <a:latin typeface="MS Pゴシック"/>
                    <a:ea typeface="MS Pゴシック"/>
                    <a:cs typeface="MS Pゴシック"/>
                  </a:defRPr>
                </a:pPr>
                <a:r>
                  <a:rPr lang="ja-JP" altLang="en-US"/>
                  <a:t>相対度数</a:t>
                </a:r>
              </a:p>
            </c:rich>
          </c:tx>
          <c:layout/>
        </c:title>
        <c:numFmt formatCode="0.0" sourceLinked="0"/>
        <c:tickLblPos val="nextTo"/>
        <c:crossAx val="72156672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0397814814814832"/>
          <c:y val="6.5186324786324801E-2"/>
          <c:w val="0.34701592592592606"/>
          <c:h val="0.18720341880341893"/>
        </c:manualLayout>
      </c:layout>
      <c:overlay val="1"/>
    </c:legend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000"/>
      </a:pPr>
      <a:endParaRPr lang="ja-JP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相対LRD</c:v>
          </c:tx>
          <c:marker>
            <c:symbol val="none"/>
          </c:marker>
          <c:val>
            <c:numRef>
              <c:f>Test!$B$16:$K$16</c:f>
              <c:numCache>
                <c:formatCode>0.000</c:formatCode>
                <c:ptCount val="10"/>
                <c:pt idx="0">
                  <c:v>0.16580310880829022</c:v>
                </c:pt>
                <c:pt idx="1">
                  <c:v>5.1813471502590698E-2</c:v>
                </c:pt>
                <c:pt idx="2">
                  <c:v>8.8082901554404167E-2</c:v>
                </c:pt>
                <c:pt idx="3">
                  <c:v>7.7720207253886037E-2</c:v>
                </c:pt>
                <c:pt idx="4">
                  <c:v>7.7720207253886037E-2</c:v>
                </c:pt>
                <c:pt idx="5">
                  <c:v>0.10362694300518142</c:v>
                </c:pt>
                <c:pt idx="6">
                  <c:v>8.2901554404145025E-2</c:v>
                </c:pt>
                <c:pt idx="7">
                  <c:v>0.10362694300518142</c:v>
                </c:pt>
                <c:pt idx="8">
                  <c:v>6.2176165803108814E-2</c:v>
                </c:pt>
                <c:pt idx="9">
                  <c:v>0.18652849740932653</c:v>
                </c:pt>
              </c:numCache>
            </c:numRef>
          </c:val>
        </c:ser>
        <c:ser>
          <c:idx val="1"/>
          <c:order val="1"/>
          <c:tx>
            <c:v>相対RMD</c:v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val>
            <c:numRef>
              <c:f>Test!$B$17:$K$17</c:f>
              <c:numCache>
                <c:formatCode>0.000</c:formatCode>
                <c:ptCount val="10"/>
                <c:pt idx="0">
                  <c:v>0.12516939268819696</c:v>
                </c:pt>
                <c:pt idx="1">
                  <c:v>9.6076406873391043E-2</c:v>
                </c:pt>
                <c:pt idx="2">
                  <c:v>8.1664514291167431E-2</c:v>
                </c:pt>
                <c:pt idx="3">
                  <c:v>8.2080715011162153E-2</c:v>
                </c:pt>
                <c:pt idx="4">
                  <c:v>8.8766033342410552E-2</c:v>
                </c:pt>
                <c:pt idx="5">
                  <c:v>9.2631274282028331E-2</c:v>
                </c:pt>
                <c:pt idx="6">
                  <c:v>9.7017314634738422E-2</c:v>
                </c:pt>
                <c:pt idx="7">
                  <c:v>9.6568932392848042E-2</c:v>
                </c:pt>
                <c:pt idx="8">
                  <c:v>0.1047341692008832</c:v>
                </c:pt>
                <c:pt idx="9">
                  <c:v>0.13529124728317404</c:v>
                </c:pt>
              </c:numCache>
            </c:numRef>
          </c:val>
        </c:ser>
        <c:marker val="1"/>
        <c:axId val="72200192"/>
        <c:axId val="72202112"/>
      </c:lineChart>
      <c:catAx>
        <c:axId val="722001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altLang="en-US" sz="1000" b="0">
                    <a:latin typeface="MS Pゴシック"/>
                    <a:ea typeface="MS Pゴシック"/>
                    <a:cs typeface="MS Pゴシック"/>
                  </a:defRPr>
                </a:pPr>
                <a:r>
                  <a:rPr lang="ja-JP" altLang="en-US"/>
                  <a:t>潜在ランク</a:t>
                </a:r>
              </a:p>
            </c:rich>
          </c:tx>
          <c:layout/>
        </c:title>
        <c:tickLblPos val="nextTo"/>
        <c:crossAx val="72202112"/>
        <c:crosses val="autoZero"/>
        <c:auto val="1"/>
        <c:lblAlgn val="ctr"/>
        <c:lblOffset val="100"/>
      </c:catAx>
      <c:valAx>
        <c:axId val="72202112"/>
        <c:scaling>
          <c:orientation val="minMax"/>
          <c:max val="0.5"/>
          <c:min val="0"/>
        </c:scaling>
        <c:axPos val="l"/>
        <c:title>
          <c:tx>
            <c:rich>
              <a:bodyPr/>
              <a:lstStyle/>
              <a:p>
                <a:pPr>
                  <a:defRPr altLang="en-US" sz="1000" b="0">
                    <a:latin typeface="MS Pゴシック"/>
                    <a:ea typeface="MS Pゴシック"/>
                    <a:cs typeface="MS Pゴシック"/>
                  </a:defRPr>
                </a:pPr>
                <a:r>
                  <a:rPr lang="ja-JP" altLang="en-US"/>
                  <a:t>相対度数</a:t>
                </a:r>
              </a:p>
            </c:rich>
          </c:tx>
          <c:layout/>
        </c:title>
        <c:numFmt formatCode="0.0" sourceLinked="0"/>
        <c:tickLblPos val="nextTo"/>
        <c:crossAx val="72200192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0457925925925948"/>
          <c:y val="6.1427777777777776E-2"/>
          <c:w val="0.37191888888888913"/>
          <c:h val="0.18207948717948727"/>
        </c:manualLayout>
      </c:layout>
      <c:overlay val="1"/>
    </c:legend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000"/>
      </a:pPr>
      <a:endParaRPr lang="ja-JP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autoTitleDeleted val="1"/>
    <c:plotArea>
      <c:layout/>
      <c:lineChart>
        <c:grouping val="standard"/>
        <c:ser>
          <c:idx val="0"/>
          <c:order val="0"/>
          <c:tx>
            <c:v>相対LRD</c:v>
          </c:tx>
          <c:marker>
            <c:symbol val="none"/>
          </c:marker>
          <c:val>
            <c:numRef>
              <c:f>Test!$B$16:$F$16</c:f>
              <c:numCache>
                <c:formatCode>0.000</c:formatCode>
                <c:ptCount val="5"/>
                <c:pt idx="0">
                  <c:v>0.2</c:v>
                </c:pt>
                <c:pt idx="1">
                  <c:v>0.2</c:v>
                </c:pt>
                <c:pt idx="2">
                  <c:v>0.21333333333333343</c:v>
                </c:pt>
                <c:pt idx="3">
                  <c:v>0.1866666666666667</c:v>
                </c:pt>
                <c:pt idx="4">
                  <c:v>0.2</c:v>
                </c:pt>
              </c:numCache>
            </c:numRef>
          </c:val>
        </c:ser>
        <c:ser>
          <c:idx val="1"/>
          <c:order val="1"/>
          <c:tx>
            <c:v>相対RMD</c:v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val>
            <c:numRef>
              <c:f>Test!$B$17:$F$17</c:f>
              <c:numCache>
                <c:formatCode>0.000</c:formatCode>
                <c:ptCount val="5"/>
                <c:pt idx="0">
                  <c:v>0.17600714593586092</c:v>
                </c:pt>
                <c:pt idx="1">
                  <c:v>0.21896588080295432</c:v>
                </c:pt>
                <c:pt idx="2">
                  <c:v>0.21614802679090436</c:v>
                </c:pt>
                <c:pt idx="3">
                  <c:v>0.21178811208558943</c:v>
                </c:pt>
                <c:pt idx="4">
                  <c:v>0.1770908343846915</c:v>
                </c:pt>
              </c:numCache>
            </c:numRef>
          </c:val>
        </c:ser>
        <c:marker val="1"/>
        <c:axId val="72390528"/>
        <c:axId val="72396800"/>
      </c:lineChart>
      <c:catAx>
        <c:axId val="723905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潜在ランク</a:t>
                </a:r>
              </a:p>
            </c:rich>
          </c:tx>
          <c:layout/>
        </c:title>
        <c:tickLblPos val="nextTo"/>
        <c:crossAx val="72396800"/>
        <c:crosses val="autoZero"/>
        <c:auto val="1"/>
        <c:lblAlgn val="ctr"/>
        <c:lblOffset val="100"/>
      </c:catAx>
      <c:valAx>
        <c:axId val="72396800"/>
        <c:scaling>
          <c:orientation val="minMax"/>
          <c:max val="0.30000000000000032"/>
          <c:min val="0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相対度数</a:t>
                </a:r>
              </a:p>
            </c:rich>
          </c:tx>
          <c:layout/>
        </c:title>
        <c:numFmt formatCode="0.00" sourceLinked="0"/>
        <c:tickLblPos val="nextTo"/>
        <c:crossAx val="72390528"/>
        <c:crosses val="autoZero"/>
        <c:crossBetween val="between"/>
        <c:majorUnit val="6.0000000000000032E-2"/>
      </c:valAx>
      <c:spPr>
        <a:noFill/>
        <a:ln w="25400">
          <a:noFill/>
        </a:ln>
      </c:spPr>
    </c:plotArea>
    <c:legend>
      <c:legendPos val="r"/>
      <c:layout/>
      <c:overlay val="1"/>
    </c:legend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800"/>
      </a:pPr>
      <a:endParaRPr lang="ja-JP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相対LRD</c:v>
          </c:tx>
          <c:marker>
            <c:symbol val="none"/>
          </c:marker>
          <c:val>
            <c:numRef>
              <c:f>Test!$B$16:$F$16</c:f>
              <c:numCache>
                <c:formatCode>0.000</c:formatCode>
                <c:ptCount val="5"/>
                <c:pt idx="0">
                  <c:v>0.21600000000000005</c:v>
                </c:pt>
                <c:pt idx="1">
                  <c:v>0.20800000000000005</c:v>
                </c:pt>
                <c:pt idx="2">
                  <c:v>0.20800000000000005</c:v>
                </c:pt>
                <c:pt idx="3">
                  <c:v>0.18400000000000005</c:v>
                </c:pt>
                <c:pt idx="4">
                  <c:v>0.18400000000000005</c:v>
                </c:pt>
              </c:numCache>
            </c:numRef>
          </c:val>
        </c:ser>
        <c:ser>
          <c:idx val="1"/>
          <c:order val="1"/>
          <c:tx>
            <c:v>相対RMD</c:v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val>
            <c:numRef>
              <c:f>Test!$B$17:$F$17</c:f>
              <c:numCache>
                <c:formatCode>0.000</c:formatCode>
                <c:ptCount val="5"/>
                <c:pt idx="0">
                  <c:v>0.17037664594784263</c:v>
                </c:pt>
                <c:pt idx="1">
                  <c:v>0.22163705536425568</c:v>
                </c:pt>
                <c:pt idx="2">
                  <c:v>0.22912394083591439</c:v>
                </c:pt>
                <c:pt idx="3">
                  <c:v>0.20665785005064372</c:v>
                </c:pt>
                <c:pt idx="4">
                  <c:v>0.17220450780134353</c:v>
                </c:pt>
              </c:numCache>
            </c:numRef>
          </c:val>
        </c:ser>
        <c:marker val="1"/>
        <c:axId val="71631232"/>
        <c:axId val="71633152"/>
      </c:lineChart>
      <c:catAx>
        <c:axId val="716312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潜在ランク</a:t>
                </a:r>
              </a:p>
            </c:rich>
          </c:tx>
          <c:layout/>
        </c:title>
        <c:tickLblPos val="nextTo"/>
        <c:crossAx val="71633152"/>
        <c:crosses val="autoZero"/>
        <c:auto val="1"/>
        <c:lblAlgn val="ctr"/>
        <c:lblOffset val="100"/>
      </c:catAx>
      <c:valAx>
        <c:axId val="71633152"/>
        <c:scaling>
          <c:orientation val="minMax"/>
          <c:max val="0.30000000000000032"/>
          <c:min val="0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相対度数</a:t>
                </a:r>
              </a:p>
            </c:rich>
          </c:tx>
          <c:layout/>
        </c:title>
        <c:numFmt formatCode="0.00" sourceLinked="0"/>
        <c:tickLblPos val="nextTo"/>
        <c:crossAx val="71631232"/>
        <c:crosses val="autoZero"/>
        <c:crossBetween val="between"/>
        <c:majorUnit val="6.0000000000000032E-2"/>
      </c:valAx>
      <c:spPr>
        <a:noFill/>
        <a:ln w="25400">
          <a:noFill/>
        </a:ln>
      </c:spPr>
    </c:plotArea>
    <c:legend>
      <c:legendPos val="r"/>
      <c:layout/>
      <c:overlay val="1"/>
    </c:legend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800"/>
      </a:pPr>
      <a:endParaRPr lang="ja-JP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/>
      <c:lineChart>
        <c:grouping val="standard"/>
        <c:ser>
          <c:idx val="0"/>
          <c:order val="0"/>
          <c:tx>
            <c:strRef>
              <c:f>Items!$A$3</c:f>
              <c:strCache>
                <c:ptCount val="1"/>
                <c:pt idx="0">
                  <c:v>RVg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Items!$I$3:$M$3</c:f>
              <c:numCache>
                <c:formatCode>0.000</c:formatCode>
                <c:ptCount val="5"/>
                <c:pt idx="0">
                  <c:v>1.3211941523187958</c:v>
                </c:pt>
                <c:pt idx="1">
                  <c:v>1.9145974046552525</c:v>
                </c:pt>
                <c:pt idx="2">
                  <c:v>2.6061565710907129</c:v>
                </c:pt>
                <c:pt idx="3">
                  <c:v>3.8102447763142679</c:v>
                </c:pt>
                <c:pt idx="4">
                  <c:v>4.0344239843367564</c:v>
                </c:pt>
              </c:numCache>
            </c:numRef>
          </c:val>
        </c:ser>
        <c:ser>
          <c:idx val="1"/>
          <c:order val="1"/>
          <c:tx>
            <c:strRef>
              <c:f>Items!$A$4</c:f>
              <c:strCache>
                <c:ptCount val="1"/>
                <c:pt idx="0">
                  <c:v>RDlg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Items!$I$4:$M$4</c:f>
              <c:numCache>
                <c:formatCode>0.000</c:formatCode>
                <c:ptCount val="5"/>
                <c:pt idx="0">
                  <c:v>1.6987491774108265</c:v>
                </c:pt>
                <c:pt idx="1">
                  <c:v>2.5969236678981744</c:v>
                </c:pt>
                <c:pt idx="2">
                  <c:v>3.3389339484167415</c:v>
                </c:pt>
                <c:pt idx="3">
                  <c:v>3.7331729689314712</c:v>
                </c:pt>
                <c:pt idx="4">
                  <c:v>4.0655565301021408</c:v>
                </c:pt>
              </c:numCache>
            </c:numRef>
          </c:val>
        </c:ser>
        <c:ser>
          <c:idx val="2"/>
          <c:order val="2"/>
          <c:tx>
            <c:strRef>
              <c:f>Items!$A$5</c:f>
              <c:strCache>
                <c:ptCount val="1"/>
                <c:pt idx="0">
                  <c:v>RMlg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Items!$I$5:$M$5</c:f>
              <c:numCache>
                <c:formatCode>0.000</c:formatCode>
                <c:ptCount val="5"/>
                <c:pt idx="0">
                  <c:v>1.6503980793016357</c:v>
                </c:pt>
                <c:pt idx="1">
                  <c:v>2.163898684554562</c:v>
                </c:pt>
                <c:pt idx="2">
                  <c:v>3.2517189561065472</c:v>
                </c:pt>
                <c:pt idx="3">
                  <c:v>4.0306799109183693</c:v>
                </c:pt>
                <c:pt idx="4">
                  <c:v>4.6533209969970164</c:v>
                </c:pt>
              </c:numCache>
            </c:numRef>
          </c:val>
        </c:ser>
        <c:marker val="1"/>
        <c:axId val="72383872"/>
        <c:axId val="72431104"/>
      </c:lineChart>
      <c:catAx>
        <c:axId val="723838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b="0" dirty="0"/>
                  <a:t>LATENT RANK</a:t>
                </a:r>
                <a:endParaRPr lang="ja-JP" b="0" dirty="0"/>
              </a:p>
            </c:rich>
          </c:tx>
          <c:layout>
            <c:manualLayout>
              <c:xMode val="edge"/>
              <c:yMode val="edge"/>
              <c:x val="0.32491864919984448"/>
              <c:y val="0.87991369452957746"/>
            </c:manualLayout>
          </c:layout>
        </c:title>
        <c:tickLblPos val="nextTo"/>
        <c:crossAx val="72431104"/>
        <c:crosses val="autoZero"/>
        <c:auto val="1"/>
        <c:lblAlgn val="ctr"/>
        <c:lblOffset val="100"/>
      </c:catAx>
      <c:valAx>
        <c:axId val="72431104"/>
        <c:scaling>
          <c:orientation val="minMax"/>
        </c:scaling>
        <c:axPos val="l"/>
        <c:numFmt formatCode="0.0" sourceLinked="0"/>
        <c:tickLblPos val="nextTo"/>
        <c:crossAx val="72383872"/>
        <c:crosses val="autoZero"/>
        <c:crossBetween val="between"/>
      </c:valAx>
    </c:plotArea>
    <c:legend>
      <c:legendPos val="r"/>
      <c:layout/>
      <c:overlay val="1"/>
    </c:legend>
    <c:plotVisOnly val="1"/>
  </c:chart>
  <c:txPr>
    <a:bodyPr/>
    <a:lstStyle/>
    <a:p>
      <a:pPr>
        <a:defRPr sz="1800"/>
      </a:pPr>
      <a:endParaRPr lang="ja-JP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/>
      <c:lineChart>
        <c:grouping val="standard"/>
        <c:ser>
          <c:idx val="0"/>
          <c:order val="0"/>
          <c:tx>
            <c:strRef>
              <c:f>Items!$A$3</c:f>
              <c:strCache>
                <c:ptCount val="1"/>
                <c:pt idx="0">
                  <c:v>RVg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Items!$I$3:$M$3</c:f>
              <c:numCache>
                <c:formatCode>0.000</c:formatCode>
                <c:ptCount val="5"/>
                <c:pt idx="0">
                  <c:v>1.8066869674224242</c:v>
                </c:pt>
                <c:pt idx="1">
                  <c:v>2.1937334216309354</c:v>
                </c:pt>
                <c:pt idx="2">
                  <c:v>2.9392363238111678</c:v>
                </c:pt>
                <c:pt idx="3">
                  <c:v>3.7232964504896859</c:v>
                </c:pt>
                <c:pt idx="4">
                  <c:v>4.3025854975891455</c:v>
                </c:pt>
              </c:numCache>
            </c:numRef>
          </c:val>
        </c:ser>
        <c:ser>
          <c:idx val="1"/>
          <c:order val="1"/>
          <c:tx>
            <c:strRef>
              <c:f>Items!$A$4</c:f>
              <c:strCache>
                <c:ptCount val="1"/>
                <c:pt idx="0">
                  <c:v>RDlg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Items!$I$4:$M$4</c:f>
              <c:numCache>
                <c:formatCode>0.000</c:formatCode>
                <c:ptCount val="5"/>
                <c:pt idx="0">
                  <c:v>1.7762827944603061</c:v>
                </c:pt>
                <c:pt idx="1">
                  <c:v>2.3767047486371253</c:v>
                </c:pt>
                <c:pt idx="2">
                  <c:v>3.0802841601924378</c:v>
                </c:pt>
                <c:pt idx="3">
                  <c:v>3.656324603446186</c:v>
                </c:pt>
                <c:pt idx="4">
                  <c:v>4.1548022183482018</c:v>
                </c:pt>
              </c:numCache>
            </c:numRef>
          </c:val>
        </c:ser>
        <c:ser>
          <c:idx val="2"/>
          <c:order val="2"/>
          <c:tx>
            <c:strRef>
              <c:f>Items!$A$5</c:f>
              <c:strCache>
                <c:ptCount val="1"/>
                <c:pt idx="0">
                  <c:v>RMlg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Items!$I$5:$M$5</c:f>
              <c:numCache>
                <c:formatCode>0.000</c:formatCode>
                <c:ptCount val="5"/>
                <c:pt idx="0">
                  <c:v>1.9134432788806959</c:v>
                </c:pt>
                <c:pt idx="1">
                  <c:v>2.2528048856077909</c:v>
                </c:pt>
                <c:pt idx="2">
                  <c:v>2.8721238140762724</c:v>
                </c:pt>
                <c:pt idx="3">
                  <c:v>3.6681292752154007</c:v>
                </c:pt>
                <c:pt idx="4">
                  <c:v>4.2741441048329758</c:v>
                </c:pt>
              </c:numCache>
            </c:numRef>
          </c:val>
        </c:ser>
        <c:marker val="1"/>
        <c:axId val="72452352"/>
        <c:axId val="72462720"/>
      </c:lineChart>
      <c:catAx>
        <c:axId val="724523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b="0" dirty="0"/>
                  <a:t>LATENT RANK</a:t>
                </a:r>
                <a:endParaRPr lang="ja-JP" b="0" dirty="0"/>
              </a:p>
            </c:rich>
          </c:tx>
          <c:layout/>
        </c:title>
        <c:tickLblPos val="nextTo"/>
        <c:crossAx val="72462720"/>
        <c:crosses val="autoZero"/>
        <c:auto val="1"/>
        <c:lblAlgn val="ctr"/>
        <c:lblOffset val="100"/>
      </c:catAx>
      <c:valAx>
        <c:axId val="72462720"/>
        <c:scaling>
          <c:orientation val="minMax"/>
        </c:scaling>
        <c:axPos val="l"/>
        <c:numFmt formatCode="0.0" sourceLinked="0"/>
        <c:tickLblPos val="nextTo"/>
        <c:crossAx val="72452352"/>
        <c:crosses val="autoZero"/>
        <c:crossBetween val="between"/>
      </c:valAx>
    </c:plotArea>
    <c:legend>
      <c:legendPos val="r"/>
      <c:layout/>
      <c:overlay val="1"/>
    </c:legend>
    <c:plotVisOnly val="1"/>
  </c:chart>
  <c:txPr>
    <a:bodyPr/>
    <a:lstStyle/>
    <a:p>
      <a:pPr>
        <a:defRPr sz="1800"/>
      </a:pPr>
      <a:endParaRPr lang="ja-JP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strRef>
              <c:f>Categories!$B$3</c:f>
              <c:strCache>
                <c:ptCount val="1"/>
                <c:pt idx="0">
                  <c:v>1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Categories!$J$3:$N$3</c:f>
              <c:numCache>
                <c:formatCode>0.000</c:formatCode>
                <c:ptCount val="5"/>
                <c:pt idx="0">
                  <c:v>0.99999999989999999</c:v>
                </c:pt>
                <c:pt idx="1">
                  <c:v>0.99999999989999999</c:v>
                </c:pt>
                <c:pt idx="2">
                  <c:v>0.99999999989999999</c:v>
                </c:pt>
                <c:pt idx="3">
                  <c:v>0.99999999989999999</c:v>
                </c:pt>
                <c:pt idx="4">
                  <c:v>0.99999999989999999</c:v>
                </c:pt>
              </c:numCache>
            </c:numRef>
          </c:val>
        </c:ser>
        <c:ser>
          <c:idx val="1"/>
          <c:order val="1"/>
          <c:tx>
            <c:strRef>
              <c:f>Categories!$B$4</c:f>
              <c:strCache>
                <c:ptCount val="1"/>
                <c:pt idx="0">
                  <c:v>2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Categories!$J$4:$N$4</c:f>
              <c:numCache>
                <c:formatCode>0.000</c:formatCode>
                <c:ptCount val="5"/>
                <c:pt idx="0">
                  <c:v>0.52939715030940482</c:v>
                </c:pt>
                <c:pt idx="1">
                  <c:v>0.69234473976030042</c:v>
                </c:pt>
                <c:pt idx="2">
                  <c:v>0.87126312117375027</c:v>
                </c:pt>
                <c:pt idx="3">
                  <c:v>0.96201413502298949</c:v>
                </c:pt>
                <c:pt idx="4">
                  <c:v>0.98948002451202455</c:v>
                </c:pt>
              </c:numCache>
            </c:numRef>
          </c:val>
        </c:ser>
        <c:ser>
          <c:idx val="2"/>
          <c:order val="2"/>
          <c:tx>
            <c:strRef>
              <c:f>Categories!$B$5</c:f>
              <c:strCache>
                <c:ptCount val="1"/>
                <c:pt idx="0">
                  <c:v>3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Categories!$J$5:$N$5</c:f>
              <c:numCache>
                <c:formatCode>0.000</c:formatCode>
                <c:ptCount val="5"/>
                <c:pt idx="0">
                  <c:v>0.23598659498430721</c:v>
                </c:pt>
                <c:pt idx="1">
                  <c:v>0.3505555359159318</c:v>
                </c:pt>
                <c:pt idx="2">
                  <c:v>0.62928434252016074</c:v>
                </c:pt>
                <c:pt idx="3">
                  <c:v>0.85048228598451958</c:v>
                </c:pt>
                <c:pt idx="4">
                  <c:v>0.94392245459533664</c:v>
                </c:pt>
              </c:numCache>
            </c:numRef>
          </c:val>
        </c:ser>
        <c:ser>
          <c:idx val="3"/>
          <c:order val="3"/>
          <c:tx>
            <c:strRef>
              <c:f>Categories!$B$6</c:f>
              <c:strCache>
                <c:ptCount val="1"/>
                <c:pt idx="0">
                  <c:v>4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Categories!$J$6:$N$6</c:f>
              <c:numCache>
                <c:formatCode>0.000</c:formatCode>
                <c:ptCount val="5"/>
                <c:pt idx="0">
                  <c:v>3.594372361198226E-2</c:v>
                </c:pt>
                <c:pt idx="1">
                  <c:v>0.13204371113932903</c:v>
                </c:pt>
                <c:pt idx="2">
                  <c:v>0.35637729376576277</c:v>
                </c:pt>
                <c:pt idx="3">
                  <c:v>0.62568430411340226</c:v>
                </c:pt>
                <c:pt idx="4">
                  <c:v>0.82833492899128358</c:v>
                </c:pt>
              </c:numCache>
            </c:numRef>
          </c:val>
        </c:ser>
        <c:ser>
          <c:idx val="4"/>
          <c:order val="4"/>
          <c:tx>
            <c:strRef>
              <c:f>Categories!$B$7</c:f>
              <c:strCache>
                <c:ptCount val="1"/>
                <c:pt idx="0">
                  <c:v>5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Categories!$J$7:$N$7</c:f>
              <c:numCache>
                <c:formatCode>0.000</c:formatCode>
                <c:ptCount val="5"/>
                <c:pt idx="0">
                  <c:v>5.3594986167299387E-3</c:v>
                </c:pt>
                <c:pt idx="1">
                  <c:v>1.8789434915373784E-2</c:v>
                </c:pt>
                <c:pt idx="2">
                  <c:v>8.2311566451495954E-2</c:v>
                </c:pt>
                <c:pt idx="3">
                  <c:v>0.28511572546877528</c:v>
                </c:pt>
                <c:pt idx="4">
                  <c:v>0.54084808959050112</c:v>
                </c:pt>
              </c:numCache>
            </c:numRef>
          </c:val>
        </c:ser>
        <c:marker val="1"/>
        <c:axId val="72525312"/>
        <c:axId val="72526848"/>
      </c:lineChart>
      <c:catAx>
        <c:axId val="72525312"/>
        <c:scaling>
          <c:orientation val="minMax"/>
        </c:scaling>
        <c:axPos val="b"/>
        <c:tickLblPos val="nextTo"/>
        <c:crossAx val="72526848"/>
        <c:crosses val="autoZero"/>
        <c:auto val="1"/>
        <c:lblAlgn val="ctr"/>
        <c:lblOffset val="100"/>
      </c:catAx>
      <c:valAx>
        <c:axId val="72526848"/>
        <c:scaling>
          <c:orientation val="minMax"/>
          <c:max val="1"/>
        </c:scaling>
        <c:axPos val="l"/>
        <c:numFmt formatCode="0.0" sourceLinked="0"/>
        <c:tickLblPos val="nextTo"/>
        <c:crossAx val="72525312"/>
        <c:crosses val="autoZero"/>
        <c:crossBetween val="between"/>
      </c:valAx>
      <c:spPr>
        <a:ln>
          <a:noFill/>
        </a:ln>
      </c:spPr>
    </c:plotArea>
    <c:legend>
      <c:legendPos val="r"/>
      <c:layout/>
    </c:legend>
    <c:plotVisOnly val="1"/>
  </c:chart>
  <c:spPr>
    <a:ln>
      <a:solidFill>
        <a:srgbClr val="808080"/>
      </a:solidFill>
    </a:ln>
  </c:spPr>
  <c:txPr>
    <a:bodyPr/>
    <a:lstStyle/>
    <a:p>
      <a:pPr>
        <a:defRPr sz="1200"/>
      </a:pPr>
      <a:endParaRPr lang="ja-JP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strRef>
              <c:f>Categories!$B$8</c:f>
              <c:strCache>
                <c:ptCount val="1"/>
                <c:pt idx="0">
                  <c:v>1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Categories!$J$8:$N$8</c:f>
              <c:numCache>
                <c:formatCode>0.000</c:formatCode>
                <c:ptCount val="5"/>
                <c:pt idx="0">
                  <c:v>0.99999999989999999</c:v>
                </c:pt>
                <c:pt idx="1">
                  <c:v>0.99999999989999999</c:v>
                </c:pt>
                <c:pt idx="2">
                  <c:v>0.99999999989999999</c:v>
                </c:pt>
                <c:pt idx="3">
                  <c:v>0.99999999989999999</c:v>
                </c:pt>
                <c:pt idx="4">
                  <c:v>0.99999999989999999</c:v>
                </c:pt>
              </c:numCache>
            </c:numRef>
          </c:val>
        </c:ser>
        <c:ser>
          <c:idx val="1"/>
          <c:order val="1"/>
          <c:tx>
            <c:strRef>
              <c:f>Categories!$B$9</c:f>
              <c:strCache>
                <c:ptCount val="1"/>
                <c:pt idx="0">
                  <c:v>2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Categories!$J$9:$N$9</c:f>
              <c:numCache>
                <c:formatCode>0.000</c:formatCode>
                <c:ptCount val="5"/>
                <c:pt idx="0">
                  <c:v>0.48458173245568298</c:v>
                </c:pt>
                <c:pt idx="1">
                  <c:v>0.72274562914610785</c:v>
                </c:pt>
                <c:pt idx="2">
                  <c:v>0.90435400134925059</c:v>
                </c:pt>
                <c:pt idx="3">
                  <c:v>0.97251861382325977</c:v>
                </c:pt>
                <c:pt idx="4">
                  <c:v>0.99165961614701348</c:v>
                </c:pt>
              </c:numCache>
            </c:numRef>
          </c:val>
        </c:ser>
        <c:ser>
          <c:idx val="2"/>
          <c:order val="2"/>
          <c:tx>
            <c:strRef>
              <c:f>Categories!$B$10</c:f>
              <c:strCache>
                <c:ptCount val="1"/>
                <c:pt idx="0">
                  <c:v>3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Categories!$J$10:$N$10</c:f>
              <c:numCache>
                <c:formatCode>0.000</c:formatCode>
                <c:ptCount val="5"/>
                <c:pt idx="0">
                  <c:v>0.20002429661747723</c:v>
                </c:pt>
                <c:pt idx="1">
                  <c:v>0.42075550760434582</c:v>
                </c:pt>
                <c:pt idx="2">
                  <c:v>0.67965790070540377</c:v>
                </c:pt>
                <c:pt idx="3">
                  <c:v>0.82717313010070981</c:v>
                </c:pt>
                <c:pt idx="4">
                  <c:v>0.91643880792811883</c:v>
                </c:pt>
              </c:numCache>
            </c:numRef>
          </c:val>
        </c:ser>
        <c:ser>
          <c:idx val="3"/>
          <c:order val="3"/>
          <c:tx>
            <c:strRef>
              <c:f>Categories!$B$11</c:f>
              <c:strCache>
                <c:ptCount val="1"/>
                <c:pt idx="0">
                  <c:v>4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Categories!$J$11:$N$11</c:f>
              <c:numCache>
                <c:formatCode>0.000</c:formatCode>
                <c:ptCount val="5"/>
                <c:pt idx="0">
                  <c:v>8.4780081534339718E-2</c:v>
                </c:pt>
                <c:pt idx="1">
                  <c:v>0.20436739815821592</c:v>
                </c:pt>
                <c:pt idx="2">
                  <c:v>0.39089726347737408</c:v>
                </c:pt>
                <c:pt idx="3">
                  <c:v>0.56687213215522569</c:v>
                </c:pt>
                <c:pt idx="4">
                  <c:v>0.73477538112508423</c:v>
                </c:pt>
              </c:numCache>
            </c:numRef>
          </c:val>
        </c:ser>
        <c:ser>
          <c:idx val="4"/>
          <c:order val="4"/>
          <c:tx>
            <c:strRef>
              <c:f>Categories!$B$12</c:f>
              <c:strCache>
                <c:ptCount val="1"/>
                <c:pt idx="0">
                  <c:v>5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Categories!$J$12:$N$12</c:f>
              <c:numCache>
                <c:formatCode>0.000</c:formatCode>
                <c:ptCount val="5"/>
                <c:pt idx="0">
                  <c:v>6.8966839528060934E-3</c:v>
                </c:pt>
                <c:pt idx="1">
                  <c:v>2.883621382845708E-2</c:v>
                </c:pt>
                <c:pt idx="2">
                  <c:v>0.10537499476040929</c:v>
                </c:pt>
                <c:pt idx="3">
                  <c:v>0.28976072746699111</c:v>
                </c:pt>
                <c:pt idx="4">
                  <c:v>0.51192841324799165</c:v>
                </c:pt>
              </c:numCache>
            </c:numRef>
          </c:val>
        </c:ser>
        <c:marker val="1"/>
        <c:axId val="72545792"/>
        <c:axId val="72547328"/>
      </c:lineChart>
      <c:catAx>
        <c:axId val="72545792"/>
        <c:scaling>
          <c:orientation val="minMax"/>
        </c:scaling>
        <c:axPos val="b"/>
        <c:tickLblPos val="nextTo"/>
        <c:crossAx val="72547328"/>
        <c:crosses val="autoZero"/>
        <c:auto val="1"/>
        <c:lblAlgn val="ctr"/>
        <c:lblOffset val="100"/>
      </c:catAx>
      <c:valAx>
        <c:axId val="72547328"/>
        <c:scaling>
          <c:orientation val="minMax"/>
          <c:max val="1"/>
        </c:scaling>
        <c:axPos val="l"/>
        <c:numFmt formatCode="0.0" sourceLinked="0"/>
        <c:tickLblPos val="nextTo"/>
        <c:crossAx val="7254579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</c:chart>
  <c:spPr>
    <a:ln>
      <a:solidFill>
        <a:srgbClr val="808080"/>
      </a:solidFill>
    </a:ln>
  </c:spPr>
  <c:txPr>
    <a:bodyPr/>
    <a:lstStyle/>
    <a:p>
      <a:pPr>
        <a:defRPr sz="1200"/>
      </a:pPr>
      <a:endParaRPr lang="ja-JP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strRef>
              <c:f>Categories!$B$13</c:f>
              <c:strCache>
                <c:ptCount val="1"/>
                <c:pt idx="0">
                  <c:v>1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Categories!$J$13:$N$13</c:f>
              <c:numCache>
                <c:formatCode>0.000</c:formatCode>
                <c:ptCount val="5"/>
                <c:pt idx="0">
                  <c:v>0.99999999989999999</c:v>
                </c:pt>
                <c:pt idx="1">
                  <c:v>0.99999999989999999</c:v>
                </c:pt>
                <c:pt idx="2">
                  <c:v>0.99999999989999999</c:v>
                </c:pt>
                <c:pt idx="3">
                  <c:v>0.99999999989999999</c:v>
                </c:pt>
                <c:pt idx="4">
                  <c:v>0.99999999989999999</c:v>
                </c:pt>
              </c:numCache>
            </c:numRef>
          </c:val>
        </c:ser>
        <c:ser>
          <c:idx val="1"/>
          <c:order val="1"/>
          <c:tx>
            <c:strRef>
              <c:f>Categories!$B$14</c:f>
              <c:strCache>
                <c:ptCount val="1"/>
                <c:pt idx="0">
                  <c:v>2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Categories!$J$14:$N$14</c:f>
              <c:numCache>
                <c:formatCode>0.000</c:formatCode>
                <c:ptCount val="5"/>
                <c:pt idx="0">
                  <c:v>0.62272211102145869</c:v>
                </c:pt>
                <c:pt idx="1">
                  <c:v>0.67887591761464505</c:v>
                </c:pt>
                <c:pt idx="2">
                  <c:v>0.82244181206488387</c:v>
                </c:pt>
                <c:pt idx="3">
                  <c:v>0.93352753545894152</c:v>
                </c:pt>
                <c:pt idx="4">
                  <c:v>0.98024683204457452</c:v>
                </c:pt>
              </c:numCache>
            </c:numRef>
          </c:val>
        </c:ser>
        <c:ser>
          <c:idx val="2"/>
          <c:order val="2"/>
          <c:tx>
            <c:strRef>
              <c:f>Categories!$B$15</c:f>
              <c:strCache>
                <c:ptCount val="1"/>
                <c:pt idx="0">
                  <c:v>3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Categories!$J$15:$N$15</c:f>
              <c:numCache>
                <c:formatCode>0.000</c:formatCode>
                <c:ptCount val="5"/>
                <c:pt idx="0">
                  <c:v>0.22466876120858523</c:v>
                </c:pt>
                <c:pt idx="1">
                  <c:v>0.39785282955136042</c:v>
                </c:pt>
                <c:pt idx="2">
                  <c:v>0.62958536448391278</c:v>
                </c:pt>
                <c:pt idx="3">
                  <c:v>0.8334918326204277</c:v>
                </c:pt>
                <c:pt idx="4">
                  <c:v>0.94243525106623149</c:v>
                </c:pt>
              </c:numCache>
            </c:numRef>
          </c:val>
        </c:ser>
        <c:ser>
          <c:idx val="3"/>
          <c:order val="3"/>
          <c:tx>
            <c:strRef>
              <c:f>Categories!$B$16</c:f>
              <c:strCache>
                <c:ptCount val="1"/>
                <c:pt idx="0">
                  <c:v>4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Categories!$J$16:$N$16</c:f>
              <c:numCache>
                <c:formatCode>0.000</c:formatCode>
                <c:ptCount val="5"/>
                <c:pt idx="0">
                  <c:v>4.9217392004802324E-2</c:v>
                </c:pt>
                <c:pt idx="1">
                  <c:v>0.13136680159655156</c:v>
                </c:pt>
                <c:pt idx="2">
                  <c:v>0.32516999205002856</c:v>
                </c:pt>
                <c:pt idx="3">
                  <c:v>0.64247796134127422</c:v>
                </c:pt>
                <c:pt idx="4">
                  <c:v>0.83452570808380455</c:v>
                </c:pt>
              </c:numCache>
            </c:numRef>
          </c:val>
        </c:ser>
        <c:ser>
          <c:idx val="4"/>
          <c:order val="4"/>
          <c:tx>
            <c:strRef>
              <c:f>Categories!$B$17</c:f>
              <c:strCache>
                <c:ptCount val="1"/>
                <c:pt idx="0">
                  <c:v>5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Categories!$J$17:$N$17</c:f>
              <c:numCache>
                <c:formatCode>0.000</c:formatCode>
                <c:ptCount val="5"/>
                <c:pt idx="0">
                  <c:v>1.6835014745849686E-2</c:v>
                </c:pt>
                <c:pt idx="1">
                  <c:v>4.4709336945237522E-2</c:v>
                </c:pt>
                <c:pt idx="2">
                  <c:v>9.492664557745123E-2</c:v>
                </c:pt>
                <c:pt idx="3">
                  <c:v>0.25863194589475808</c:v>
                </c:pt>
                <c:pt idx="4">
                  <c:v>0.51693631373836557</c:v>
                </c:pt>
              </c:numCache>
            </c:numRef>
          </c:val>
        </c:ser>
        <c:marker val="1"/>
        <c:axId val="72721920"/>
        <c:axId val="72723456"/>
      </c:lineChart>
      <c:catAx>
        <c:axId val="72721920"/>
        <c:scaling>
          <c:orientation val="minMax"/>
        </c:scaling>
        <c:axPos val="b"/>
        <c:tickLblPos val="nextTo"/>
        <c:crossAx val="72723456"/>
        <c:crosses val="autoZero"/>
        <c:auto val="1"/>
        <c:lblAlgn val="ctr"/>
        <c:lblOffset val="100"/>
      </c:catAx>
      <c:valAx>
        <c:axId val="72723456"/>
        <c:scaling>
          <c:orientation val="minMax"/>
          <c:max val="1"/>
        </c:scaling>
        <c:axPos val="l"/>
        <c:numFmt formatCode="0.0" sourceLinked="0"/>
        <c:tickLblPos val="nextTo"/>
        <c:crossAx val="7272192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</c:chart>
  <c:spPr>
    <a:ln>
      <a:solidFill>
        <a:srgbClr val="808080"/>
      </a:solidFill>
    </a:ln>
  </c:spPr>
  <c:txPr>
    <a:bodyPr/>
    <a:lstStyle/>
    <a:p>
      <a:pPr>
        <a:defRPr sz="1200"/>
      </a:pPr>
      <a:endParaRPr lang="ja-JP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title>
      <c:tx>
        <c:rich>
          <a:bodyPr/>
          <a:lstStyle/>
          <a:p>
            <a:pPr>
              <a:defRPr/>
            </a:pPr>
            <a:r>
              <a:rPr lang="en-US"/>
              <a:t>Mlg</a:t>
            </a:r>
            <a:endParaRPr lang="ja-JP"/>
          </a:p>
        </c:rich>
      </c:tx>
      <c:layout>
        <c:manualLayout>
          <c:xMode val="edge"/>
          <c:yMode val="edge"/>
          <c:x val="0.54604037736390065"/>
          <c:y val="0"/>
        </c:manualLayout>
      </c:layout>
    </c:title>
    <c:plotArea>
      <c:layout>
        <c:manualLayout>
          <c:layoutTarget val="inner"/>
          <c:xMode val="edge"/>
          <c:yMode val="edge"/>
          <c:x val="0.33505299502168479"/>
          <c:y val="0.12802352455100638"/>
          <c:w val="0.57345915321323671"/>
          <c:h val="0.61897676016012693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4"/>
            <c:spPr>
              <a:solidFill>
                <a:schemeClr val="tx1"/>
              </a:solidFill>
              <a:ln>
                <a:solidFill>
                  <a:sysClr val="windowText" lastClr="000000"/>
                </a:solidFill>
              </a:ln>
            </c:spPr>
          </c:marker>
          <c:xVal>
            <c:numRef>
              <c:f>詳細Data!$BC$6:$BU$6</c:f>
              <c:numCache>
                <c:formatCode>General</c:formatCode>
                <c:ptCount val="19"/>
                <c:pt idx="0">
                  <c:v>2</c:v>
                </c:pt>
                <c:pt idx="1">
                  <c:v>1</c:v>
                </c:pt>
                <c:pt idx="2">
                  <c:v>3</c:v>
                </c:pt>
                <c:pt idx="3">
                  <c:v>2</c:v>
                </c:pt>
                <c:pt idx="4">
                  <c:v>3</c:v>
                </c:pt>
                <c:pt idx="5">
                  <c:v>1</c:v>
                </c:pt>
                <c:pt idx="6">
                  <c:v>3</c:v>
                </c:pt>
                <c:pt idx="7">
                  <c:v>3</c:v>
                </c:pt>
                <c:pt idx="8">
                  <c:v>4</c:v>
                </c:pt>
                <c:pt idx="9">
                  <c:v>1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2</c:v>
                </c:pt>
                <c:pt idx="14">
                  <c:v>1</c:v>
                </c:pt>
                <c:pt idx="15">
                  <c:v>3</c:v>
                </c:pt>
                <c:pt idx="16">
                  <c:v>1</c:v>
                </c:pt>
                <c:pt idx="17">
                  <c:v>4</c:v>
                </c:pt>
                <c:pt idx="18">
                  <c:v>4</c:v>
                </c:pt>
              </c:numCache>
            </c:numRef>
          </c:xVal>
          <c:yVal>
            <c:numRef>
              <c:f>詳細Data!$BC$7:$BU$7</c:f>
              <c:numCache>
                <c:formatCode>0.00_ </c:formatCode>
                <c:ptCount val="19"/>
                <c:pt idx="0">
                  <c:v>-0.94206999999999996</c:v>
                </c:pt>
                <c:pt idx="1">
                  <c:v>-1.0306299999999924</c:v>
                </c:pt>
                <c:pt idx="2">
                  <c:v>-0.30567000000000188</c:v>
                </c:pt>
                <c:pt idx="3">
                  <c:v>-0.57272000000000423</c:v>
                </c:pt>
                <c:pt idx="4">
                  <c:v>0.17627999999999999</c:v>
                </c:pt>
                <c:pt idx="5">
                  <c:v>-1.65713</c:v>
                </c:pt>
                <c:pt idx="6">
                  <c:v>-0.34318000000000032</c:v>
                </c:pt>
                <c:pt idx="7">
                  <c:v>-0.15690000000000132</c:v>
                </c:pt>
                <c:pt idx="8">
                  <c:v>2.7840000000000222E-2</c:v>
                </c:pt>
                <c:pt idx="9">
                  <c:v>-1.93106</c:v>
                </c:pt>
                <c:pt idx="10">
                  <c:v>1.2211899999999998</c:v>
                </c:pt>
                <c:pt idx="11">
                  <c:v>0.17627999999999999</c:v>
                </c:pt>
                <c:pt idx="12">
                  <c:v>0.98210999999999959</c:v>
                </c:pt>
                <c:pt idx="13">
                  <c:v>-0.49518000000000212</c:v>
                </c:pt>
                <c:pt idx="14">
                  <c:v>-1.5366500000000001</c:v>
                </c:pt>
                <c:pt idx="15">
                  <c:v>-0.34318000000000032</c:v>
                </c:pt>
                <c:pt idx="16">
                  <c:v>-1.85755</c:v>
                </c:pt>
                <c:pt idx="17">
                  <c:v>-0.15690000000000132</c:v>
                </c:pt>
                <c:pt idx="18">
                  <c:v>0.10188999999999937</c:v>
                </c:pt>
              </c:numCache>
            </c:numRef>
          </c:yVal>
        </c:ser>
        <c:axId val="70772608"/>
        <c:axId val="70783360"/>
      </c:scatterChart>
      <c:valAx>
        <c:axId val="70772608"/>
        <c:scaling>
          <c:orientation val="minMax"/>
          <c:max val="5.5"/>
          <c:min val="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NTT (β)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0.53750389669277165"/>
              <c:y val="0.89657273852323449"/>
            </c:manualLayout>
          </c:layout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70783360"/>
        <c:crossesAt val="-3"/>
        <c:crossBetween val="midCat"/>
        <c:majorUnit val="1"/>
      </c:valAx>
      <c:valAx>
        <c:axId val="70783360"/>
        <c:scaling>
          <c:orientation val="minMax"/>
          <c:max val="3"/>
          <c:min val="-3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1PLM (θ)</a:t>
                </a:r>
                <a:endParaRPr lang="ja-JP"/>
              </a:p>
            </c:rich>
          </c:tx>
          <c:layout/>
        </c:title>
        <c:numFmt formatCode="0.00_ " sourceLinked="1"/>
        <c:tickLblPos val="nextTo"/>
        <c:spPr>
          <a:ln>
            <a:solidFill>
              <a:sysClr val="windowText" lastClr="000000"/>
            </a:solidFill>
          </a:ln>
        </c:spPr>
        <c:crossAx val="70772608"/>
        <c:crosses val="autoZero"/>
        <c:crossBetween val="midCat"/>
      </c:valAx>
      <c:spPr>
        <a:ln>
          <a:solidFill>
            <a:sysClr val="windowText" lastClr="000000"/>
          </a:solidFill>
        </a:ln>
      </c:spPr>
    </c:plotArea>
    <c:plotVisOnly val="1"/>
  </c:chart>
  <c:spPr>
    <a:ln>
      <a:noFill/>
    </a:ln>
  </c:spPr>
  <c:txPr>
    <a:bodyPr/>
    <a:lstStyle/>
    <a:p>
      <a:pPr>
        <a:defRPr sz="1400"/>
      </a:pPr>
      <a:endParaRPr lang="ja-JP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strRef>
              <c:f>Categories!$B$3</c:f>
              <c:strCache>
                <c:ptCount val="1"/>
                <c:pt idx="0">
                  <c:v>1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Categories!$B$3:$B$7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Categories!$J$3:$N$3</c:f>
              <c:numCache>
                <c:formatCode>0.000</c:formatCode>
                <c:ptCount val="5"/>
                <c:pt idx="0">
                  <c:v>0.99999999989999999</c:v>
                </c:pt>
                <c:pt idx="1">
                  <c:v>0.99999999989999999</c:v>
                </c:pt>
                <c:pt idx="2">
                  <c:v>0.99999999989999999</c:v>
                </c:pt>
                <c:pt idx="3">
                  <c:v>0.99999999989999999</c:v>
                </c:pt>
                <c:pt idx="4">
                  <c:v>0.99999999989999999</c:v>
                </c:pt>
              </c:numCache>
            </c:numRef>
          </c:val>
        </c:ser>
        <c:ser>
          <c:idx val="1"/>
          <c:order val="1"/>
          <c:tx>
            <c:strRef>
              <c:f>Categories!$B$4</c:f>
              <c:strCache>
                <c:ptCount val="1"/>
                <c:pt idx="0">
                  <c:v>2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Categories!$B$3:$B$7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Categories!$J$4:$N$4</c:f>
              <c:numCache>
                <c:formatCode>0.000</c:formatCode>
                <c:ptCount val="5"/>
                <c:pt idx="0">
                  <c:v>0.24433464613039407</c:v>
                </c:pt>
                <c:pt idx="1">
                  <c:v>0.4555624706814913</c:v>
                </c:pt>
                <c:pt idx="2">
                  <c:v>0.73396304927517664</c:v>
                </c:pt>
                <c:pt idx="3">
                  <c:v>0.91632612854635409</c:v>
                </c:pt>
                <c:pt idx="4">
                  <c:v>0.97734042023906165</c:v>
                </c:pt>
              </c:numCache>
            </c:numRef>
          </c:val>
        </c:ser>
        <c:ser>
          <c:idx val="2"/>
          <c:order val="2"/>
          <c:tx>
            <c:strRef>
              <c:f>Categories!$B$5</c:f>
              <c:strCache>
                <c:ptCount val="1"/>
                <c:pt idx="0">
                  <c:v>3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Categories!$B$3:$B$7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Categories!$J$5:$N$5</c:f>
              <c:numCache>
                <c:formatCode>0.000</c:formatCode>
                <c:ptCount val="5"/>
                <c:pt idx="0">
                  <c:v>0.11526329211517947</c:v>
                </c:pt>
                <c:pt idx="1">
                  <c:v>0.26733449521213581</c:v>
                </c:pt>
                <c:pt idx="2">
                  <c:v>0.53739625544294156</c:v>
                </c:pt>
                <c:pt idx="3">
                  <c:v>0.82234105127680546</c:v>
                </c:pt>
                <c:pt idx="4">
                  <c:v>0.94853798766328068</c:v>
                </c:pt>
              </c:numCache>
            </c:numRef>
          </c:val>
        </c:ser>
        <c:ser>
          <c:idx val="3"/>
          <c:order val="3"/>
          <c:tx>
            <c:strRef>
              <c:f>Categories!$B$6</c:f>
              <c:strCache>
                <c:ptCount val="1"/>
                <c:pt idx="0">
                  <c:v>4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Categories!$B$3:$B$7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Categories!$J$6:$N$6</c:f>
              <c:numCache>
                <c:formatCode>0.000</c:formatCode>
                <c:ptCount val="5"/>
                <c:pt idx="0">
                  <c:v>7.921138827544498E-2</c:v>
                </c:pt>
                <c:pt idx="1">
                  <c:v>0.18514144203615057</c:v>
                </c:pt>
                <c:pt idx="2">
                  <c:v>0.36026107783266698</c:v>
                </c:pt>
                <c:pt idx="3">
                  <c:v>0.53507124932887606</c:v>
                </c:pt>
                <c:pt idx="4">
                  <c:v>0.64644257228342894</c:v>
                </c:pt>
              </c:numCache>
            </c:numRef>
          </c:val>
        </c:ser>
        <c:ser>
          <c:idx val="4"/>
          <c:order val="4"/>
          <c:tx>
            <c:strRef>
              <c:f>Categories!$B$7</c:f>
              <c:strCache>
                <c:ptCount val="1"/>
                <c:pt idx="0">
                  <c:v>5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Categories!$B$3:$B$7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Categories!$J$7:$N$7</c:f>
              <c:numCache>
                <c:formatCode>0.000</c:formatCode>
                <c:ptCount val="5"/>
                <c:pt idx="0">
                  <c:v>8.3624954928605364E-3</c:v>
                </c:pt>
                <c:pt idx="1">
                  <c:v>3.1474164138141539E-2</c:v>
                </c:pt>
                <c:pt idx="2">
                  <c:v>0.11390830257215681</c:v>
                </c:pt>
                <c:pt idx="3">
                  <c:v>0.27245158767312572</c:v>
                </c:pt>
                <c:pt idx="4">
                  <c:v>0.41165946759383132</c:v>
                </c:pt>
              </c:numCache>
            </c:numRef>
          </c:val>
        </c:ser>
        <c:marker val="1"/>
        <c:axId val="72828416"/>
        <c:axId val="72829952"/>
      </c:lineChart>
      <c:catAx>
        <c:axId val="72828416"/>
        <c:scaling>
          <c:orientation val="minMax"/>
        </c:scaling>
        <c:axPos val="b"/>
        <c:numFmt formatCode="General" sourceLinked="1"/>
        <c:tickLblPos val="nextTo"/>
        <c:crossAx val="72829952"/>
        <c:crosses val="autoZero"/>
        <c:auto val="1"/>
        <c:lblAlgn val="ctr"/>
        <c:lblOffset val="100"/>
      </c:catAx>
      <c:valAx>
        <c:axId val="72829952"/>
        <c:scaling>
          <c:orientation val="minMax"/>
          <c:max val="1"/>
        </c:scaling>
        <c:axPos val="l"/>
        <c:numFmt formatCode="0.0" sourceLinked="0"/>
        <c:tickLblPos val="nextTo"/>
        <c:crossAx val="72828416"/>
        <c:crosses val="autoZero"/>
        <c:crossBetween val="between"/>
      </c:valAx>
      <c:spPr>
        <a:ln>
          <a:noFill/>
        </a:ln>
      </c:spPr>
    </c:plotArea>
    <c:legend>
      <c:legendPos val="r"/>
      <c:layout/>
    </c:legend>
    <c:plotVisOnly val="1"/>
  </c:chart>
  <c:spPr>
    <a:ln>
      <a:solidFill>
        <a:srgbClr val="53548A"/>
      </a:solidFill>
    </a:ln>
  </c:spPr>
  <c:txPr>
    <a:bodyPr/>
    <a:lstStyle/>
    <a:p>
      <a:pPr>
        <a:defRPr sz="1200"/>
      </a:pPr>
      <a:endParaRPr lang="ja-JP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strRef>
              <c:f>Categories!$B$8</c:f>
              <c:strCache>
                <c:ptCount val="1"/>
                <c:pt idx="0">
                  <c:v>1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Categories!$J$8:$N$8</c:f>
              <c:numCache>
                <c:formatCode>0.000</c:formatCode>
                <c:ptCount val="5"/>
                <c:pt idx="0">
                  <c:v>0.99999999989999999</c:v>
                </c:pt>
                <c:pt idx="1">
                  <c:v>0.99999999989999999</c:v>
                </c:pt>
                <c:pt idx="2">
                  <c:v>0.99999999989999999</c:v>
                </c:pt>
                <c:pt idx="3">
                  <c:v>0.99999999989999999</c:v>
                </c:pt>
                <c:pt idx="4">
                  <c:v>0.99999999989999999</c:v>
                </c:pt>
              </c:numCache>
            </c:numRef>
          </c:val>
        </c:ser>
        <c:ser>
          <c:idx val="1"/>
          <c:order val="1"/>
          <c:tx>
            <c:strRef>
              <c:f>Categories!$B$9</c:f>
              <c:strCache>
                <c:ptCount val="1"/>
                <c:pt idx="0">
                  <c:v>2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Categories!$J$9:$N$9</c:f>
              <c:numCache>
                <c:formatCode>0.000</c:formatCode>
                <c:ptCount val="5"/>
                <c:pt idx="0">
                  <c:v>0.40327029818753191</c:v>
                </c:pt>
                <c:pt idx="1">
                  <c:v>0.64980897199945165</c:v>
                </c:pt>
                <c:pt idx="2">
                  <c:v>0.84225916627643904</c:v>
                </c:pt>
                <c:pt idx="3">
                  <c:v>0.90519533949479414</c:v>
                </c:pt>
                <c:pt idx="4">
                  <c:v>0.94715911749709003</c:v>
                </c:pt>
              </c:numCache>
            </c:numRef>
          </c:val>
        </c:ser>
        <c:ser>
          <c:idx val="2"/>
          <c:order val="2"/>
          <c:tx>
            <c:strRef>
              <c:f>Categories!$B$10</c:f>
              <c:strCache>
                <c:ptCount val="1"/>
                <c:pt idx="0">
                  <c:v>3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Categories!$J$10:$N$10</c:f>
              <c:numCache>
                <c:formatCode>0.000</c:formatCode>
                <c:ptCount val="5"/>
                <c:pt idx="0">
                  <c:v>0.34309525843692684</c:v>
                </c:pt>
                <c:pt idx="1">
                  <c:v>0.5341999012917481</c:v>
                </c:pt>
                <c:pt idx="2">
                  <c:v>0.69206570816475321</c:v>
                </c:pt>
                <c:pt idx="3">
                  <c:v>0.78592653372840593</c:v>
                </c:pt>
                <c:pt idx="4">
                  <c:v>0.88497186918624748</c:v>
                </c:pt>
              </c:numCache>
            </c:numRef>
          </c:val>
        </c:ser>
        <c:ser>
          <c:idx val="3"/>
          <c:order val="3"/>
          <c:tx>
            <c:strRef>
              <c:f>Categories!$B$11</c:f>
              <c:strCache>
                <c:ptCount val="1"/>
                <c:pt idx="0">
                  <c:v>4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Categories!$J$11:$N$11</c:f>
              <c:numCache>
                <c:formatCode>0.000</c:formatCode>
                <c:ptCount val="5"/>
                <c:pt idx="0">
                  <c:v>8.5455280462415281E-2</c:v>
                </c:pt>
                <c:pt idx="1">
                  <c:v>0.20453178684636592</c:v>
                </c:pt>
                <c:pt idx="2">
                  <c:v>0.40274506953619721</c:v>
                </c:pt>
                <c:pt idx="3">
                  <c:v>0.61817485556334584</c:v>
                </c:pt>
                <c:pt idx="4">
                  <c:v>0.8096228270281759</c:v>
                </c:pt>
              </c:numCache>
            </c:numRef>
          </c:val>
        </c:ser>
        <c:ser>
          <c:idx val="4"/>
          <c:order val="4"/>
          <c:tx>
            <c:strRef>
              <c:f>Categories!$B$12</c:f>
              <c:strCache>
                <c:ptCount val="1"/>
                <c:pt idx="0">
                  <c:v>5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Categories!$J$12:$N$12</c:f>
              <c:numCache>
                <c:formatCode>0.000</c:formatCode>
                <c:ptCount val="5"/>
                <c:pt idx="0">
                  <c:v>4.9773578331391434E-2</c:v>
                </c:pt>
                <c:pt idx="1">
                  <c:v>0.12484178616934734</c:v>
                </c:pt>
                <c:pt idx="2">
                  <c:v>0.24094972611688859</c:v>
                </c:pt>
                <c:pt idx="3">
                  <c:v>0.36233518227933381</c:v>
                </c:pt>
                <c:pt idx="4">
                  <c:v>0.53037027063834763</c:v>
                </c:pt>
              </c:numCache>
            </c:numRef>
          </c:val>
        </c:ser>
        <c:marker val="1"/>
        <c:axId val="72873472"/>
        <c:axId val="72875008"/>
      </c:lineChart>
      <c:catAx>
        <c:axId val="72873472"/>
        <c:scaling>
          <c:orientation val="minMax"/>
        </c:scaling>
        <c:axPos val="b"/>
        <c:tickLblPos val="nextTo"/>
        <c:crossAx val="72875008"/>
        <c:crosses val="autoZero"/>
        <c:auto val="1"/>
        <c:lblAlgn val="ctr"/>
        <c:lblOffset val="100"/>
      </c:catAx>
      <c:valAx>
        <c:axId val="72875008"/>
        <c:scaling>
          <c:orientation val="minMax"/>
          <c:max val="1"/>
        </c:scaling>
        <c:axPos val="l"/>
        <c:numFmt formatCode="0.0" sourceLinked="0"/>
        <c:tickLblPos val="nextTo"/>
        <c:crossAx val="72873472"/>
        <c:crosses val="autoZero"/>
        <c:crossBetween val="between"/>
      </c:valAx>
      <c:spPr>
        <a:ln w="28575">
          <a:noFill/>
        </a:ln>
      </c:spPr>
    </c:plotArea>
    <c:legend>
      <c:legendPos val="r"/>
      <c:layout/>
    </c:legend>
    <c:plotVisOnly val="1"/>
  </c:chart>
  <c:spPr>
    <a:ln>
      <a:solidFill>
        <a:srgbClr val="53548A"/>
      </a:solidFill>
    </a:ln>
  </c:spPr>
  <c:txPr>
    <a:bodyPr/>
    <a:lstStyle/>
    <a:p>
      <a:pPr>
        <a:defRPr sz="1200"/>
      </a:pPr>
      <a:endParaRPr lang="ja-JP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strRef>
              <c:f>Categories!$B$13</c:f>
              <c:strCache>
                <c:ptCount val="1"/>
                <c:pt idx="0">
                  <c:v>1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Categories!$J$13:$N$13</c:f>
              <c:numCache>
                <c:formatCode>0.000</c:formatCode>
                <c:ptCount val="5"/>
                <c:pt idx="0">
                  <c:v>0.99999999989999999</c:v>
                </c:pt>
                <c:pt idx="1">
                  <c:v>0.99999999989999999</c:v>
                </c:pt>
                <c:pt idx="2">
                  <c:v>0.99999999989999999</c:v>
                </c:pt>
                <c:pt idx="3">
                  <c:v>0.99999999989999999</c:v>
                </c:pt>
                <c:pt idx="4">
                  <c:v>0.99999999989999999</c:v>
                </c:pt>
              </c:numCache>
            </c:numRef>
          </c:val>
        </c:ser>
        <c:ser>
          <c:idx val="1"/>
          <c:order val="1"/>
          <c:tx>
            <c:strRef>
              <c:f>Categories!$B$14</c:f>
              <c:strCache>
                <c:ptCount val="1"/>
                <c:pt idx="0">
                  <c:v>2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Categories!$J$14:$N$14</c:f>
              <c:numCache>
                <c:formatCode>0.000</c:formatCode>
                <c:ptCount val="5"/>
                <c:pt idx="0">
                  <c:v>0.51335053622184812</c:v>
                </c:pt>
                <c:pt idx="1">
                  <c:v>0.6853957499804435</c:v>
                </c:pt>
                <c:pt idx="2">
                  <c:v>0.85027556271038285</c:v>
                </c:pt>
                <c:pt idx="3">
                  <c:v>0.94982196240826811</c:v>
                </c:pt>
                <c:pt idx="4">
                  <c:v>0.98599244300146849</c:v>
                </c:pt>
              </c:numCache>
            </c:numRef>
          </c:val>
        </c:ser>
        <c:ser>
          <c:idx val="2"/>
          <c:order val="2"/>
          <c:tx>
            <c:strRef>
              <c:f>Categories!$B$15</c:f>
              <c:strCache>
                <c:ptCount val="1"/>
                <c:pt idx="0">
                  <c:v>3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Categories!$J$15:$N$15</c:f>
              <c:numCache>
                <c:formatCode>0.000</c:formatCode>
                <c:ptCount val="5"/>
                <c:pt idx="0">
                  <c:v>0.18370632022238317</c:v>
                </c:pt>
                <c:pt idx="1">
                  <c:v>0.40669885245388909</c:v>
                </c:pt>
                <c:pt idx="2">
                  <c:v>0.70044725933996754</c:v>
                </c:pt>
                <c:pt idx="3">
                  <c:v>0.8815787613130962</c:v>
                </c:pt>
                <c:pt idx="4">
                  <c:v>0.95413766029532898</c:v>
                </c:pt>
              </c:numCache>
            </c:numRef>
          </c:val>
        </c:ser>
        <c:ser>
          <c:idx val="3"/>
          <c:order val="3"/>
          <c:tx>
            <c:strRef>
              <c:f>Categories!$B$16</c:f>
              <c:strCache>
                <c:ptCount val="1"/>
                <c:pt idx="0">
                  <c:v>4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Categories!$J$16:$N$16</c:f>
              <c:numCache>
                <c:formatCode>0.000</c:formatCode>
                <c:ptCount val="5"/>
                <c:pt idx="0">
                  <c:v>6.8988891489197859E-2</c:v>
                </c:pt>
                <c:pt idx="1">
                  <c:v>0.19535912708130121</c:v>
                </c:pt>
                <c:pt idx="2">
                  <c:v>0.44595215891757528</c:v>
                </c:pt>
                <c:pt idx="3">
                  <c:v>0.69226438864180251</c:v>
                </c:pt>
                <c:pt idx="4">
                  <c:v>0.85819269863855008</c:v>
                </c:pt>
              </c:numCache>
            </c:numRef>
          </c:val>
        </c:ser>
        <c:ser>
          <c:idx val="4"/>
          <c:order val="4"/>
          <c:tx>
            <c:strRef>
              <c:f>Categories!$B$17</c:f>
              <c:strCache>
                <c:ptCount val="1"/>
                <c:pt idx="0">
                  <c:v>5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Categories!$J$17:$N$17</c:f>
              <c:numCache>
                <c:formatCode>0.000</c:formatCode>
                <c:ptCount val="5"/>
                <c:pt idx="0">
                  <c:v>5.3249563104460756E-3</c:v>
                </c:pt>
                <c:pt idx="1">
                  <c:v>2.4499719107993208E-2</c:v>
                </c:pt>
                <c:pt idx="2">
                  <c:v>0.13703406821489034</c:v>
                </c:pt>
                <c:pt idx="3">
                  <c:v>0.43452971760448489</c:v>
                </c:pt>
                <c:pt idx="4">
                  <c:v>0.72810817038177289</c:v>
                </c:pt>
              </c:numCache>
            </c:numRef>
          </c:val>
        </c:ser>
        <c:marker val="1"/>
        <c:axId val="72775168"/>
        <c:axId val="72776704"/>
      </c:lineChart>
      <c:catAx>
        <c:axId val="72775168"/>
        <c:scaling>
          <c:orientation val="minMax"/>
        </c:scaling>
        <c:axPos val="b"/>
        <c:tickLblPos val="nextTo"/>
        <c:crossAx val="72776704"/>
        <c:crosses val="autoZero"/>
        <c:auto val="1"/>
        <c:lblAlgn val="ctr"/>
        <c:lblOffset val="100"/>
      </c:catAx>
      <c:valAx>
        <c:axId val="72776704"/>
        <c:scaling>
          <c:orientation val="minMax"/>
          <c:max val="1"/>
        </c:scaling>
        <c:axPos val="l"/>
        <c:numFmt formatCode="0.0" sourceLinked="0"/>
        <c:tickLblPos val="nextTo"/>
        <c:crossAx val="727751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</c:chart>
  <c:spPr>
    <a:ln>
      <a:solidFill>
        <a:srgbClr val="53548A"/>
      </a:solidFill>
    </a:ln>
  </c:spPr>
  <c:txPr>
    <a:bodyPr/>
    <a:lstStyle/>
    <a:p>
      <a:pPr>
        <a:defRPr sz="1200"/>
      </a:pPr>
      <a:endParaRPr lang="ja-JP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1</c:v>
          </c:tx>
          <c:marker>
            <c:symbol val="none"/>
          </c:marker>
          <c:val>
            <c:numRef>
              <c:f>Categories!$E$3:$I$3</c:f>
              <c:numCache>
                <c:formatCode>0.000</c:formatCode>
                <c:ptCount val="5"/>
                <c:pt idx="0">
                  <c:v>0.75566535376960664</c:v>
                </c:pt>
                <c:pt idx="1">
                  <c:v>0.54443752921850852</c:v>
                </c:pt>
                <c:pt idx="2">
                  <c:v>0.2660369506248243</c:v>
                </c:pt>
                <c:pt idx="3">
                  <c:v>8.3673871353644763E-2</c:v>
                </c:pt>
                <c:pt idx="4">
                  <c:v>2.2659579660939212E-2</c:v>
                </c:pt>
              </c:numCache>
            </c:numRef>
          </c:val>
        </c:ser>
        <c:ser>
          <c:idx val="1"/>
          <c:order val="1"/>
          <c:tx>
            <c:v>2</c:v>
          </c:tx>
          <c:marker>
            <c:symbol val="none"/>
          </c:marker>
          <c:val>
            <c:numRef>
              <c:f>Categories!$E$4:$I$4</c:f>
              <c:numCache>
                <c:formatCode>0.000</c:formatCode>
                <c:ptCount val="5"/>
                <c:pt idx="0">
                  <c:v>0.12907135401521438</c:v>
                </c:pt>
                <c:pt idx="1">
                  <c:v>0.18822797546935544</c:v>
                </c:pt>
                <c:pt idx="2">
                  <c:v>0.19656679383223494</c:v>
                </c:pt>
                <c:pt idx="3">
                  <c:v>9.3985077269551076E-2</c:v>
                </c:pt>
                <c:pt idx="4">
                  <c:v>2.8802432575780201E-2</c:v>
                </c:pt>
              </c:numCache>
            </c:numRef>
          </c:val>
        </c:ser>
        <c:ser>
          <c:idx val="2"/>
          <c:order val="2"/>
          <c:tx>
            <c:v>3</c:v>
          </c:tx>
          <c:marker>
            <c:symbol val="none"/>
          </c:marker>
          <c:val>
            <c:numRef>
              <c:f>Categories!$E$5:$I$5</c:f>
              <c:numCache>
                <c:formatCode>0.000</c:formatCode>
                <c:ptCount val="5"/>
                <c:pt idx="0">
                  <c:v>3.6051903839734292E-2</c:v>
                </c:pt>
                <c:pt idx="1">
                  <c:v>8.2193053175985603E-2</c:v>
                </c:pt>
                <c:pt idx="2">
                  <c:v>0.17713517761027564</c:v>
                </c:pt>
                <c:pt idx="3">
                  <c:v>0.28726980194793084</c:v>
                </c:pt>
                <c:pt idx="4">
                  <c:v>0.30209541537985518</c:v>
                </c:pt>
              </c:numCache>
            </c:numRef>
          </c:val>
        </c:ser>
        <c:ser>
          <c:idx val="3"/>
          <c:order val="3"/>
          <c:tx>
            <c:v>4</c:v>
          </c:tx>
          <c:marker>
            <c:symbol val="none"/>
          </c:marker>
          <c:val>
            <c:numRef>
              <c:f>Categories!$E$6:$I$6</c:f>
              <c:numCache>
                <c:formatCode>0.000</c:formatCode>
                <c:ptCount val="5"/>
                <c:pt idx="0">
                  <c:v>7.0848892782584466E-2</c:v>
                </c:pt>
                <c:pt idx="1">
                  <c:v>0.15366727789800871</c:v>
                </c:pt>
                <c:pt idx="2">
                  <c:v>0.24635277526050917</c:v>
                </c:pt>
                <c:pt idx="3">
                  <c:v>0.26261966165575001</c:v>
                </c:pt>
                <c:pt idx="4">
                  <c:v>0.23478310468959651</c:v>
                </c:pt>
              </c:numCache>
            </c:numRef>
          </c:val>
        </c:ser>
        <c:ser>
          <c:idx val="4"/>
          <c:order val="4"/>
          <c:tx>
            <c:v>5</c:v>
          </c:tx>
          <c:marker>
            <c:symbol val="none"/>
          </c:marker>
          <c:val>
            <c:numRef>
              <c:f>Categories!$E$7:$I$7</c:f>
              <c:numCache>
                <c:formatCode>0.000</c:formatCode>
                <c:ptCount val="5"/>
                <c:pt idx="0">
                  <c:v>8.362495492860559E-3</c:v>
                </c:pt>
                <c:pt idx="1">
                  <c:v>3.1474164138141539E-2</c:v>
                </c:pt>
                <c:pt idx="2">
                  <c:v>0.11390830257215681</c:v>
                </c:pt>
                <c:pt idx="3">
                  <c:v>0.27245158767312572</c:v>
                </c:pt>
                <c:pt idx="4">
                  <c:v>0.41165946759383132</c:v>
                </c:pt>
              </c:numCache>
            </c:numRef>
          </c:val>
        </c:ser>
        <c:marker val="1"/>
        <c:axId val="72587520"/>
        <c:axId val="72597504"/>
      </c:lineChart>
      <c:catAx>
        <c:axId val="72587520"/>
        <c:scaling>
          <c:orientation val="minMax"/>
        </c:scaling>
        <c:axPos val="b"/>
        <c:tickLblPos val="nextTo"/>
        <c:crossAx val="72597504"/>
        <c:crosses val="autoZero"/>
        <c:auto val="1"/>
        <c:lblAlgn val="ctr"/>
        <c:lblOffset val="100"/>
      </c:catAx>
      <c:valAx>
        <c:axId val="72597504"/>
        <c:scaling>
          <c:orientation val="minMax"/>
          <c:max val="1"/>
          <c:min val="0"/>
        </c:scaling>
        <c:axPos val="l"/>
        <c:numFmt formatCode="0.0" sourceLinked="0"/>
        <c:tickLblPos val="nextTo"/>
        <c:crossAx val="72587520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/>
    </c:legend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200"/>
      </a:pPr>
      <a:endParaRPr lang="ja-JP"/>
    </a:p>
  </c:txPr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1</c:v>
          </c:tx>
          <c:marker>
            <c:symbol val="none"/>
          </c:marker>
          <c:val>
            <c:numRef>
              <c:f>Categories!$E$8:$I$8</c:f>
              <c:numCache>
                <c:formatCode>0.000</c:formatCode>
                <c:ptCount val="5"/>
                <c:pt idx="0">
                  <c:v>0.59672970171246598</c:v>
                </c:pt>
                <c:pt idx="1">
                  <c:v>0.35019102790054868</c:v>
                </c:pt>
                <c:pt idx="2">
                  <c:v>0.1577408336235615</c:v>
                </c:pt>
                <c:pt idx="3">
                  <c:v>9.480466040520763E-2</c:v>
                </c:pt>
                <c:pt idx="4">
                  <c:v>5.2840882402911404E-2</c:v>
                </c:pt>
              </c:numCache>
            </c:numRef>
          </c:val>
        </c:ser>
        <c:ser>
          <c:idx val="1"/>
          <c:order val="1"/>
          <c:tx>
            <c:v>2</c:v>
          </c:tx>
          <c:marker>
            <c:symbol val="none"/>
          </c:marker>
          <c:val>
            <c:numRef>
              <c:f>Categories!$E$9:$I$9</c:f>
              <c:numCache>
                <c:formatCode>0.000</c:formatCode>
                <c:ptCount val="5"/>
                <c:pt idx="0">
                  <c:v>6.0175039750604072E-2</c:v>
                </c:pt>
                <c:pt idx="1">
                  <c:v>0.11560907070770321</c:v>
                </c:pt>
                <c:pt idx="2">
                  <c:v>0.15019345811168591</c:v>
                </c:pt>
                <c:pt idx="3">
                  <c:v>0.11926880576638714</c:v>
                </c:pt>
                <c:pt idx="4">
                  <c:v>6.2187248310841103E-2</c:v>
                </c:pt>
              </c:numCache>
            </c:numRef>
          </c:val>
        </c:ser>
        <c:ser>
          <c:idx val="2"/>
          <c:order val="2"/>
          <c:tx>
            <c:v>3</c:v>
          </c:tx>
          <c:marker>
            <c:symbol val="none"/>
          </c:marker>
          <c:val>
            <c:numRef>
              <c:f>Categories!$E$10:$I$10</c:f>
              <c:numCache>
                <c:formatCode>0.000</c:formatCode>
                <c:ptCount val="5"/>
                <c:pt idx="0">
                  <c:v>0.25763997797451282</c:v>
                </c:pt>
                <c:pt idx="1">
                  <c:v>0.3296681144453828</c:v>
                </c:pt>
                <c:pt idx="2">
                  <c:v>0.28932063862855639</c:v>
                </c:pt>
                <c:pt idx="3">
                  <c:v>0.1677516781650619</c:v>
                </c:pt>
                <c:pt idx="4">
                  <c:v>7.5349042158074142E-2</c:v>
                </c:pt>
              </c:numCache>
            </c:numRef>
          </c:val>
        </c:ser>
        <c:ser>
          <c:idx val="3"/>
          <c:order val="3"/>
          <c:tx>
            <c:v>4</c:v>
          </c:tx>
          <c:marker>
            <c:symbol val="none"/>
          </c:marker>
          <c:val>
            <c:numRef>
              <c:f>Categories!$E$11:$I$11</c:f>
              <c:numCache>
                <c:formatCode>0.000</c:formatCode>
                <c:ptCount val="5"/>
                <c:pt idx="0">
                  <c:v>3.568170213102409E-2</c:v>
                </c:pt>
                <c:pt idx="1">
                  <c:v>7.9690000677018022E-2</c:v>
                </c:pt>
                <c:pt idx="2">
                  <c:v>0.16179534341931026</c:v>
                </c:pt>
                <c:pt idx="3">
                  <c:v>0.25583967328401197</c:v>
                </c:pt>
                <c:pt idx="4">
                  <c:v>0.27925255638982632</c:v>
                </c:pt>
              </c:numCache>
            </c:numRef>
          </c:val>
        </c:ser>
        <c:ser>
          <c:idx val="4"/>
          <c:order val="4"/>
          <c:tx>
            <c:v>5</c:v>
          </c:tx>
          <c:marker>
            <c:symbol val="none"/>
          </c:marker>
          <c:val>
            <c:numRef>
              <c:f>Categories!$E$12:$I$12</c:f>
              <c:numCache>
                <c:formatCode>0.000</c:formatCode>
                <c:ptCount val="5"/>
                <c:pt idx="0">
                  <c:v>4.9773578331391434E-2</c:v>
                </c:pt>
                <c:pt idx="1">
                  <c:v>0.12484178616934734</c:v>
                </c:pt>
                <c:pt idx="2">
                  <c:v>0.24094972611688881</c:v>
                </c:pt>
                <c:pt idx="3">
                  <c:v>0.36233518227933381</c:v>
                </c:pt>
                <c:pt idx="4">
                  <c:v>0.53037027063834763</c:v>
                </c:pt>
              </c:numCache>
            </c:numRef>
          </c:val>
        </c:ser>
        <c:marker val="1"/>
        <c:axId val="73021696"/>
        <c:axId val="73031680"/>
      </c:lineChart>
      <c:catAx>
        <c:axId val="73021696"/>
        <c:scaling>
          <c:orientation val="minMax"/>
        </c:scaling>
        <c:axPos val="b"/>
        <c:tickLblPos val="nextTo"/>
        <c:crossAx val="73031680"/>
        <c:crosses val="autoZero"/>
        <c:auto val="1"/>
        <c:lblAlgn val="ctr"/>
        <c:lblOffset val="100"/>
      </c:catAx>
      <c:valAx>
        <c:axId val="73031680"/>
        <c:scaling>
          <c:orientation val="minMax"/>
          <c:max val="1"/>
          <c:min val="0"/>
        </c:scaling>
        <c:axPos val="l"/>
        <c:numFmt formatCode="0.0" sourceLinked="0"/>
        <c:tickLblPos val="nextTo"/>
        <c:crossAx val="73021696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/>
    </c:legend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200"/>
      </a:pPr>
      <a:endParaRPr lang="ja-JP"/>
    </a:p>
  </c:txPr>
  <c:externalData r:id="rId1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1</c:v>
          </c:tx>
          <c:marker>
            <c:symbol val="none"/>
          </c:marker>
          <c:val>
            <c:numRef>
              <c:f>Categories!$E$13:$I$13</c:f>
              <c:numCache>
                <c:formatCode>0.000</c:formatCode>
                <c:ptCount val="5"/>
                <c:pt idx="0">
                  <c:v>0.48664946367815187</c:v>
                </c:pt>
                <c:pt idx="1">
                  <c:v>0.31460424991955777</c:v>
                </c:pt>
                <c:pt idx="2">
                  <c:v>0.14972443718961773</c:v>
                </c:pt>
                <c:pt idx="3">
                  <c:v>5.0178037491732996E-2</c:v>
                </c:pt>
                <c:pt idx="4">
                  <c:v>1.4007556898531061E-2</c:v>
                </c:pt>
              </c:numCache>
            </c:numRef>
          </c:val>
        </c:ser>
        <c:ser>
          <c:idx val="1"/>
          <c:order val="1"/>
          <c:tx>
            <c:v>2</c:v>
          </c:tx>
          <c:marker>
            <c:symbol val="none"/>
          </c:marker>
          <c:val>
            <c:numRef>
              <c:f>Categories!$E$14:$I$14</c:f>
              <c:numCache>
                <c:formatCode>0.000</c:formatCode>
                <c:ptCount val="5"/>
                <c:pt idx="0">
                  <c:v>0.32964421599946747</c:v>
                </c:pt>
                <c:pt idx="1">
                  <c:v>0.27869689752655485</c:v>
                </c:pt>
                <c:pt idx="2">
                  <c:v>0.14982830337041544</c:v>
                </c:pt>
                <c:pt idx="3">
                  <c:v>6.8243201095170791E-2</c:v>
                </c:pt>
                <c:pt idx="4">
                  <c:v>3.1854782706139992E-2</c:v>
                </c:pt>
              </c:numCache>
            </c:numRef>
          </c:val>
        </c:ser>
        <c:ser>
          <c:idx val="2"/>
          <c:order val="2"/>
          <c:tx>
            <c:v>3</c:v>
          </c:tx>
          <c:marker>
            <c:symbol val="none"/>
          </c:marker>
          <c:val>
            <c:numRef>
              <c:f>Categories!$E$15:$I$15</c:f>
              <c:numCache>
                <c:formatCode>0.000</c:formatCode>
                <c:ptCount val="5"/>
                <c:pt idx="0">
                  <c:v>0.11471742873318502</c:v>
                </c:pt>
                <c:pt idx="1">
                  <c:v>0.21133972537258802</c:v>
                </c:pt>
                <c:pt idx="2">
                  <c:v>0.25449510042239115</c:v>
                </c:pt>
                <c:pt idx="3">
                  <c:v>0.18931437267129453</c:v>
                </c:pt>
                <c:pt idx="4">
                  <c:v>9.5944961656780792E-2</c:v>
                </c:pt>
              </c:numCache>
            </c:numRef>
          </c:val>
        </c:ser>
        <c:ser>
          <c:idx val="3"/>
          <c:order val="3"/>
          <c:tx>
            <c:v>4</c:v>
          </c:tx>
          <c:marker>
            <c:symbol val="none"/>
          </c:marker>
          <c:val>
            <c:numRef>
              <c:f>Categories!$E$16:$I$16</c:f>
              <c:numCache>
                <c:formatCode>0.000</c:formatCode>
                <c:ptCount val="5"/>
                <c:pt idx="0">
                  <c:v>6.3663935178751782E-2</c:v>
                </c:pt>
                <c:pt idx="1">
                  <c:v>0.17085940797330793</c:v>
                </c:pt>
                <c:pt idx="2">
                  <c:v>0.30891809070268683</c:v>
                </c:pt>
                <c:pt idx="3">
                  <c:v>0.25773467103731884</c:v>
                </c:pt>
                <c:pt idx="4">
                  <c:v>0.13008452825677594</c:v>
                </c:pt>
              </c:numCache>
            </c:numRef>
          </c:val>
        </c:ser>
        <c:ser>
          <c:idx val="4"/>
          <c:order val="4"/>
          <c:tx>
            <c:v>5</c:v>
          </c:tx>
          <c:marker>
            <c:symbol val="none"/>
          </c:marker>
          <c:val>
            <c:numRef>
              <c:f>Categories!$E$17:$I$17</c:f>
              <c:numCache>
                <c:formatCode>0.000</c:formatCode>
                <c:ptCount val="5"/>
                <c:pt idx="0">
                  <c:v>5.3249563104460756E-3</c:v>
                </c:pt>
                <c:pt idx="1">
                  <c:v>2.4499719107993211E-2</c:v>
                </c:pt>
                <c:pt idx="2">
                  <c:v>0.13703406821489034</c:v>
                </c:pt>
                <c:pt idx="3">
                  <c:v>0.43452971760448567</c:v>
                </c:pt>
                <c:pt idx="4">
                  <c:v>0.72810817038177378</c:v>
                </c:pt>
              </c:numCache>
            </c:numRef>
          </c:val>
        </c:ser>
        <c:marker val="1"/>
        <c:axId val="73058560"/>
        <c:axId val="72941568"/>
      </c:lineChart>
      <c:catAx>
        <c:axId val="73058560"/>
        <c:scaling>
          <c:orientation val="minMax"/>
        </c:scaling>
        <c:axPos val="b"/>
        <c:tickLblPos val="nextTo"/>
        <c:crossAx val="72941568"/>
        <c:crosses val="autoZero"/>
        <c:auto val="1"/>
        <c:lblAlgn val="ctr"/>
        <c:lblOffset val="100"/>
      </c:catAx>
      <c:valAx>
        <c:axId val="72941568"/>
        <c:scaling>
          <c:orientation val="minMax"/>
          <c:max val="1"/>
          <c:min val="0"/>
        </c:scaling>
        <c:axPos val="l"/>
        <c:numFmt formatCode="0.0" sourceLinked="0"/>
        <c:tickLblPos val="nextTo"/>
        <c:crossAx val="73058560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/>
    </c:legend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200"/>
      </a:pPr>
      <a:endParaRPr lang="ja-JP"/>
    </a:p>
  </c:txPr>
  <c:externalData r:id="rId1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1</c:v>
          </c:tx>
          <c:marker>
            <c:symbol val="none"/>
          </c:marker>
          <c:val>
            <c:numRef>
              <c:f>Categories!$E$3:$I$3</c:f>
              <c:numCache>
                <c:formatCode>0.000</c:formatCode>
                <c:ptCount val="5"/>
                <c:pt idx="0">
                  <c:v>0.47060284959059517</c:v>
                </c:pt>
                <c:pt idx="1">
                  <c:v>0.30765526013970035</c:v>
                </c:pt>
                <c:pt idx="2">
                  <c:v>0.12873687872624973</c:v>
                </c:pt>
                <c:pt idx="3">
                  <c:v>3.7985864877010028E-2</c:v>
                </c:pt>
                <c:pt idx="4">
                  <c:v>1.0519975387974339E-2</c:v>
                </c:pt>
              </c:numCache>
            </c:numRef>
          </c:val>
        </c:ser>
        <c:ser>
          <c:idx val="1"/>
          <c:order val="1"/>
          <c:tx>
            <c:v>2</c:v>
          </c:tx>
          <c:marker>
            <c:symbol val="none"/>
          </c:marker>
          <c:val>
            <c:numRef>
              <c:f>Categories!$E$4:$I$4</c:f>
              <c:numCache>
                <c:formatCode>0.000</c:formatCode>
                <c:ptCount val="5"/>
                <c:pt idx="0">
                  <c:v>0.29341055532509841</c:v>
                </c:pt>
                <c:pt idx="1">
                  <c:v>0.34178920384436939</c:v>
                </c:pt>
                <c:pt idx="2">
                  <c:v>0.24197877865358916</c:v>
                </c:pt>
                <c:pt idx="3">
                  <c:v>0.11153184903847024</c:v>
                </c:pt>
                <c:pt idx="4">
                  <c:v>4.5557569916689578E-2</c:v>
                </c:pt>
              </c:numCache>
            </c:numRef>
          </c:val>
        </c:ser>
        <c:ser>
          <c:idx val="2"/>
          <c:order val="2"/>
          <c:tx>
            <c:v>3</c:v>
          </c:tx>
          <c:marker>
            <c:symbol val="none"/>
          </c:marker>
          <c:val>
            <c:numRef>
              <c:f>Categories!$E$5:$I$5</c:f>
              <c:numCache>
                <c:formatCode>0.000</c:formatCode>
                <c:ptCount val="5"/>
                <c:pt idx="0">
                  <c:v>0.20004287137232532</c:v>
                </c:pt>
                <c:pt idx="1">
                  <c:v>0.21851182477660291</c:v>
                </c:pt>
                <c:pt idx="2">
                  <c:v>0.27290704875439903</c:v>
                </c:pt>
                <c:pt idx="3">
                  <c:v>0.22479798187111932</c:v>
                </c:pt>
                <c:pt idx="4">
                  <c:v>0.11558752560405181</c:v>
                </c:pt>
              </c:numCache>
            </c:numRef>
          </c:val>
        </c:ser>
        <c:ser>
          <c:idx val="3"/>
          <c:order val="3"/>
          <c:tx>
            <c:v>4</c:v>
          </c:tx>
          <c:marker>
            <c:symbol val="none"/>
          </c:marker>
          <c:val>
            <c:numRef>
              <c:f>Categories!$E$6:$I$6</c:f>
              <c:numCache>
                <c:formatCode>0.000</c:formatCode>
                <c:ptCount val="5"/>
                <c:pt idx="0">
                  <c:v>3.0584224995252329E-2</c:v>
                </c:pt>
                <c:pt idx="1">
                  <c:v>0.11325427622395519</c:v>
                </c:pt>
                <c:pt idx="2">
                  <c:v>0.27406572731426676</c:v>
                </c:pt>
                <c:pt idx="3">
                  <c:v>0.34056857864462647</c:v>
                </c:pt>
                <c:pt idx="4">
                  <c:v>0.28748683940078495</c:v>
                </c:pt>
              </c:numCache>
            </c:numRef>
          </c:val>
        </c:ser>
        <c:ser>
          <c:idx val="4"/>
          <c:order val="4"/>
          <c:tx>
            <c:v>5</c:v>
          </c:tx>
          <c:marker>
            <c:symbol val="none"/>
          </c:marker>
          <c:val>
            <c:numRef>
              <c:f>Categories!$E$7:$I$7</c:f>
              <c:numCache>
                <c:formatCode>0.000</c:formatCode>
                <c:ptCount val="5"/>
                <c:pt idx="0">
                  <c:v>5.3594986167299387E-3</c:v>
                </c:pt>
                <c:pt idx="1">
                  <c:v>1.8789434915373784E-2</c:v>
                </c:pt>
                <c:pt idx="2">
                  <c:v>8.2311566451495954E-2</c:v>
                </c:pt>
                <c:pt idx="3">
                  <c:v>0.28511572546877528</c:v>
                </c:pt>
                <c:pt idx="4">
                  <c:v>0.54084808959050112</c:v>
                </c:pt>
              </c:numCache>
            </c:numRef>
          </c:val>
        </c:ser>
        <c:marker val="1"/>
        <c:axId val="73081216"/>
        <c:axId val="73082752"/>
      </c:lineChart>
      <c:catAx>
        <c:axId val="73081216"/>
        <c:scaling>
          <c:orientation val="minMax"/>
        </c:scaling>
        <c:axPos val="b"/>
        <c:tickLblPos val="nextTo"/>
        <c:crossAx val="73082752"/>
        <c:crosses val="autoZero"/>
        <c:auto val="1"/>
        <c:lblAlgn val="ctr"/>
        <c:lblOffset val="100"/>
      </c:catAx>
      <c:valAx>
        <c:axId val="73082752"/>
        <c:scaling>
          <c:orientation val="minMax"/>
          <c:max val="1"/>
          <c:min val="0"/>
        </c:scaling>
        <c:axPos val="l"/>
        <c:numFmt formatCode="0.0" sourceLinked="0"/>
        <c:tickLblPos val="nextTo"/>
        <c:crossAx val="73081216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/>
    </c:legend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200"/>
      </a:pPr>
      <a:endParaRPr lang="ja-JP"/>
    </a:p>
  </c:txPr>
  <c:externalData r:id="rId1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1</c:v>
          </c:tx>
          <c:marker>
            <c:symbol val="none"/>
          </c:marker>
          <c:val>
            <c:numRef>
              <c:f>Categories!$E$8:$I$8</c:f>
              <c:numCache>
                <c:formatCode>0.000</c:formatCode>
                <c:ptCount val="5"/>
                <c:pt idx="0">
                  <c:v>0.51541826744431707</c:v>
                </c:pt>
                <c:pt idx="1">
                  <c:v>0.27725437075389381</c:v>
                </c:pt>
                <c:pt idx="2">
                  <c:v>9.5645998550749414E-2</c:v>
                </c:pt>
                <c:pt idx="3">
                  <c:v>2.7481386076740302E-2</c:v>
                </c:pt>
                <c:pt idx="4">
                  <c:v>8.3403837529879565E-3</c:v>
                </c:pt>
              </c:numCache>
            </c:numRef>
          </c:val>
        </c:ser>
        <c:ser>
          <c:idx val="1"/>
          <c:order val="1"/>
          <c:tx>
            <c:v>2</c:v>
          </c:tx>
          <c:marker>
            <c:symbol val="none"/>
          </c:marker>
          <c:val>
            <c:numRef>
              <c:f>Categories!$E$9:$I$9</c:f>
              <c:numCache>
                <c:formatCode>0.000</c:formatCode>
                <c:ptCount val="5"/>
                <c:pt idx="0">
                  <c:v>0.28455743583820631</c:v>
                </c:pt>
                <c:pt idx="1">
                  <c:v>0.30199012154176047</c:v>
                </c:pt>
                <c:pt idx="2">
                  <c:v>0.22469610064384818</c:v>
                </c:pt>
                <c:pt idx="3">
                  <c:v>0.14534548372255043</c:v>
                </c:pt>
                <c:pt idx="4">
                  <c:v>7.5220808218893209E-2</c:v>
                </c:pt>
              </c:numCache>
            </c:numRef>
          </c:val>
        </c:ser>
        <c:ser>
          <c:idx val="2"/>
          <c:order val="2"/>
          <c:tx>
            <c:v>3</c:v>
          </c:tx>
          <c:marker>
            <c:symbol val="none"/>
          </c:marker>
          <c:val>
            <c:numRef>
              <c:f>Categories!$E$10:$I$10</c:f>
              <c:numCache>
                <c:formatCode>0.000</c:formatCode>
                <c:ptCount val="5"/>
                <c:pt idx="0">
                  <c:v>0.1152442150831373</c:v>
                </c:pt>
                <c:pt idx="1">
                  <c:v>0.21638810944613052</c:v>
                </c:pt>
                <c:pt idx="2">
                  <c:v>0.2887606372280293</c:v>
                </c:pt>
                <c:pt idx="3">
                  <c:v>0.26030099794548522</c:v>
                </c:pt>
                <c:pt idx="4">
                  <c:v>0.1816634268030359</c:v>
                </c:pt>
              </c:numCache>
            </c:numRef>
          </c:val>
        </c:ser>
        <c:ser>
          <c:idx val="3"/>
          <c:order val="3"/>
          <c:tx>
            <c:v>4</c:v>
          </c:tx>
          <c:marker>
            <c:symbol val="none"/>
          </c:marker>
          <c:val>
            <c:numRef>
              <c:f>Categories!$E$11:$I$11</c:f>
              <c:numCache>
                <c:formatCode>0.000</c:formatCode>
                <c:ptCount val="5"/>
                <c:pt idx="0">
                  <c:v>7.7883397581533814E-2</c:v>
                </c:pt>
                <c:pt idx="1">
                  <c:v>0.17553118432975859</c:v>
                </c:pt>
                <c:pt idx="2">
                  <c:v>0.28552226871696473</c:v>
                </c:pt>
                <c:pt idx="3">
                  <c:v>0.27711140468823459</c:v>
                </c:pt>
                <c:pt idx="4">
                  <c:v>0.22284696787709224</c:v>
                </c:pt>
              </c:numCache>
            </c:numRef>
          </c:val>
        </c:ser>
        <c:ser>
          <c:idx val="4"/>
          <c:order val="4"/>
          <c:tx>
            <c:v>5</c:v>
          </c:tx>
          <c:marker>
            <c:symbol val="none"/>
          </c:marker>
          <c:val>
            <c:numRef>
              <c:f>Categories!$E$12:$I$12</c:f>
              <c:numCache>
                <c:formatCode>0.000</c:formatCode>
                <c:ptCount val="5"/>
                <c:pt idx="0">
                  <c:v>6.8966839528060934E-3</c:v>
                </c:pt>
                <c:pt idx="1">
                  <c:v>2.883621382845708E-2</c:v>
                </c:pt>
                <c:pt idx="2">
                  <c:v>0.10537499476040929</c:v>
                </c:pt>
                <c:pt idx="3">
                  <c:v>0.28976072746699111</c:v>
                </c:pt>
                <c:pt idx="4">
                  <c:v>0.51192841324799165</c:v>
                </c:pt>
              </c:numCache>
            </c:numRef>
          </c:val>
        </c:ser>
        <c:marker val="1"/>
        <c:axId val="73118080"/>
        <c:axId val="73119616"/>
      </c:lineChart>
      <c:catAx>
        <c:axId val="73118080"/>
        <c:scaling>
          <c:orientation val="minMax"/>
        </c:scaling>
        <c:axPos val="b"/>
        <c:tickLblPos val="nextTo"/>
        <c:crossAx val="73119616"/>
        <c:crosses val="autoZero"/>
        <c:auto val="1"/>
        <c:lblAlgn val="ctr"/>
        <c:lblOffset val="100"/>
      </c:catAx>
      <c:valAx>
        <c:axId val="73119616"/>
        <c:scaling>
          <c:orientation val="minMax"/>
          <c:max val="1"/>
          <c:min val="0"/>
        </c:scaling>
        <c:axPos val="l"/>
        <c:numFmt formatCode="0.0" sourceLinked="0"/>
        <c:tickLblPos val="nextTo"/>
        <c:crossAx val="73118080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/>
    </c:legend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200"/>
      </a:pPr>
      <a:endParaRPr lang="ja-JP"/>
    </a:p>
  </c:txPr>
  <c:externalData r:id="rId1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1</c:v>
          </c:tx>
          <c:marker>
            <c:symbol val="none"/>
          </c:marker>
          <c:val>
            <c:numRef>
              <c:f>Categories!$E$13:$I$13</c:f>
              <c:numCache>
                <c:formatCode>0.000</c:formatCode>
                <c:ptCount val="5"/>
                <c:pt idx="0">
                  <c:v>0.37727788887854208</c:v>
                </c:pt>
                <c:pt idx="1">
                  <c:v>0.32112408228535855</c:v>
                </c:pt>
                <c:pt idx="2">
                  <c:v>0.17755818783511967</c:v>
                </c:pt>
                <c:pt idx="3">
                  <c:v>6.6472464441058171E-2</c:v>
                </c:pt>
                <c:pt idx="4">
                  <c:v>1.9753167855427481E-2</c:v>
                </c:pt>
              </c:numCache>
            </c:numRef>
          </c:val>
        </c:ser>
        <c:ser>
          <c:idx val="1"/>
          <c:order val="1"/>
          <c:tx>
            <c:v>2</c:v>
          </c:tx>
          <c:marker>
            <c:symbol val="none"/>
          </c:marker>
          <c:val>
            <c:numRef>
              <c:f>Categories!$E$14:$I$14</c:f>
              <c:numCache>
                <c:formatCode>0.000</c:formatCode>
                <c:ptCount val="5"/>
                <c:pt idx="0">
                  <c:v>0.39805334981287388</c:v>
                </c:pt>
                <c:pt idx="1">
                  <c:v>0.28102308806328297</c:v>
                </c:pt>
                <c:pt idx="2">
                  <c:v>0.19285644758096826</c:v>
                </c:pt>
                <c:pt idx="3">
                  <c:v>0.10003570283851691</c:v>
                </c:pt>
                <c:pt idx="4">
                  <c:v>3.7811580978340767E-2</c:v>
                </c:pt>
              </c:numCache>
            </c:numRef>
          </c:val>
        </c:ser>
        <c:ser>
          <c:idx val="2"/>
          <c:order val="2"/>
          <c:tx>
            <c:v>3</c:v>
          </c:tx>
          <c:marker>
            <c:symbol val="none"/>
          </c:marker>
          <c:val>
            <c:numRef>
              <c:f>Categories!$E$15:$I$15</c:f>
              <c:numCache>
                <c:formatCode>0.000</c:formatCode>
                <c:ptCount val="5"/>
                <c:pt idx="0">
                  <c:v>0.17545136920378337</c:v>
                </c:pt>
                <c:pt idx="1">
                  <c:v>0.26648602795480919</c:v>
                </c:pt>
                <c:pt idx="2">
                  <c:v>0.30441537243388533</c:v>
                </c:pt>
                <c:pt idx="3">
                  <c:v>0.19101387127915087</c:v>
                </c:pt>
                <c:pt idx="4">
                  <c:v>0.10790954298242852</c:v>
                </c:pt>
              </c:numCache>
            </c:numRef>
          </c:val>
        </c:ser>
        <c:ser>
          <c:idx val="3"/>
          <c:order val="3"/>
          <c:tx>
            <c:v>4</c:v>
          </c:tx>
          <c:marker>
            <c:symbol val="none"/>
          </c:marker>
          <c:val>
            <c:numRef>
              <c:f>Categories!$E$16:$I$16</c:f>
              <c:numCache>
                <c:formatCode>0.000</c:formatCode>
                <c:ptCount val="5"/>
                <c:pt idx="0">
                  <c:v>3.2382377258952599E-2</c:v>
                </c:pt>
                <c:pt idx="1">
                  <c:v>8.6657464651314228E-2</c:v>
                </c:pt>
                <c:pt idx="2">
                  <c:v>0.23024334647257758</c:v>
                </c:pt>
                <c:pt idx="3">
                  <c:v>0.38384601544651631</c:v>
                </c:pt>
                <c:pt idx="4">
                  <c:v>0.31758939434543815</c:v>
                </c:pt>
              </c:numCache>
            </c:numRef>
          </c:val>
        </c:ser>
        <c:ser>
          <c:idx val="4"/>
          <c:order val="4"/>
          <c:tx>
            <c:v>5</c:v>
          </c:tx>
          <c:marker>
            <c:symbol val="none"/>
          </c:marker>
          <c:val>
            <c:numRef>
              <c:f>Categories!$E$17:$I$17</c:f>
              <c:numCache>
                <c:formatCode>0.000</c:formatCode>
                <c:ptCount val="5"/>
                <c:pt idx="0">
                  <c:v>1.6835014745849686E-2</c:v>
                </c:pt>
                <c:pt idx="1">
                  <c:v>4.4709336945237522E-2</c:v>
                </c:pt>
                <c:pt idx="2">
                  <c:v>9.492664557745123E-2</c:v>
                </c:pt>
                <c:pt idx="3">
                  <c:v>0.25863194589475808</c:v>
                </c:pt>
                <c:pt idx="4">
                  <c:v>0.51693631373836557</c:v>
                </c:pt>
              </c:numCache>
            </c:numRef>
          </c:val>
        </c:ser>
        <c:marker val="1"/>
        <c:axId val="73552256"/>
        <c:axId val="73553792"/>
      </c:lineChart>
      <c:catAx>
        <c:axId val="73552256"/>
        <c:scaling>
          <c:orientation val="minMax"/>
        </c:scaling>
        <c:axPos val="b"/>
        <c:tickLblPos val="nextTo"/>
        <c:crossAx val="73553792"/>
        <c:crosses val="autoZero"/>
        <c:auto val="1"/>
        <c:lblAlgn val="ctr"/>
        <c:lblOffset val="100"/>
      </c:catAx>
      <c:valAx>
        <c:axId val="73553792"/>
        <c:scaling>
          <c:orientation val="minMax"/>
          <c:max val="1"/>
          <c:min val="0"/>
        </c:scaling>
        <c:axPos val="l"/>
        <c:numFmt formatCode="0.0" sourceLinked="0"/>
        <c:tickLblPos val="nextTo"/>
        <c:crossAx val="73552256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/>
    </c:legend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200"/>
      </a:pPr>
      <a:endParaRPr lang="ja-JP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pivotSource>
    <c:name>[相関分析.xlsx]クラス分け!ﾋﾟﾎﾞｯﾄﾃｰﾌﾞﾙ2</c:name>
    <c:fmtId val="-1"/>
  </c:pivotSource>
  <c:chart>
    <c:autoTitleDeleted val="1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0.13707857972019014"/>
          <c:y val="0.10835049418872685"/>
          <c:w val="0.8282406078799176"/>
          <c:h val="0.50374373756844593"/>
        </c:manualLayout>
      </c:layout>
      <c:barChart>
        <c:barDir val="col"/>
        <c:grouping val="clustered"/>
        <c:ser>
          <c:idx val="0"/>
          <c:order val="0"/>
          <c:tx>
            <c:strRef>
              <c:f>クラス分け!$AA$45</c:f>
              <c:strCache>
                <c:ptCount val="1"/>
                <c:pt idx="0">
                  <c:v>集計</c:v>
                </c:pt>
              </c:strCache>
            </c:strRef>
          </c:tx>
          <c:spPr>
            <a:solidFill>
              <a:schemeClr val="tx1"/>
            </a:solidFill>
          </c:spPr>
          <c:cat>
            <c:multiLvlStrRef>
              <c:f>クラス分け!$Z$46:$Z$77</c:f>
              <c:multiLvlStrCache>
                <c:ptCount val="26"/>
                <c:lvl>
                  <c:pt idx="0">
                    <c:v>3</c:v>
                  </c:pt>
                  <c:pt idx="1">
                    <c:v>4</c:v>
                  </c:pt>
                  <c:pt idx="2">
                    <c:v>5</c:v>
                  </c:pt>
                  <c:pt idx="3">
                    <c:v>6</c:v>
                  </c:pt>
                  <c:pt idx="4">
                    <c:v>7</c:v>
                  </c:pt>
                  <c:pt idx="5">
                    <c:v>8</c:v>
                  </c:pt>
                  <c:pt idx="6">
                    <c:v>9</c:v>
                  </c:pt>
                  <c:pt idx="7">
                    <c:v>10</c:v>
                  </c:pt>
                  <c:pt idx="8">
                    <c:v>11</c:v>
                  </c:pt>
                  <c:pt idx="9">
                    <c:v>12</c:v>
                  </c:pt>
                  <c:pt idx="10">
                    <c:v>13</c:v>
                  </c:pt>
                  <c:pt idx="11">
                    <c:v>14</c:v>
                  </c:pt>
                  <c:pt idx="12">
                    <c:v>15</c:v>
                  </c:pt>
                  <c:pt idx="13">
                    <c:v>16</c:v>
                  </c:pt>
                  <c:pt idx="14">
                    <c:v>17</c:v>
                  </c:pt>
                  <c:pt idx="15">
                    <c:v>18</c:v>
                  </c:pt>
                  <c:pt idx="16">
                    <c:v>19</c:v>
                  </c:pt>
                  <c:pt idx="17">
                    <c:v>20</c:v>
                  </c:pt>
                  <c:pt idx="18">
                    <c:v>21</c:v>
                  </c:pt>
                  <c:pt idx="19">
                    <c:v>22</c:v>
                  </c:pt>
                  <c:pt idx="20">
                    <c:v>23</c:v>
                  </c:pt>
                  <c:pt idx="21">
                    <c:v>24</c:v>
                  </c:pt>
                  <c:pt idx="22">
                    <c:v>25</c:v>
                  </c:pt>
                  <c:pt idx="23">
                    <c:v>26</c:v>
                  </c:pt>
                  <c:pt idx="24">
                    <c:v>29</c:v>
                  </c:pt>
                  <c:pt idx="25">
                    <c:v>30</c:v>
                  </c:pt>
                </c:lvl>
                <c:lvl>
                  <c:pt idx="0">
                    <c:v>Class01</c:v>
                  </c:pt>
                  <c:pt idx="6">
                    <c:v>Class02</c:v>
                  </c:pt>
                  <c:pt idx="12">
                    <c:v>Class03</c:v>
                  </c:pt>
                  <c:pt idx="17">
                    <c:v>Class04</c:v>
                  </c:pt>
                  <c:pt idx="21">
                    <c:v>Class05</c:v>
                  </c:pt>
                </c:lvl>
              </c:multiLvlStrCache>
            </c:multiLvlStrRef>
          </c:cat>
          <c:val>
            <c:numRef>
              <c:f>クラス分け!$AA$46:$AA$77</c:f>
              <c:numCache>
                <c:formatCode>General</c:formatCode>
                <c:ptCount val="26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4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3</c:v>
                </c:pt>
                <c:pt idx="10">
                  <c:v>3</c:v>
                </c:pt>
                <c:pt idx="11">
                  <c:v>1</c:v>
                </c:pt>
                <c:pt idx="12">
                  <c:v>2</c:v>
                </c:pt>
                <c:pt idx="13">
                  <c:v>2</c:v>
                </c:pt>
                <c:pt idx="14">
                  <c:v>5</c:v>
                </c:pt>
                <c:pt idx="15">
                  <c:v>5</c:v>
                </c:pt>
                <c:pt idx="16">
                  <c:v>2</c:v>
                </c:pt>
                <c:pt idx="17">
                  <c:v>5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4</c:v>
                </c:pt>
                <c:pt idx="22">
                  <c:v>3</c:v>
                </c:pt>
                <c:pt idx="23">
                  <c:v>2</c:v>
                </c:pt>
                <c:pt idx="24">
                  <c:v>2</c:v>
                </c:pt>
                <c:pt idx="25">
                  <c:v>4</c:v>
                </c:pt>
              </c:numCache>
            </c:numRef>
          </c:val>
        </c:ser>
        <c:gapWidth val="58"/>
        <c:axId val="70812032"/>
        <c:axId val="70813952"/>
      </c:barChart>
      <c:catAx>
        <c:axId val="708120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ja-JP" altLang="en-US" sz="1800" b="0" dirty="0"/>
                  <a:t>潜在</a:t>
                </a:r>
                <a:r>
                  <a:rPr lang="ja-JP" altLang="en-US" sz="1800" b="0" dirty="0" smtClean="0"/>
                  <a:t>ランク和</a:t>
                </a:r>
                <a:r>
                  <a:rPr lang="en-US" altLang="ja-JP" sz="1800" b="0" dirty="0" smtClean="0"/>
                  <a:t>(</a:t>
                </a:r>
                <a:r>
                  <a:rPr lang="en-US" sz="1800" b="0" i="0" u="none" strike="noStrike" baseline="0" dirty="0"/>
                  <a:t>R</a:t>
                </a:r>
                <a:r>
                  <a:rPr lang="en-US" sz="1800" b="0" i="0" u="none" strike="noStrike" baseline="-25000" dirty="0"/>
                  <a:t>T</a:t>
                </a:r>
                <a:r>
                  <a:rPr lang="en-US" altLang="ja-JP" sz="1800" b="0" dirty="0"/>
                  <a:t>)</a:t>
                </a:r>
                <a:r>
                  <a:rPr lang="ja-JP" altLang="en-US" sz="1800" b="0" dirty="0"/>
                  <a:t>とクラス</a:t>
                </a:r>
              </a:p>
            </c:rich>
          </c:tx>
          <c:layout>
            <c:manualLayout>
              <c:xMode val="edge"/>
              <c:yMode val="edge"/>
              <c:x val="0.39156556551926669"/>
              <c:y val="0.85088941789095662"/>
            </c:manualLayout>
          </c:layout>
        </c:title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600"/>
            </a:pPr>
            <a:endParaRPr lang="ja-JP"/>
          </a:p>
        </c:txPr>
        <c:crossAx val="70813952"/>
        <c:crosses val="autoZero"/>
        <c:auto val="1"/>
        <c:lblAlgn val="ctr"/>
        <c:lblOffset val="0"/>
      </c:catAx>
      <c:valAx>
        <c:axId val="70813952"/>
        <c:scaling>
          <c:orientation val="minMax"/>
        </c:scaling>
        <c:axPos val="l"/>
        <c:majorGridlines>
          <c:spPr>
            <a:ln>
              <a:solidFill>
                <a:sysClr val="windowText" lastClr="000000"/>
              </a:solidFill>
            </a:ln>
          </c:spPr>
        </c:majorGridlines>
        <c:title>
          <c:tx>
            <c:rich>
              <a:bodyPr rot="0" vert="eaVert"/>
              <a:lstStyle/>
              <a:p>
                <a:pPr>
                  <a:defRPr sz="1800"/>
                </a:pPr>
                <a:r>
                  <a:rPr lang="ja-JP" altLang="en-US" sz="1800" b="0"/>
                  <a:t>人数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600"/>
            </a:pPr>
            <a:endParaRPr lang="ja-JP"/>
          </a:p>
        </c:txPr>
        <c:crossAx val="70812032"/>
        <c:crosses val="autoZero"/>
        <c:crossBetween val="between"/>
      </c:valAx>
      <c:spPr>
        <a:ln>
          <a:solidFill>
            <a:sysClr val="windowText" lastClr="000000"/>
          </a:solidFill>
        </a:ln>
      </c:spPr>
    </c:plotArea>
    <c:plotVisOnly val="1"/>
  </c:chart>
  <c:spPr>
    <a:noFill/>
    <a:ln>
      <a:noFill/>
    </a:ln>
  </c:sp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scatterChart>
        <c:scatterStyle val="lineMarker"/>
        <c:ser>
          <c:idx val="0"/>
          <c:order val="0"/>
          <c:tx>
            <c:strRef>
              <c:f>CASECとの相関!$CC$1</c:f>
              <c:strCache>
                <c:ptCount val="1"/>
                <c:pt idx="0">
                  <c:v>C-T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4"/>
            <c:spPr>
              <a:solidFill>
                <a:sysClr val="windowText" lastClr="000000"/>
              </a:solidFill>
              <a:ln>
                <a:solidFill>
                  <a:sysClr val="windowText" lastClr="000000"/>
                </a:solidFill>
              </a:ln>
            </c:spPr>
          </c:marker>
          <c:trendline>
            <c:trendlineType val="linear"/>
          </c:trendline>
          <c:xVal>
            <c:numRef>
              <c:f>CASECとの相関!$CB$2:$CB$55</c:f>
              <c:numCache>
                <c:formatCode>General</c:formatCode>
                <c:ptCount val="54"/>
                <c:pt idx="0">
                  <c:v>6</c:v>
                </c:pt>
                <c:pt idx="1">
                  <c:v>3</c:v>
                </c:pt>
                <c:pt idx="2">
                  <c:v>9</c:v>
                </c:pt>
                <c:pt idx="3">
                  <c:v>13</c:v>
                </c:pt>
                <c:pt idx="4">
                  <c:v>12</c:v>
                </c:pt>
                <c:pt idx="5">
                  <c:v>13</c:v>
                </c:pt>
                <c:pt idx="6">
                  <c:v>9</c:v>
                </c:pt>
                <c:pt idx="7">
                  <c:v>3</c:v>
                </c:pt>
                <c:pt idx="8">
                  <c:v>8</c:v>
                </c:pt>
                <c:pt idx="9">
                  <c:v>6</c:v>
                </c:pt>
                <c:pt idx="10">
                  <c:v>4</c:v>
                </c:pt>
                <c:pt idx="11">
                  <c:v>8</c:v>
                </c:pt>
                <c:pt idx="12">
                  <c:v>4</c:v>
                </c:pt>
                <c:pt idx="13">
                  <c:v>15</c:v>
                </c:pt>
                <c:pt idx="14">
                  <c:v>11</c:v>
                </c:pt>
                <c:pt idx="15">
                  <c:v>10</c:v>
                </c:pt>
                <c:pt idx="16">
                  <c:v>18</c:v>
                </c:pt>
                <c:pt idx="17">
                  <c:v>11</c:v>
                </c:pt>
                <c:pt idx="18">
                  <c:v>6</c:v>
                </c:pt>
                <c:pt idx="19">
                  <c:v>5</c:v>
                </c:pt>
                <c:pt idx="20">
                  <c:v>16</c:v>
                </c:pt>
                <c:pt idx="21">
                  <c:v>17</c:v>
                </c:pt>
                <c:pt idx="22">
                  <c:v>12</c:v>
                </c:pt>
                <c:pt idx="23">
                  <c:v>17</c:v>
                </c:pt>
                <c:pt idx="24">
                  <c:v>13</c:v>
                </c:pt>
                <c:pt idx="25">
                  <c:v>15</c:v>
                </c:pt>
                <c:pt idx="26">
                  <c:v>18</c:v>
                </c:pt>
                <c:pt idx="27">
                  <c:v>10</c:v>
                </c:pt>
                <c:pt idx="28">
                  <c:v>16</c:v>
                </c:pt>
                <c:pt idx="29">
                  <c:v>19</c:v>
                </c:pt>
                <c:pt idx="30">
                  <c:v>17</c:v>
                </c:pt>
                <c:pt idx="31">
                  <c:v>14</c:v>
                </c:pt>
                <c:pt idx="32">
                  <c:v>7</c:v>
                </c:pt>
                <c:pt idx="33">
                  <c:v>20</c:v>
                </c:pt>
                <c:pt idx="34">
                  <c:v>12</c:v>
                </c:pt>
                <c:pt idx="35">
                  <c:v>17</c:v>
                </c:pt>
                <c:pt idx="36">
                  <c:v>21</c:v>
                </c:pt>
                <c:pt idx="37">
                  <c:v>17</c:v>
                </c:pt>
                <c:pt idx="38">
                  <c:v>29</c:v>
                </c:pt>
                <c:pt idx="39">
                  <c:v>19</c:v>
                </c:pt>
                <c:pt idx="40">
                  <c:v>23</c:v>
                </c:pt>
                <c:pt idx="41">
                  <c:v>26</c:v>
                </c:pt>
                <c:pt idx="42">
                  <c:v>10</c:v>
                </c:pt>
                <c:pt idx="43">
                  <c:v>20</c:v>
                </c:pt>
                <c:pt idx="44">
                  <c:v>18</c:v>
                </c:pt>
                <c:pt idx="45">
                  <c:v>18</c:v>
                </c:pt>
                <c:pt idx="46">
                  <c:v>24</c:v>
                </c:pt>
                <c:pt idx="47">
                  <c:v>29</c:v>
                </c:pt>
                <c:pt idx="48">
                  <c:v>25</c:v>
                </c:pt>
                <c:pt idx="49">
                  <c:v>24</c:v>
                </c:pt>
                <c:pt idx="50">
                  <c:v>22</c:v>
                </c:pt>
                <c:pt idx="51">
                  <c:v>24</c:v>
                </c:pt>
                <c:pt idx="52">
                  <c:v>30</c:v>
                </c:pt>
                <c:pt idx="53">
                  <c:v>25</c:v>
                </c:pt>
              </c:numCache>
            </c:numRef>
          </c:xVal>
          <c:yVal>
            <c:numRef>
              <c:f>CASECとの相関!$CC$2:$CC$55</c:f>
              <c:numCache>
                <c:formatCode>General</c:formatCode>
                <c:ptCount val="54"/>
                <c:pt idx="0">
                  <c:v>275</c:v>
                </c:pt>
                <c:pt idx="1">
                  <c:v>280</c:v>
                </c:pt>
                <c:pt idx="2">
                  <c:v>290</c:v>
                </c:pt>
                <c:pt idx="3">
                  <c:v>295</c:v>
                </c:pt>
                <c:pt idx="4">
                  <c:v>305</c:v>
                </c:pt>
                <c:pt idx="5">
                  <c:v>315</c:v>
                </c:pt>
                <c:pt idx="6">
                  <c:v>330</c:v>
                </c:pt>
                <c:pt idx="7">
                  <c:v>335</c:v>
                </c:pt>
                <c:pt idx="8">
                  <c:v>335</c:v>
                </c:pt>
                <c:pt idx="9">
                  <c:v>340</c:v>
                </c:pt>
                <c:pt idx="10">
                  <c:v>350</c:v>
                </c:pt>
                <c:pt idx="11">
                  <c:v>350</c:v>
                </c:pt>
                <c:pt idx="12">
                  <c:v>360</c:v>
                </c:pt>
                <c:pt idx="13">
                  <c:v>360</c:v>
                </c:pt>
                <c:pt idx="14">
                  <c:v>365</c:v>
                </c:pt>
                <c:pt idx="15">
                  <c:v>365</c:v>
                </c:pt>
                <c:pt idx="16">
                  <c:v>370</c:v>
                </c:pt>
                <c:pt idx="17">
                  <c:v>380</c:v>
                </c:pt>
                <c:pt idx="18">
                  <c:v>390</c:v>
                </c:pt>
                <c:pt idx="19">
                  <c:v>390</c:v>
                </c:pt>
                <c:pt idx="20">
                  <c:v>390</c:v>
                </c:pt>
                <c:pt idx="21">
                  <c:v>390</c:v>
                </c:pt>
                <c:pt idx="22">
                  <c:v>395</c:v>
                </c:pt>
                <c:pt idx="23">
                  <c:v>395</c:v>
                </c:pt>
                <c:pt idx="24">
                  <c:v>405</c:v>
                </c:pt>
                <c:pt idx="25">
                  <c:v>405</c:v>
                </c:pt>
                <c:pt idx="26">
                  <c:v>405</c:v>
                </c:pt>
                <c:pt idx="27">
                  <c:v>410</c:v>
                </c:pt>
                <c:pt idx="28">
                  <c:v>415</c:v>
                </c:pt>
                <c:pt idx="29">
                  <c:v>425</c:v>
                </c:pt>
                <c:pt idx="30">
                  <c:v>425</c:v>
                </c:pt>
                <c:pt idx="31">
                  <c:v>430</c:v>
                </c:pt>
                <c:pt idx="32">
                  <c:v>435</c:v>
                </c:pt>
                <c:pt idx="33">
                  <c:v>440</c:v>
                </c:pt>
                <c:pt idx="34">
                  <c:v>455</c:v>
                </c:pt>
                <c:pt idx="35">
                  <c:v>455</c:v>
                </c:pt>
                <c:pt idx="36">
                  <c:v>465</c:v>
                </c:pt>
                <c:pt idx="37">
                  <c:v>470</c:v>
                </c:pt>
                <c:pt idx="38">
                  <c:v>470</c:v>
                </c:pt>
                <c:pt idx="39">
                  <c:v>475</c:v>
                </c:pt>
                <c:pt idx="40">
                  <c:v>475</c:v>
                </c:pt>
                <c:pt idx="41">
                  <c:v>485</c:v>
                </c:pt>
                <c:pt idx="42">
                  <c:v>490</c:v>
                </c:pt>
                <c:pt idx="43">
                  <c:v>490</c:v>
                </c:pt>
                <c:pt idx="44">
                  <c:v>490</c:v>
                </c:pt>
                <c:pt idx="45">
                  <c:v>495</c:v>
                </c:pt>
                <c:pt idx="46">
                  <c:v>495</c:v>
                </c:pt>
                <c:pt idx="47">
                  <c:v>495</c:v>
                </c:pt>
                <c:pt idx="48">
                  <c:v>505</c:v>
                </c:pt>
                <c:pt idx="49">
                  <c:v>510</c:v>
                </c:pt>
                <c:pt idx="50">
                  <c:v>540</c:v>
                </c:pt>
                <c:pt idx="51">
                  <c:v>545</c:v>
                </c:pt>
                <c:pt idx="52">
                  <c:v>550</c:v>
                </c:pt>
                <c:pt idx="53">
                  <c:v>585</c:v>
                </c:pt>
              </c:numCache>
            </c:numRef>
          </c:yVal>
        </c:ser>
        <c:axId val="70888448"/>
        <c:axId val="70861952"/>
      </c:scatterChart>
      <c:valAx>
        <c:axId val="70888448"/>
        <c:scaling>
          <c:orientation val="minMax"/>
          <c:max val="32"/>
          <c:min val="0"/>
        </c:scaling>
        <c:axPos val="b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RT</a:t>
                </a:r>
                <a:endParaRPr lang="ja-JP"/>
              </a:p>
            </c:rich>
          </c:tx>
          <c:layout/>
        </c:title>
        <c:numFmt formatCode="General" sourceLinked="1"/>
        <c:tickLblPos val="nextTo"/>
        <c:crossAx val="70861952"/>
        <c:crosses val="autoZero"/>
        <c:crossBetween val="midCat"/>
        <c:majorUnit val="5"/>
      </c:valAx>
      <c:valAx>
        <c:axId val="70861952"/>
        <c:scaling>
          <c:orientation val="minMax"/>
          <c:max val="1000"/>
        </c:scaling>
        <c:axPos val="l"/>
        <c:majorGridlines/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CASEC</a:t>
                </a:r>
                <a:endParaRPr lang="ja-JP"/>
              </a:p>
            </c:rich>
          </c:tx>
          <c:layout/>
        </c:title>
        <c:numFmt formatCode="General" sourceLinked="1"/>
        <c:tickLblPos val="nextTo"/>
        <c:crossAx val="70888448"/>
        <c:crosses val="autoZero"/>
        <c:crossBetween val="midCat"/>
      </c:valAx>
    </c:plotArea>
    <c:plotVisOnly val="1"/>
  </c:chart>
  <c:spPr>
    <a:ln>
      <a:noFill/>
    </a:ln>
  </c:spPr>
  <c:txPr>
    <a:bodyPr/>
    <a:lstStyle/>
    <a:p>
      <a:pPr>
        <a:defRPr sz="1400"/>
      </a:pPr>
      <a:endParaRPr lang="ja-JP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4"/>
            <c:spPr>
              <a:solidFill>
                <a:sysClr val="windowText" lastClr="000000"/>
              </a:solidFill>
              <a:ln>
                <a:solidFill>
                  <a:sysClr val="windowText" lastClr="000000"/>
                </a:solidFill>
              </a:ln>
            </c:spPr>
          </c:marker>
          <c:trendline>
            <c:trendlineType val="linear"/>
          </c:trendline>
          <c:xVal>
            <c:numRef>
              <c:f>CASECとの相関!$E$2:$E$55</c:f>
              <c:numCache>
                <c:formatCode>General</c:formatCode>
                <c:ptCount val="54"/>
                <c:pt idx="0">
                  <c:v>-3.4539800000000001</c:v>
                </c:pt>
                <c:pt idx="1">
                  <c:v>-4.6173099999999945</c:v>
                </c:pt>
                <c:pt idx="2">
                  <c:v>-2.7667299999999999</c:v>
                </c:pt>
                <c:pt idx="3">
                  <c:v>-0.6597900000000062</c:v>
                </c:pt>
                <c:pt idx="4">
                  <c:v>-1.79017</c:v>
                </c:pt>
                <c:pt idx="5">
                  <c:v>-1.8096899999999998</c:v>
                </c:pt>
                <c:pt idx="6">
                  <c:v>-1.5618899999999998</c:v>
                </c:pt>
                <c:pt idx="7">
                  <c:v>-3.8726799999999741</c:v>
                </c:pt>
                <c:pt idx="8">
                  <c:v>-1.9964600000000001</c:v>
                </c:pt>
                <c:pt idx="9">
                  <c:v>-2.9852300000000001</c:v>
                </c:pt>
                <c:pt idx="10">
                  <c:v>-2.8546099999999819</c:v>
                </c:pt>
                <c:pt idx="11">
                  <c:v>-2.2308399999999997</c:v>
                </c:pt>
                <c:pt idx="12">
                  <c:v>-2.67761</c:v>
                </c:pt>
                <c:pt idx="13">
                  <c:v>-0.4229700000000019</c:v>
                </c:pt>
                <c:pt idx="14">
                  <c:v>-1.2933299999999917</c:v>
                </c:pt>
                <c:pt idx="15">
                  <c:v>-0.96253</c:v>
                </c:pt>
                <c:pt idx="16">
                  <c:v>1.3555899999999999</c:v>
                </c:pt>
                <c:pt idx="17">
                  <c:v>-2.3870899999999997</c:v>
                </c:pt>
                <c:pt idx="18">
                  <c:v>-3.2208199999999998</c:v>
                </c:pt>
                <c:pt idx="19">
                  <c:v>-3.0230799999999998</c:v>
                </c:pt>
                <c:pt idx="20">
                  <c:v>-0.54748999999999959</c:v>
                </c:pt>
                <c:pt idx="21">
                  <c:v>0.11046999999999985</c:v>
                </c:pt>
                <c:pt idx="22">
                  <c:v>-0.54870000000000063</c:v>
                </c:pt>
                <c:pt idx="23">
                  <c:v>0.94665000000000332</c:v>
                </c:pt>
                <c:pt idx="24">
                  <c:v>-1.2225299999999926</c:v>
                </c:pt>
                <c:pt idx="25">
                  <c:v>-7.3850000000000027E-2</c:v>
                </c:pt>
                <c:pt idx="26">
                  <c:v>0.13977000000000006</c:v>
                </c:pt>
                <c:pt idx="27">
                  <c:v>-1.1834699999999998</c:v>
                </c:pt>
                <c:pt idx="28">
                  <c:v>-0.27283000000000002</c:v>
                </c:pt>
                <c:pt idx="29">
                  <c:v>-1.2432899999999998</c:v>
                </c:pt>
                <c:pt idx="30">
                  <c:v>-0.43030000000000213</c:v>
                </c:pt>
                <c:pt idx="31">
                  <c:v>-1.303099999999993</c:v>
                </c:pt>
                <c:pt idx="32">
                  <c:v>-3.0706699999999967</c:v>
                </c:pt>
                <c:pt idx="33">
                  <c:v>3.7229999999999992E-2</c:v>
                </c:pt>
                <c:pt idx="34">
                  <c:v>-1.06629</c:v>
                </c:pt>
                <c:pt idx="35">
                  <c:v>0.37903000000000031</c:v>
                </c:pt>
                <c:pt idx="36">
                  <c:v>0.11046999999999985</c:v>
                </c:pt>
                <c:pt idx="37">
                  <c:v>-0.46081000000000166</c:v>
                </c:pt>
                <c:pt idx="38">
                  <c:v>3.40638</c:v>
                </c:pt>
                <c:pt idx="39">
                  <c:v>0.97838999999999998</c:v>
                </c:pt>
                <c:pt idx="40">
                  <c:v>1.8267899999999999</c:v>
                </c:pt>
                <c:pt idx="41">
                  <c:v>3.4527499999999796</c:v>
                </c:pt>
                <c:pt idx="42">
                  <c:v>-1.3677999999999928</c:v>
                </c:pt>
                <c:pt idx="43">
                  <c:v>0.19225999999999999</c:v>
                </c:pt>
                <c:pt idx="44">
                  <c:v>0.33020000000000038</c:v>
                </c:pt>
                <c:pt idx="45">
                  <c:v>0.59997999999999996</c:v>
                </c:pt>
                <c:pt idx="46">
                  <c:v>0.79895000000000005</c:v>
                </c:pt>
                <c:pt idx="47">
                  <c:v>2.3724299999999818</c:v>
                </c:pt>
                <c:pt idx="48">
                  <c:v>1.1273300000000002</c:v>
                </c:pt>
                <c:pt idx="49">
                  <c:v>2.0001199999999999</c:v>
                </c:pt>
                <c:pt idx="50">
                  <c:v>0.71595000000000064</c:v>
                </c:pt>
                <c:pt idx="51">
                  <c:v>3.3209299999999997</c:v>
                </c:pt>
                <c:pt idx="52">
                  <c:v>5.9014899999999999</c:v>
                </c:pt>
                <c:pt idx="53">
                  <c:v>2.7032499999999997</c:v>
                </c:pt>
              </c:numCache>
            </c:numRef>
          </c:xVal>
          <c:yVal>
            <c:numRef>
              <c:f>CASECとの相関!$N$2:$N$55</c:f>
              <c:numCache>
                <c:formatCode>General</c:formatCode>
                <c:ptCount val="54"/>
                <c:pt idx="0">
                  <c:v>275</c:v>
                </c:pt>
                <c:pt idx="1">
                  <c:v>280</c:v>
                </c:pt>
                <c:pt idx="2">
                  <c:v>290</c:v>
                </c:pt>
                <c:pt idx="3">
                  <c:v>295</c:v>
                </c:pt>
                <c:pt idx="4">
                  <c:v>305</c:v>
                </c:pt>
                <c:pt idx="5">
                  <c:v>315</c:v>
                </c:pt>
                <c:pt idx="6">
                  <c:v>330</c:v>
                </c:pt>
                <c:pt idx="7">
                  <c:v>335</c:v>
                </c:pt>
                <c:pt idx="8">
                  <c:v>335</c:v>
                </c:pt>
                <c:pt idx="9">
                  <c:v>340</c:v>
                </c:pt>
                <c:pt idx="10">
                  <c:v>350</c:v>
                </c:pt>
                <c:pt idx="11">
                  <c:v>350</c:v>
                </c:pt>
                <c:pt idx="12">
                  <c:v>360</c:v>
                </c:pt>
                <c:pt idx="13">
                  <c:v>360</c:v>
                </c:pt>
                <c:pt idx="14">
                  <c:v>365</c:v>
                </c:pt>
                <c:pt idx="15">
                  <c:v>365</c:v>
                </c:pt>
                <c:pt idx="16">
                  <c:v>370</c:v>
                </c:pt>
                <c:pt idx="17">
                  <c:v>380</c:v>
                </c:pt>
                <c:pt idx="18">
                  <c:v>390</c:v>
                </c:pt>
                <c:pt idx="19">
                  <c:v>390</c:v>
                </c:pt>
                <c:pt idx="20">
                  <c:v>390</c:v>
                </c:pt>
                <c:pt idx="21">
                  <c:v>390</c:v>
                </c:pt>
                <c:pt idx="22">
                  <c:v>395</c:v>
                </c:pt>
                <c:pt idx="23">
                  <c:v>395</c:v>
                </c:pt>
                <c:pt idx="24">
                  <c:v>405</c:v>
                </c:pt>
                <c:pt idx="25">
                  <c:v>405</c:v>
                </c:pt>
                <c:pt idx="26">
                  <c:v>405</c:v>
                </c:pt>
                <c:pt idx="27">
                  <c:v>410</c:v>
                </c:pt>
                <c:pt idx="28">
                  <c:v>415</c:v>
                </c:pt>
                <c:pt idx="29">
                  <c:v>425</c:v>
                </c:pt>
                <c:pt idx="30">
                  <c:v>425</c:v>
                </c:pt>
                <c:pt idx="31">
                  <c:v>430</c:v>
                </c:pt>
                <c:pt idx="32">
                  <c:v>435</c:v>
                </c:pt>
                <c:pt idx="33">
                  <c:v>440</c:v>
                </c:pt>
                <c:pt idx="34">
                  <c:v>455</c:v>
                </c:pt>
                <c:pt idx="35">
                  <c:v>455</c:v>
                </c:pt>
                <c:pt idx="36">
                  <c:v>465</c:v>
                </c:pt>
                <c:pt idx="37">
                  <c:v>470</c:v>
                </c:pt>
                <c:pt idx="38">
                  <c:v>470</c:v>
                </c:pt>
                <c:pt idx="39">
                  <c:v>475</c:v>
                </c:pt>
                <c:pt idx="40">
                  <c:v>475</c:v>
                </c:pt>
                <c:pt idx="41">
                  <c:v>485</c:v>
                </c:pt>
                <c:pt idx="42">
                  <c:v>490</c:v>
                </c:pt>
                <c:pt idx="43">
                  <c:v>490</c:v>
                </c:pt>
                <c:pt idx="44">
                  <c:v>490</c:v>
                </c:pt>
                <c:pt idx="45">
                  <c:v>495</c:v>
                </c:pt>
                <c:pt idx="46">
                  <c:v>495</c:v>
                </c:pt>
                <c:pt idx="47">
                  <c:v>495</c:v>
                </c:pt>
                <c:pt idx="48">
                  <c:v>505</c:v>
                </c:pt>
                <c:pt idx="49">
                  <c:v>510</c:v>
                </c:pt>
                <c:pt idx="50">
                  <c:v>540</c:v>
                </c:pt>
                <c:pt idx="51">
                  <c:v>545</c:v>
                </c:pt>
                <c:pt idx="52">
                  <c:v>550</c:v>
                </c:pt>
                <c:pt idx="53">
                  <c:v>585</c:v>
                </c:pt>
              </c:numCache>
            </c:numRef>
          </c:yVal>
        </c:ser>
        <c:axId val="52998912"/>
        <c:axId val="53000832"/>
      </c:scatterChart>
      <c:valAx>
        <c:axId val="52998912"/>
        <c:scaling>
          <c:orientation val="minMax"/>
          <c:max val="4"/>
          <c:min val="-4"/>
        </c:scaling>
        <c:axPos val="b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θT</a:t>
                </a:r>
                <a:endParaRPr lang="ja-JP"/>
              </a:p>
            </c:rich>
          </c:tx>
          <c:layout/>
        </c:title>
        <c:numFmt formatCode="#,##0.00_ " sourceLinked="0"/>
        <c:tickLblPos val="nextTo"/>
        <c:crossAx val="53000832"/>
        <c:crosses val="autoZero"/>
        <c:crossBetween val="midCat"/>
      </c:valAx>
      <c:valAx>
        <c:axId val="53000832"/>
        <c:scaling>
          <c:orientation val="minMax"/>
          <c:max val="1000"/>
        </c:scaling>
        <c:axPos val="l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CASEC</a:t>
                </a:r>
                <a:endParaRPr lang="ja-JP"/>
              </a:p>
            </c:rich>
          </c:tx>
          <c:layout/>
        </c:title>
        <c:numFmt formatCode="General" sourceLinked="1"/>
        <c:tickLblPos val="nextTo"/>
        <c:crossAx val="52998912"/>
        <c:crossesAt val="-4"/>
        <c:crossBetween val="midCat"/>
      </c:valAx>
    </c:plotArea>
    <c:plotVisOnly val="1"/>
  </c:chart>
  <c:spPr>
    <a:ln>
      <a:noFill/>
    </a:ln>
  </c:spPr>
  <c:txPr>
    <a:bodyPr/>
    <a:lstStyle/>
    <a:p>
      <a:pPr>
        <a:defRPr sz="1400"/>
      </a:pPr>
      <a:endParaRPr lang="ja-JP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/>
      <c:scatterChart>
        <c:scatterStyle val="lineMarker"/>
        <c:ser>
          <c:idx val="1"/>
          <c:order val="1"/>
          <c:tx>
            <c:strRef>
              <c:f>CASECとの相関!$CC$1</c:f>
            </c:strRef>
          </c:tx>
          <c:spPr>
            <a:ln w="28575">
              <a:noFill/>
            </a:ln>
          </c:spPr>
          <c:xVal>
            <c:numRef>
              <c:f>CASECとの相関!$CB$2:$CB$55</c:f>
            </c:numRef>
          </c:xVal>
          <c:yVal>
            <c:numRef>
              <c:f>CASECとの相関!$CC$2:$CC$55</c:f>
            </c:numRef>
          </c:yVal>
        </c:ser>
        <c:ser>
          <c:idx val="0"/>
          <c:order val="0"/>
          <c:spPr>
            <a:ln w="28575">
              <a:noFill/>
            </a:ln>
          </c:spPr>
          <c:marker>
            <c:symbol val="diamond"/>
            <c:size val="4"/>
            <c:spPr>
              <a:solidFill>
                <a:sysClr val="windowText" lastClr="000000"/>
              </a:solidFill>
              <a:ln>
                <a:solidFill>
                  <a:sysClr val="windowText" lastClr="000000"/>
                </a:solidFill>
              </a:ln>
            </c:spPr>
          </c:marker>
          <c:trendline>
            <c:trendlineType val="linear"/>
          </c:trendline>
          <c:xVal>
            <c:numRef>
              <c:f>'TOEIC-Bとの相関'!$BH$2:$BH$14</c:f>
              <c:numCache>
                <c:formatCode>General</c:formatCode>
                <c:ptCount val="13"/>
                <c:pt idx="0">
                  <c:v>11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18</c:v>
                </c:pt>
                <c:pt idx="5">
                  <c:v>17</c:v>
                </c:pt>
                <c:pt idx="6">
                  <c:v>20</c:v>
                </c:pt>
                <c:pt idx="7">
                  <c:v>9</c:v>
                </c:pt>
                <c:pt idx="8">
                  <c:v>21</c:v>
                </c:pt>
                <c:pt idx="9">
                  <c:v>18</c:v>
                </c:pt>
                <c:pt idx="10">
                  <c:v>29</c:v>
                </c:pt>
                <c:pt idx="11">
                  <c:v>30</c:v>
                </c:pt>
                <c:pt idx="12">
                  <c:v>24</c:v>
                </c:pt>
              </c:numCache>
            </c:numRef>
          </c:xVal>
          <c:yVal>
            <c:numRef>
              <c:f>'TOEIC-Bとの相関'!$BI$2:$BI$14</c:f>
              <c:numCache>
                <c:formatCode>General</c:formatCode>
                <c:ptCount val="13"/>
                <c:pt idx="0">
                  <c:v>120</c:v>
                </c:pt>
                <c:pt idx="1">
                  <c:v>118</c:v>
                </c:pt>
                <c:pt idx="2">
                  <c:v>118</c:v>
                </c:pt>
                <c:pt idx="3">
                  <c:v>116</c:v>
                </c:pt>
                <c:pt idx="4">
                  <c:v>130</c:v>
                </c:pt>
                <c:pt idx="5">
                  <c:v>132</c:v>
                </c:pt>
                <c:pt idx="6">
                  <c:v>136</c:v>
                </c:pt>
                <c:pt idx="7">
                  <c:v>134</c:v>
                </c:pt>
                <c:pt idx="8">
                  <c:v>132</c:v>
                </c:pt>
                <c:pt idx="9">
                  <c:v>136</c:v>
                </c:pt>
                <c:pt idx="10">
                  <c:v>142</c:v>
                </c:pt>
                <c:pt idx="11">
                  <c:v>152</c:v>
                </c:pt>
                <c:pt idx="12">
                  <c:v>142</c:v>
                </c:pt>
              </c:numCache>
            </c:numRef>
          </c:yVal>
        </c:ser>
        <c:axId val="71233920"/>
        <c:axId val="71235840"/>
      </c:scatterChart>
      <c:valAx>
        <c:axId val="71233920"/>
        <c:scaling>
          <c:orientation val="minMax"/>
          <c:max val="32"/>
          <c:min val="0"/>
        </c:scaling>
        <c:axPos val="b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RT</a:t>
                </a:r>
                <a:endParaRPr lang="ja-JP"/>
              </a:p>
            </c:rich>
          </c:tx>
          <c:layout/>
        </c:title>
        <c:numFmt formatCode="General" sourceLinked="1"/>
        <c:tickLblPos val="nextTo"/>
        <c:crossAx val="71235840"/>
        <c:crosses val="autoZero"/>
        <c:crossBetween val="midCat"/>
        <c:majorUnit val="5"/>
      </c:valAx>
      <c:valAx>
        <c:axId val="71235840"/>
        <c:scaling>
          <c:orientation val="minMax"/>
          <c:max val="180"/>
        </c:scaling>
        <c:axPos val="l"/>
        <c:majorGridlines/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TOEIC Bridge</a:t>
                </a:r>
                <a:endParaRPr lang="ja-JP"/>
              </a:p>
            </c:rich>
          </c:tx>
          <c:layout/>
        </c:title>
        <c:numFmt formatCode="General" sourceLinked="1"/>
        <c:tickLblPos val="nextTo"/>
        <c:crossAx val="71233920"/>
        <c:crosses val="autoZero"/>
        <c:crossBetween val="midCat"/>
      </c:valAx>
    </c:plotArea>
    <c:plotVisOnly val="1"/>
  </c:chart>
  <c:spPr>
    <a:ln>
      <a:noFill/>
    </a:ln>
  </c:spPr>
  <c:txPr>
    <a:bodyPr/>
    <a:lstStyle/>
    <a:p>
      <a:pPr>
        <a:defRPr sz="1400"/>
      </a:pPr>
      <a:endParaRPr lang="ja-JP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/>
      <c:scatterChart>
        <c:scatterStyle val="lineMarker"/>
        <c:ser>
          <c:idx val="1"/>
          <c:order val="1"/>
          <c:spPr>
            <a:ln w="28575">
              <a:noFill/>
            </a:ln>
          </c:spPr>
          <c:xVal>
            <c:numRef>
              <c:f>CASECとの相関!$E$2:$E$55</c:f>
            </c:numRef>
          </c:xVal>
          <c:yVal>
            <c:numRef>
              <c:f>CASECとの相関!$N$2:$N$55</c:f>
            </c:numRef>
          </c:yVal>
        </c:ser>
        <c:ser>
          <c:idx val="0"/>
          <c:order val="0"/>
          <c:spPr>
            <a:ln w="28575">
              <a:noFill/>
            </a:ln>
          </c:spPr>
          <c:marker>
            <c:symbol val="diamond"/>
            <c:size val="4"/>
            <c:spPr>
              <a:solidFill>
                <a:sysClr val="windowText" lastClr="000000"/>
              </a:solidFill>
              <a:ln>
                <a:solidFill>
                  <a:sysClr val="windowText" lastClr="000000"/>
                </a:solidFill>
              </a:ln>
            </c:spPr>
          </c:marker>
          <c:trendline>
            <c:trendlineType val="linear"/>
          </c:trendline>
          <c:xVal>
            <c:numRef>
              <c:f>'TOEIC-Bとの相関'!$E$2:$E$14</c:f>
              <c:numCache>
                <c:formatCode>General</c:formatCode>
                <c:ptCount val="13"/>
                <c:pt idx="0">
                  <c:v>-1.2933299999999917</c:v>
                </c:pt>
                <c:pt idx="1">
                  <c:v>-2.7313200000000002</c:v>
                </c:pt>
                <c:pt idx="2">
                  <c:v>-3.2208199999999998</c:v>
                </c:pt>
                <c:pt idx="3">
                  <c:v>-3.2611100000000142</c:v>
                </c:pt>
                <c:pt idx="4">
                  <c:v>0.59997999999999996</c:v>
                </c:pt>
                <c:pt idx="5">
                  <c:v>0.94665000000000332</c:v>
                </c:pt>
                <c:pt idx="6">
                  <c:v>1.1688200000000002</c:v>
                </c:pt>
                <c:pt idx="7">
                  <c:v>-1.5618899999999998</c:v>
                </c:pt>
                <c:pt idx="8">
                  <c:v>1.5423499999999999</c:v>
                </c:pt>
                <c:pt idx="9">
                  <c:v>0.42420000000000002</c:v>
                </c:pt>
                <c:pt idx="10">
                  <c:v>2.3724299999999818</c:v>
                </c:pt>
                <c:pt idx="11">
                  <c:v>2.6690700000000001</c:v>
                </c:pt>
                <c:pt idx="12">
                  <c:v>2.8301999999999987</c:v>
                </c:pt>
              </c:numCache>
            </c:numRef>
          </c:xVal>
          <c:yVal>
            <c:numRef>
              <c:f>'TOEIC-Bとの相関'!$L$2:$L$14</c:f>
              <c:numCache>
                <c:formatCode>General</c:formatCode>
                <c:ptCount val="13"/>
                <c:pt idx="0">
                  <c:v>120</c:v>
                </c:pt>
                <c:pt idx="1">
                  <c:v>118</c:v>
                </c:pt>
                <c:pt idx="2">
                  <c:v>118</c:v>
                </c:pt>
                <c:pt idx="3">
                  <c:v>116</c:v>
                </c:pt>
                <c:pt idx="4">
                  <c:v>130</c:v>
                </c:pt>
                <c:pt idx="5">
                  <c:v>132</c:v>
                </c:pt>
                <c:pt idx="6">
                  <c:v>136</c:v>
                </c:pt>
                <c:pt idx="7">
                  <c:v>134</c:v>
                </c:pt>
                <c:pt idx="8">
                  <c:v>132</c:v>
                </c:pt>
                <c:pt idx="9">
                  <c:v>136</c:v>
                </c:pt>
                <c:pt idx="10">
                  <c:v>142</c:v>
                </c:pt>
                <c:pt idx="11">
                  <c:v>152</c:v>
                </c:pt>
                <c:pt idx="12">
                  <c:v>142</c:v>
                </c:pt>
              </c:numCache>
            </c:numRef>
          </c:yVal>
        </c:ser>
        <c:axId val="71592960"/>
        <c:axId val="71595136"/>
      </c:scatterChart>
      <c:valAx>
        <c:axId val="71592960"/>
        <c:scaling>
          <c:orientation val="minMax"/>
        </c:scaling>
        <c:axPos val="b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θT</a:t>
                </a:r>
                <a:endParaRPr lang="ja-JP"/>
              </a:p>
            </c:rich>
          </c:tx>
          <c:layout/>
        </c:title>
        <c:numFmt formatCode="#,##0.00_ " sourceLinked="0"/>
        <c:tickLblPos val="nextTo"/>
        <c:crossAx val="71595136"/>
        <c:crosses val="autoZero"/>
        <c:crossBetween val="midCat"/>
      </c:valAx>
      <c:valAx>
        <c:axId val="71595136"/>
        <c:scaling>
          <c:orientation val="minMax"/>
          <c:max val="180"/>
        </c:scaling>
        <c:axPos val="l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TOEIC Bridge</a:t>
                </a:r>
                <a:endParaRPr lang="ja-JP"/>
              </a:p>
            </c:rich>
          </c:tx>
          <c:layout/>
        </c:title>
        <c:numFmt formatCode="General" sourceLinked="1"/>
        <c:tickLblPos val="nextTo"/>
        <c:crossAx val="71592960"/>
        <c:crossesAt val="-4"/>
        <c:crossBetween val="midCat"/>
      </c:valAx>
    </c:plotArea>
    <c:plotVisOnly val="1"/>
  </c:chart>
  <c:spPr>
    <a:ln>
      <a:noFill/>
    </a:ln>
  </c:spPr>
  <c:txPr>
    <a:bodyPr/>
    <a:lstStyle/>
    <a:p>
      <a:pPr>
        <a:defRPr sz="1400"/>
      </a:pPr>
      <a:endParaRPr lang="ja-JP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/>
      <c:lineChart>
        <c:grouping val="standard"/>
        <c:ser>
          <c:idx val="0"/>
          <c:order val="0"/>
          <c:tx>
            <c:v>TRP            </c:v>
          </c:tx>
          <c:marker>
            <c:symbol val="none"/>
          </c:marker>
          <c:val>
            <c:numRef>
              <c:f>Test!$B$12:$K$12</c:f>
              <c:numCache>
                <c:formatCode>0.000</c:formatCode>
                <c:ptCount val="10"/>
                <c:pt idx="0">
                  <c:v>4.6803499999999998</c:v>
                </c:pt>
                <c:pt idx="1">
                  <c:v>5.3675099999999913</c:v>
                </c:pt>
                <c:pt idx="2">
                  <c:v>6.3938699999999997</c:v>
                </c:pt>
                <c:pt idx="3">
                  <c:v>7.452230000000001</c:v>
                </c:pt>
                <c:pt idx="4">
                  <c:v>8.2264100000000013</c:v>
                </c:pt>
                <c:pt idx="5">
                  <c:v>8.7166300000000003</c:v>
                </c:pt>
                <c:pt idx="6">
                  <c:v>9.0745300000000046</c:v>
                </c:pt>
                <c:pt idx="7">
                  <c:v>9.4764800000000147</c:v>
                </c:pt>
                <c:pt idx="8">
                  <c:v>9.899910000000002</c:v>
                </c:pt>
                <c:pt idx="9">
                  <c:v>10.176540000000006</c:v>
                </c:pt>
              </c:numCache>
            </c:numRef>
          </c:val>
        </c:ser>
        <c:marker val="1"/>
        <c:axId val="71617920"/>
        <c:axId val="71529984"/>
      </c:lineChart>
      <c:catAx>
        <c:axId val="716179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潜在ランク</a:t>
                </a:r>
              </a:p>
            </c:rich>
          </c:tx>
          <c:layout/>
        </c:title>
        <c:tickLblPos val="nextTo"/>
        <c:crossAx val="71529984"/>
        <c:crosses val="autoZero"/>
        <c:auto val="1"/>
        <c:lblAlgn val="ctr"/>
        <c:lblOffset val="100"/>
      </c:catAx>
      <c:valAx>
        <c:axId val="71529984"/>
        <c:scaling>
          <c:orientation val="minMax"/>
          <c:max val="13"/>
          <c:min val="0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得点</a:t>
                </a:r>
              </a:p>
            </c:rich>
          </c:tx>
          <c:layout/>
        </c:title>
        <c:numFmt formatCode="0" sourceLinked="0"/>
        <c:tickLblPos val="nextTo"/>
        <c:crossAx val="71617920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ln>
      <a:solidFill>
        <a:srgbClr val="808080"/>
      </a:solidFill>
      <a:prstDash val="solid"/>
    </a:ln>
  </c:spPr>
  <c:txPr>
    <a:bodyPr/>
    <a:lstStyle/>
    <a:p>
      <a:pPr>
        <a:defRPr sz="1200"/>
      </a:pPr>
      <a:endParaRPr lang="ja-JP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0.1913</cdr:x>
      <cdr:y>0.76471</cdr:y>
    </cdr:from>
    <cdr:to>
      <cdr:x>0.29565</cdr:x>
      <cdr:y>0.83824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1571636" y="3714776"/>
          <a:ext cx="857256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altLang="ja-JP" sz="1600" dirty="0" smtClean="0"/>
            <a:t>n=</a:t>
          </a:r>
          <a:r>
            <a:rPr lang="ja-JP" altLang="en-US" sz="1600" dirty="0"/>
            <a:t> </a:t>
          </a:r>
          <a:r>
            <a:rPr lang="en-US" altLang="ja-JP" sz="1600" dirty="0" smtClean="0"/>
            <a:t>15 </a:t>
          </a:r>
          <a:endParaRPr lang="ja-JP" altLang="en-US" sz="1600" dirty="0"/>
        </a:p>
      </cdr:txBody>
    </cdr:sp>
  </cdr:relSizeAnchor>
  <cdr:relSizeAnchor xmlns:cdr="http://schemas.openxmlformats.org/drawingml/2006/chartDrawing">
    <cdr:from>
      <cdr:x>0.38261</cdr:x>
      <cdr:y>0.76471</cdr:y>
    </cdr:from>
    <cdr:to>
      <cdr:x>0.48696</cdr:x>
      <cdr:y>0.83824</cdr:y>
    </cdr:to>
    <cdr:sp macro="" textlink="">
      <cdr:nvSpPr>
        <cdr:cNvPr id="3" name="テキスト ボックス 1"/>
        <cdr:cNvSpPr txBox="1"/>
      </cdr:nvSpPr>
      <cdr:spPr>
        <a:xfrm xmlns:a="http://schemas.openxmlformats.org/drawingml/2006/main">
          <a:off x="3143272" y="3714776"/>
          <a:ext cx="857256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r>
            <a:rPr lang="en-US" altLang="ja-JP" sz="1600" dirty="0" smtClean="0"/>
            <a:t>n=</a:t>
          </a:r>
          <a:r>
            <a:rPr lang="ja-JP" altLang="en-US" sz="1600" dirty="0"/>
            <a:t> </a:t>
          </a:r>
          <a:r>
            <a:rPr lang="en-US" altLang="ja-JP" sz="1600" dirty="0" smtClean="0"/>
            <a:t>15 </a:t>
          </a:r>
          <a:endParaRPr lang="ja-JP" altLang="en-US" sz="1600" dirty="0"/>
        </a:p>
      </cdr:txBody>
    </cdr:sp>
  </cdr:relSizeAnchor>
  <cdr:relSizeAnchor xmlns:cdr="http://schemas.openxmlformats.org/drawingml/2006/chartDrawing">
    <cdr:from>
      <cdr:x>0.56522</cdr:x>
      <cdr:y>0.76471</cdr:y>
    </cdr:from>
    <cdr:to>
      <cdr:x>0.66957</cdr:x>
      <cdr:y>0.83824</cdr:y>
    </cdr:to>
    <cdr:sp macro="" textlink="">
      <cdr:nvSpPr>
        <cdr:cNvPr id="4" name="テキスト ボックス 1"/>
        <cdr:cNvSpPr txBox="1"/>
      </cdr:nvSpPr>
      <cdr:spPr>
        <a:xfrm xmlns:a="http://schemas.openxmlformats.org/drawingml/2006/main">
          <a:off x="4643470" y="3714776"/>
          <a:ext cx="857256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r>
            <a:rPr lang="en-US" altLang="ja-JP" sz="1600" dirty="0" smtClean="0"/>
            <a:t>n=</a:t>
          </a:r>
          <a:r>
            <a:rPr lang="ja-JP" altLang="en-US" sz="1600" dirty="0"/>
            <a:t> </a:t>
          </a:r>
          <a:r>
            <a:rPr lang="en-US" altLang="ja-JP" sz="1600" dirty="0" smtClean="0"/>
            <a:t>16 </a:t>
          </a:r>
          <a:endParaRPr lang="ja-JP" altLang="en-US" sz="1600" dirty="0"/>
        </a:p>
      </cdr:txBody>
    </cdr:sp>
  </cdr:relSizeAnchor>
  <cdr:relSizeAnchor xmlns:cdr="http://schemas.openxmlformats.org/drawingml/2006/chartDrawing">
    <cdr:from>
      <cdr:x>0.70435</cdr:x>
      <cdr:y>0.76471</cdr:y>
    </cdr:from>
    <cdr:to>
      <cdr:x>0.8087</cdr:x>
      <cdr:y>0.83824</cdr:y>
    </cdr:to>
    <cdr:sp macro="" textlink="">
      <cdr:nvSpPr>
        <cdr:cNvPr id="5" name="テキスト ボックス 1"/>
        <cdr:cNvSpPr txBox="1"/>
      </cdr:nvSpPr>
      <cdr:spPr>
        <a:xfrm xmlns:a="http://schemas.openxmlformats.org/drawingml/2006/main">
          <a:off x="5786478" y="3714776"/>
          <a:ext cx="857256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r>
            <a:rPr lang="en-US" altLang="ja-JP" sz="1600" dirty="0" smtClean="0"/>
            <a:t>n=</a:t>
          </a:r>
          <a:r>
            <a:rPr lang="ja-JP" altLang="en-US" sz="1600" dirty="0"/>
            <a:t> </a:t>
          </a:r>
          <a:r>
            <a:rPr lang="en-US" altLang="ja-JP" sz="1600" dirty="0" smtClean="0"/>
            <a:t>14 </a:t>
          </a:r>
          <a:endParaRPr lang="ja-JP" altLang="en-US" sz="1600" dirty="0"/>
        </a:p>
      </cdr:txBody>
    </cdr:sp>
  </cdr:relSizeAnchor>
  <cdr:relSizeAnchor xmlns:cdr="http://schemas.openxmlformats.org/drawingml/2006/chartDrawing">
    <cdr:from>
      <cdr:x>0.84348</cdr:x>
      <cdr:y>0.76471</cdr:y>
    </cdr:from>
    <cdr:to>
      <cdr:x>0.94783</cdr:x>
      <cdr:y>0.83824</cdr:y>
    </cdr:to>
    <cdr:sp macro="" textlink="">
      <cdr:nvSpPr>
        <cdr:cNvPr id="6" name="テキスト ボックス 1"/>
        <cdr:cNvSpPr txBox="1"/>
      </cdr:nvSpPr>
      <cdr:spPr>
        <a:xfrm xmlns:a="http://schemas.openxmlformats.org/drawingml/2006/main">
          <a:off x="6929486" y="3714776"/>
          <a:ext cx="857256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r>
            <a:rPr lang="en-US" altLang="ja-JP" sz="1600" dirty="0" smtClean="0"/>
            <a:t>n=</a:t>
          </a:r>
          <a:r>
            <a:rPr lang="ja-JP" altLang="en-US" sz="1600" dirty="0"/>
            <a:t> </a:t>
          </a:r>
          <a:r>
            <a:rPr lang="en-US" altLang="ja-JP" sz="1600" dirty="0" smtClean="0"/>
            <a:t>15 </a:t>
          </a:r>
          <a:endParaRPr lang="ja-JP" altLang="en-US" sz="16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06BF0-8A48-420F-9E08-93A6307681F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45645-D8E8-4C87-8A87-49E15362D2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5645-D8E8-4C87-8A87-49E15362D2D9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ヘッダー プレースホル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kumimoji="1" lang="en-US" altLang="ja-JP" smtClean="0"/>
              <a:t>LET</a:t>
            </a:r>
            <a:r>
              <a:rPr kumimoji="1" lang="ja-JP" altLang="en-US" smtClean="0"/>
              <a:t>関東支部第</a:t>
            </a:r>
            <a:r>
              <a:rPr kumimoji="1" lang="en-US" altLang="ja-JP" smtClean="0"/>
              <a:t>120</a:t>
            </a:r>
            <a:r>
              <a:rPr kumimoji="1" lang="ja-JP" altLang="en-US" smtClean="0"/>
              <a:t>回（</a:t>
            </a:r>
            <a:r>
              <a:rPr kumimoji="1" lang="en-US" altLang="ja-JP" smtClean="0"/>
              <a:t>2008</a:t>
            </a:r>
            <a:r>
              <a:rPr kumimoji="1" lang="ja-JP" altLang="en-US" smtClean="0"/>
              <a:t>年度）研究大会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6337F-7CA9-48EC-8A60-0E281AC27F73}" type="slidenum">
              <a:rPr kumimoji="1" lang="ja-JP" altLang="en-US" smtClean="0"/>
              <a:pPr/>
              <a:t>10</a:t>
            </a:fld>
            <a:endParaRPr kumimoji="1" lang="ja-JP" altLang="en-US" dirty="0"/>
          </a:p>
        </p:txBody>
      </p:sp>
      <p:sp>
        <p:nvSpPr>
          <p:cNvPr id="7" name="日付プレースホルダ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ヘッダー プレースホル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kumimoji="1" lang="en-US" altLang="ja-JP" smtClean="0"/>
              <a:t>LET</a:t>
            </a:r>
            <a:r>
              <a:rPr kumimoji="1" lang="ja-JP" altLang="en-US" smtClean="0"/>
              <a:t>関東支部第</a:t>
            </a:r>
            <a:r>
              <a:rPr kumimoji="1" lang="en-US" altLang="ja-JP" smtClean="0"/>
              <a:t>120</a:t>
            </a:r>
            <a:r>
              <a:rPr kumimoji="1" lang="ja-JP" altLang="en-US" smtClean="0"/>
              <a:t>回（</a:t>
            </a:r>
            <a:r>
              <a:rPr kumimoji="1" lang="en-US" altLang="ja-JP" smtClean="0"/>
              <a:t>2008</a:t>
            </a:r>
            <a:r>
              <a:rPr kumimoji="1" lang="ja-JP" altLang="en-US" smtClean="0"/>
              <a:t>年度）研究大会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6337F-7CA9-48EC-8A60-0E281AC27F73}" type="slidenum">
              <a:rPr kumimoji="1" lang="ja-JP" altLang="en-US" smtClean="0"/>
              <a:pPr/>
              <a:t>11</a:t>
            </a:fld>
            <a:endParaRPr kumimoji="1" lang="ja-JP" altLang="en-US" dirty="0"/>
          </a:p>
        </p:txBody>
      </p:sp>
      <p:sp>
        <p:nvSpPr>
          <p:cNvPr id="7" name="日付プレースホルダ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ヘッダー プレースホル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kumimoji="1" lang="en-US" altLang="ja-JP" smtClean="0"/>
              <a:t>LET</a:t>
            </a:r>
            <a:r>
              <a:rPr kumimoji="1" lang="ja-JP" altLang="en-US" smtClean="0"/>
              <a:t>関東支部第</a:t>
            </a:r>
            <a:r>
              <a:rPr kumimoji="1" lang="en-US" altLang="ja-JP" smtClean="0"/>
              <a:t>120</a:t>
            </a:r>
            <a:r>
              <a:rPr kumimoji="1" lang="ja-JP" altLang="en-US" smtClean="0"/>
              <a:t>回（</a:t>
            </a:r>
            <a:r>
              <a:rPr kumimoji="1" lang="en-US" altLang="ja-JP" smtClean="0"/>
              <a:t>2008</a:t>
            </a:r>
            <a:r>
              <a:rPr kumimoji="1" lang="ja-JP" altLang="en-US" smtClean="0"/>
              <a:t>年度）研究大会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6337F-7CA9-48EC-8A60-0E281AC27F73}" type="slidenum">
              <a:rPr kumimoji="1" lang="ja-JP" altLang="en-US" smtClean="0"/>
              <a:pPr/>
              <a:t>12</a:t>
            </a:fld>
            <a:endParaRPr kumimoji="1" lang="ja-JP" altLang="en-US" dirty="0"/>
          </a:p>
        </p:txBody>
      </p:sp>
      <p:sp>
        <p:nvSpPr>
          <p:cNvPr id="7" name="日付プレースホルダ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5645-D8E8-4C87-8A87-49E15362D2D9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5645-D8E8-4C87-8A87-49E15362D2D9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5645-D8E8-4C87-8A87-49E15362D2D9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5645-D8E8-4C87-8A87-49E15362D2D9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5645-D8E8-4C87-8A87-49E15362D2D9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5645-D8E8-4C87-8A87-49E15362D2D9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5645-D8E8-4C87-8A87-49E15362D2D9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5645-D8E8-4C87-8A87-49E15362D2D9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5645-D8E8-4C87-8A87-49E15362D2D9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5645-D8E8-4C87-8A87-49E15362D2D9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5645-D8E8-4C87-8A87-49E15362D2D9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5645-D8E8-4C87-8A87-49E15362D2D9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5645-D8E8-4C87-8A87-49E15362D2D9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5645-D8E8-4C87-8A87-49E15362D2D9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5645-D8E8-4C87-8A87-49E15362D2D9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ヘッダー プレースホル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kumimoji="1" lang="en-US" altLang="ja-JP" smtClean="0"/>
              <a:t>LET</a:t>
            </a:r>
            <a:r>
              <a:rPr kumimoji="1" lang="ja-JP" altLang="en-US" smtClean="0"/>
              <a:t>関東支部第</a:t>
            </a:r>
            <a:r>
              <a:rPr kumimoji="1" lang="en-US" altLang="ja-JP" smtClean="0"/>
              <a:t>120</a:t>
            </a:r>
            <a:r>
              <a:rPr kumimoji="1" lang="ja-JP" altLang="en-US" smtClean="0"/>
              <a:t>回（</a:t>
            </a:r>
            <a:r>
              <a:rPr kumimoji="1" lang="en-US" altLang="ja-JP" smtClean="0"/>
              <a:t>2008</a:t>
            </a:r>
            <a:r>
              <a:rPr kumimoji="1" lang="ja-JP" altLang="en-US" smtClean="0"/>
              <a:t>年度）研究大会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6337F-7CA9-48EC-8A60-0E281AC27F73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  <p:sp>
        <p:nvSpPr>
          <p:cNvPr id="7" name="日付プレースホルダ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5645-D8E8-4C87-8A87-49E15362D2D9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ヘッダー プレースホル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kumimoji="1" lang="en-US" altLang="ja-JP" smtClean="0"/>
              <a:t>LET</a:t>
            </a:r>
            <a:r>
              <a:rPr kumimoji="1" lang="ja-JP" altLang="en-US" smtClean="0"/>
              <a:t>関東支部第</a:t>
            </a:r>
            <a:r>
              <a:rPr kumimoji="1" lang="en-US" altLang="ja-JP" smtClean="0"/>
              <a:t>120</a:t>
            </a:r>
            <a:r>
              <a:rPr kumimoji="1" lang="ja-JP" altLang="en-US" smtClean="0"/>
              <a:t>回（</a:t>
            </a:r>
            <a:r>
              <a:rPr kumimoji="1" lang="en-US" altLang="ja-JP" smtClean="0"/>
              <a:t>2008</a:t>
            </a:r>
            <a:r>
              <a:rPr kumimoji="1" lang="ja-JP" altLang="en-US" smtClean="0"/>
              <a:t>年度）研究大会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6337F-7CA9-48EC-8A60-0E281AC27F73}" type="slidenum">
              <a:rPr kumimoji="1" lang="ja-JP" altLang="en-US" smtClean="0"/>
              <a:pPr/>
              <a:t>5</a:t>
            </a:fld>
            <a:endParaRPr kumimoji="1" lang="ja-JP" altLang="en-US" dirty="0"/>
          </a:p>
        </p:txBody>
      </p:sp>
      <p:sp>
        <p:nvSpPr>
          <p:cNvPr id="7" name="日付プレースホルダ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ヘッダー プレースホル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kumimoji="1" lang="en-US" altLang="ja-JP" smtClean="0"/>
              <a:t>LET</a:t>
            </a:r>
            <a:r>
              <a:rPr kumimoji="1" lang="ja-JP" altLang="en-US" smtClean="0"/>
              <a:t>関東支部第</a:t>
            </a:r>
            <a:r>
              <a:rPr kumimoji="1" lang="en-US" altLang="ja-JP" smtClean="0"/>
              <a:t>120</a:t>
            </a:r>
            <a:r>
              <a:rPr kumimoji="1" lang="ja-JP" altLang="en-US" smtClean="0"/>
              <a:t>回（</a:t>
            </a:r>
            <a:r>
              <a:rPr kumimoji="1" lang="en-US" altLang="ja-JP" smtClean="0"/>
              <a:t>2008</a:t>
            </a:r>
            <a:r>
              <a:rPr kumimoji="1" lang="ja-JP" altLang="en-US" smtClean="0"/>
              <a:t>年度）研究大会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6337F-7CA9-48EC-8A60-0E281AC27F73}" type="slidenum">
              <a:rPr kumimoji="1" lang="ja-JP" altLang="en-US" smtClean="0"/>
              <a:pPr/>
              <a:t>6</a:t>
            </a:fld>
            <a:endParaRPr kumimoji="1" lang="ja-JP" altLang="en-US" dirty="0"/>
          </a:p>
        </p:txBody>
      </p:sp>
      <p:sp>
        <p:nvSpPr>
          <p:cNvPr id="7" name="日付プレースホルダ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ヘッダー プレースホル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kumimoji="1" lang="en-US" altLang="ja-JP" smtClean="0"/>
              <a:t>LET</a:t>
            </a:r>
            <a:r>
              <a:rPr kumimoji="1" lang="ja-JP" altLang="en-US" smtClean="0"/>
              <a:t>関東支部第</a:t>
            </a:r>
            <a:r>
              <a:rPr kumimoji="1" lang="en-US" altLang="ja-JP" smtClean="0"/>
              <a:t>120</a:t>
            </a:r>
            <a:r>
              <a:rPr kumimoji="1" lang="ja-JP" altLang="en-US" smtClean="0"/>
              <a:t>回（</a:t>
            </a:r>
            <a:r>
              <a:rPr kumimoji="1" lang="en-US" altLang="ja-JP" smtClean="0"/>
              <a:t>2008</a:t>
            </a:r>
            <a:r>
              <a:rPr kumimoji="1" lang="ja-JP" altLang="en-US" smtClean="0"/>
              <a:t>年度）研究大会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6337F-7CA9-48EC-8A60-0E281AC27F73}" type="slidenum">
              <a:rPr kumimoji="1" lang="ja-JP" altLang="en-US" smtClean="0"/>
              <a:pPr/>
              <a:t>7</a:t>
            </a:fld>
            <a:endParaRPr kumimoji="1" lang="ja-JP" altLang="en-US" dirty="0"/>
          </a:p>
        </p:txBody>
      </p:sp>
      <p:sp>
        <p:nvSpPr>
          <p:cNvPr id="7" name="日付プレースホルダ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ヘッダー プレースホル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kumimoji="1" lang="en-US" altLang="ja-JP" smtClean="0"/>
              <a:t>LET</a:t>
            </a:r>
            <a:r>
              <a:rPr kumimoji="1" lang="ja-JP" altLang="en-US" smtClean="0"/>
              <a:t>関東支部第</a:t>
            </a:r>
            <a:r>
              <a:rPr kumimoji="1" lang="en-US" altLang="ja-JP" smtClean="0"/>
              <a:t>120</a:t>
            </a:r>
            <a:r>
              <a:rPr kumimoji="1" lang="ja-JP" altLang="en-US" smtClean="0"/>
              <a:t>回（</a:t>
            </a:r>
            <a:r>
              <a:rPr kumimoji="1" lang="en-US" altLang="ja-JP" smtClean="0"/>
              <a:t>2008</a:t>
            </a:r>
            <a:r>
              <a:rPr kumimoji="1" lang="ja-JP" altLang="en-US" smtClean="0"/>
              <a:t>年度）研究大会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6337F-7CA9-48EC-8A60-0E281AC27F73}" type="slidenum">
              <a:rPr kumimoji="1" lang="ja-JP" altLang="en-US" smtClean="0"/>
              <a:pPr/>
              <a:t>8</a:t>
            </a:fld>
            <a:endParaRPr kumimoji="1" lang="ja-JP" altLang="en-US" dirty="0"/>
          </a:p>
        </p:txBody>
      </p:sp>
      <p:sp>
        <p:nvSpPr>
          <p:cNvPr id="7" name="日付プレースホルダ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ヘッダー プレースホル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kumimoji="1" lang="en-US" altLang="ja-JP" smtClean="0"/>
              <a:t>LET</a:t>
            </a:r>
            <a:r>
              <a:rPr kumimoji="1" lang="ja-JP" altLang="en-US" smtClean="0"/>
              <a:t>関東支部第</a:t>
            </a:r>
            <a:r>
              <a:rPr kumimoji="1" lang="en-US" altLang="ja-JP" smtClean="0"/>
              <a:t>120</a:t>
            </a:r>
            <a:r>
              <a:rPr kumimoji="1" lang="ja-JP" altLang="en-US" smtClean="0"/>
              <a:t>回（</a:t>
            </a:r>
            <a:r>
              <a:rPr kumimoji="1" lang="en-US" altLang="ja-JP" smtClean="0"/>
              <a:t>2008</a:t>
            </a:r>
            <a:r>
              <a:rPr kumimoji="1" lang="ja-JP" altLang="en-US" smtClean="0"/>
              <a:t>年度）研究大会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6337F-7CA9-48EC-8A60-0E281AC27F73}" type="slidenum">
              <a:rPr kumimoji="1" lang="ja-JP" altLang="en-US" smtClean="0"/>
              <a:pPr/>
              <a:t>9</a:t>
            </a:fld>
            <a:endParaRPr kumimoji="1" lang="ja-JP" altLang="en-US" dirty="0"/>
          </a:p>
        </p:txBody>
      </p:sp>
      <p:sp>
        <p:nvSpPr>
          <p:cNvPr id="7" name="日付プレースホルダ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kumimoji="1" lang="en-US" altLang="ja-JP" smtClean="0"/>
              <a:t>2009/9/7</a:t>
            </a:r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正方形/長方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正方形/長方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正方形/長方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正方形/長方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角丸四角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角丸四角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正方形/長方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5FF90FB-B91F-464E-9C14-B91376FEDD7D}" type="datetime1">
              <a:rPr kumimoji="1" lang="ja-JP" altLang="en-US" smtClean="0"/>
              <a:pPr/>
              <a:t>2009/9/10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4A02A6D-FEF3-476E-9DE0-CA56C57FB99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1330F-5E15-4690-8233-7E77896799E6}" type="datetime1">
              <a:rPr kumimoji="1" lang="ja-JP" altLang="en-US" smtClean="0"/>
              <a:pPr/>
              <a:t>2009/9/10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541FD-246F-4818-8BDC-823EB6CDD429}" type="datetime1">
              <a:rPr kumimoji="1" lang="ja-JP" altLang="en-US" smtClean="0"/>
              <a:pPr/>
              <a:t>2009/9/10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D0546-CF30-400F-B784-58BD31BABB1E}" type="datetime1">
              <a:rPr kumimoji="1" lang="ja-JP" altLang="en-US" smtClean="0"/>
              <a:pPr/>
              <a:t>2009/9/10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50FF-4E25-4C11-980F-BF41199A0B89}" type="datetime1">
              <a:rPr kumimoji="1" lang="ja-JP" altLang="en-US" smtClean="0"/>
              <a:pPr/>
              <a:t>2009/9/10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ABDE4-612F-415F-9B82-E720DAB97BCD}" type="datetime1">
              <a:rPr kumimoji="1" lang="ja-JP" altLang="en-US" smtClean="0"/>
              <a:pPr/>
              <a:t>2009/9/10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6" name="日付プレースホル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6AD0A32-3313-4DD7-9457-73609E35F903}" type="datetime1">
              <a:rPr kumimoji="1" lang="ja-JP" altLang="en-US" smtClean="0"/>
              <a:pPr/>
              <a:t>2009/9/10</a:t>
            </a:fld>
            <a:endParaRPr kumimoji="1" lang="ja-JP" altLang="en-US"/>
          </a:p>
        </p:txBody>
      </p:sp>
      <p:sp>
        <p:nvSpPr>
          <p:cNvPr id="27" name="スライド番号プレースホル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A02A6D-FEF3-476E-9DE0-CA56C57FB99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8" name="フッター プレースホル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80D9432-2F73-4137-81B6-FDBCD4C2B9AB}" type="datetime1">
              <a:rPr kumimoji="1" lang="ja-JP" altLang="en-US" smtClean="0"/>
              <a:pPr/>
              <a:t>2009/9/10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995-58F4-4BBD-878C-DA901D5F9ED1}" type="datetime1">
              <a:rPr kumimoji="1" lang="ja-JP" altLang="en-US" smtClean="0"/>
              <a:pPr/>
              <a:t>2009/9/10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8622-149D-463F-90C5-30A5FE897504}" type="datetime1">
              <a:rPr kumimoji="1" lang="ja-JP" altLang="en-US" smtClean="0"/>
              <a:pPr/>
              <a:t>2009/9/10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C847-CC1D-4540-A20D-71E63793DFF1}" type="datetime1">
              <a:rPr kumimoji="1" lang="ja-JP" altLang="en-US" smtClean="0"/>
              <a:pPr/>
              <a:t>2009/9/10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正方形/長方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正方形/長方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正方形/長方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角丸四角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角丸四角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正方形/長方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正方形/長方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正方形/長方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正方形/長方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正方形/長方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正方形/長方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0626810-FBB9-4B41-9FC5-21DD1FFD8102}" type="datetime1">
              <a:rPr kumimoji="1" lang="ja-JP" altLang="en-US" smtClean="0"/>
              <a:pPr/>
              <a:t>2009/9/10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4A02A6D-FEF3-476E-9DE0-CA56C57FB99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1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4.xml"/><Relationship Id="rId3" Type="http://schemas.openxmlformats.org/officeDocument/2006/relationships/chart" Target="../charts/chart9.xml"/><Relationship Id="rId7" Type="http://schemas.openxmlformats.org/officeDocument/2006/relationships/chart" Target="../charts/chart1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2.xml"/><Relationship Id="rId3" Type="http://schemas.openxmlformats.org/officeDocument/2006/relationships/chart" Target="../charts/chart17.xml"/><Relationship Id="rId7" Type="http://schemas.openxmlformats.org/officeDocument/2006/relationships/chart" Target="../charts/chart2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0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6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2.xml"/><Relationship Id="rId3" Type="http://schemas.openxmlformats.org/officeDocument/2006/relationships/chart" Target="../charts/chart27.xml"/><Relationship Id="rId7" Type="http://schemas.openxmlformats.org/officeDocument/2006/relationships/chart" Target="../charts/chart3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0.xml"/><Relationship Id="rId5" Type="http://schemas.openxmlformats.org/officeDocument/2006/relationships/chart" Target="../charts/chart29.xml"/><Relationship Id="rId4" Type="http://schemas.openxmlformats.org/officeDocument/2006/relationships/chart" Target="../charts/chart28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8.xml"/><Relationship Id="rId3" Type="http://schemas.openxmlformats.org/officeDocument/2006/relationships/chart" Target="../charts/chart33.xml"/><Relationship Id="rId7" Type="http://schemas.openxmlformats.org/officeDocument/2006/relationships/chart" Target="../charts/chart3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6.xml"/><Relationship Id="rId5" Type="http://schemas.openxmlformats.org/officeDocument/2006/relationships/chart" Target="../charts/chart35.xml"/><Relationship Id="rId4" Type="http://schemas.openxmlformats.org/officeDocument/2006/relationships/chart" Target="../charts/chart3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772400" cy="2214578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NTT</a:t>
            </a:r>
            <a:r>
              <a:rPr lang="ja-JP" altLang="en-US" dirty="0"/>
              <a:t>の実践的利用：</a:t>
            </a:r>
            <a:br>
              <a:rPr lang="ja-JP" altLang="en-US" dirty="0"/>
            </a:br>
            <a:r>
              <a:rPr lang="en-US" sz="3100" dirty="0"/>
              <a:t>2</a:t>
            </a:r>
            <a:r>
              <a:rPr lang="ja-JP" altLang="en-US" sz="3100" dirty="0"/>
              <a:t>段階モデルに</a:t>
            </a:r>
            <a:r>
              <a:rPr lang="ja-JP" altLang="en-US" sz="3100" dirty="0" smtClean="0"/>
              <a:t>よる</a:t>
            </a:r>
            <a:r>
              <a:rPr lang="en-US" altLang="ja-JP" sz="3100" dirty="0" smtClean="0"/>
              <a:t/>
            </a:r>
            <a:br>
              <a:rPr lang="en-US" altLang="ja-JP" sz="3100" dirty="0" smtClean="0"/>
            </a:br>
            <a:r>
              <a:rPr lang="ja-JP" altLang="en-US" sz="3100" dirty="0" smtClean="0"/>
              <a:t>英語プレイスメントテスト</a:t>
            </a:r>
            <a:r>
              <a:rPr lang="ja-JP" altLang="en-US" sz="3100" dirty="0"/>
              <a:t>の</a:t>
            </a:r>
            <a:r>
              <a:rPr lang="ja-JP" altLang="en-US" sz="3100" dirty="0" smtClean="0"/>
              <a:t>分析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14348" y="4357694"/>
            <a:ext cx="6400800" cy="2143140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400" dirty="0" smtClean="0"/>
              <a:t>第</a:t>
            </a:r>
            <a:r>
              <a:rPr kumimoji="1" lang="en-US" altLang="ja-JP" sz="2400" dirty="0" smtClean="0"/>
              <a:t>7</a:t>
            </a:r>
            <a:r>
              <a:rPr kumimoji="1" lang="ja-JP" altLang="en-US" sz="2400" dirty="0" smtClean="0"/>
              <a:t>回日本テスト学会</a:t>
            </a:r>
            <a:endParaRPr kumimoji="1" lang="en-US" altLang="ja-JP" sz="2400" dirty="0" smtClean="0"/>
          </a:p>
          <a:p>
            <a:pPr algn="l"/>
            <a:r>
              <a:rPr kumimoji="1" lang="ja-JP" altLang="en-US" sz="2400" dirty="0" smtClean="0"/>
              <a:t>企画セッション３：ニューラルテスト理論</a:t>
            </a:r>
            <a:endParaRPr kumimoji="1" lang="en-US" altLang="ja-JP" sz="2400" dirty="0" smtClean="0"/>
          </a:p>
          <a:p>
            <a:pPr algn="l"/>
            <a:r>
              <a:rPr lang="ja-JP" altLang="en-US" sz="2400" dirty="0" smtClean="0"/>
              <a:t>２００９年９月４日</a:t>
            </a:r>
            <a:endParaRPr lang="en-US" altLang="ja-JP" sz="2400" dirty="0" smtClean="0"/>
          </a:p>
          <a:p>
            <a:pPr algn="l"/>
            <a:r>
              <a:rPr lang="ja-JP" altLang="en-US" sz="2400" dirty="0" smtClean="0"/>
              <a:t/>
            </a:r>
            <a:br>
              <a:rPr lang="ja-JP" altLang="en-US" sz="2400" dirty="0" smtClean="0"/>
            </a:br>
            <a:r>
              <a:rPr lang="ja-JP" altLang="en-US" sz="2400" dirty="0" smtClean="0"/>
              <a:t>新潟青陵大学　木村哲夫</a:t>
            </a:r>
            <a:endParaRPr lang="en-US" altLang="ja-JP" sz="2400" dirty="0" smtClean="0"/>
          </a:p>
          <a:p>
            <a:endParaRPr kumimoji="1" lang="en-US" altLang="ja-JP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229600" cy="64294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</a:t>
            </a:r>
            <a:r>
              <a:rPr lang="ja-JP" altLang="en-US" sz="3200" dirty="0" err="1" smtClean="0"/>
              <a:t>、</a:t>
            </a:r>
            <a:r>
              <a:rPr lang="en-US" sz="3200" dirty="0" smtClean="0"/>
              <a:t>θ</a:t>
            </a:r>
            <a:r>
              <a:rPr lang="ja-JP" altLang="en-US" sz="3200" dirty="0" err="1" smtClean="0"/>
              <a:t>、</a:t>
            </a:r>
            <a:r>
              <a:rPr lang="en-US" sz="3200" dirty="0" smtClean="0"/>
              <a:t>S </a:t>
            </a:r>
            <a:r>
              <a:rPr lang="ja-JP" altLang="en-US" sz="3200" dirty="0" smtClean="0"/>
              <a:t>間の相関係数</a:t>
            </a:r>
            <a:endParaRPr kumimoji="1" lang="ja-JP" altLang="en-US" sz="32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10</a:t>
            </a:fld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214282" y="1357298"/>
          <a:ext cx="8643998" cy="4570277"/>
        </p:xfrm>
        <a:graphic>
          <a:graphicData uri="http://schemas.openxmlformats.org/drawingml/2006/table">
            <a:tbl>
              <a:tblPr/>
              <a:tblGrid>
                <a:gridCol w="1421130"/>
                <a:gridCol w="841511"/>
                <a:gridCol w="841511"/>
                <a:gridCol w="841511"/>
                <a:gridCol w="554931"/>
                <a:gridCol w="1421130"/>
                <a:gridCol w="864886"/>
                <a:gridCol w="928694"/>
                <a:gridCol w="928694"/>
              </a:tblGrid>
              <a:tr h="737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400" kern="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  <a:cs typeface="ＭＳ Ｐゴシック"/>
                        </a:rPr>
                        <a:t>文法語彙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 err="1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R</a:t>
                      </a:r>
                      <a:r>
                        <a:rPr lang="en-US" sz="2400" kern="0" baseline="-25000" dirty="0" err="1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vg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θ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vg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 err="1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S</a:t>
                      </a:r>
                      <a:r>
                        <a:rPr lang="en-US" sz="2400" kern="0" baseline="-25000" dirty="0" err="1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vg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400" kern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  <a:cs typeface="ＭＳ Ｐゴシック"/>
                        </a:rPr>
                        <a:t>会話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R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dlg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θ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dlg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S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dlg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8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R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vg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  <a:cs typeface="ＭＳ Ｐゴシック"/>
                        </a:rPr>
                        <a:t>―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.96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.96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R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dlg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  <a:cs typeface="ＭＳ Ｐゴシック"/>
                        </a:rPr>
                        <a:t>―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.90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.90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08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θ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vg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  <a:cs typeface="ＭＳ Ｐゴシック"/>
                        </a:rPr>
                        <a:t>―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.99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 err="1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θ</a:t>
                      </a:r>
                      <a:r>
                        <a:rPr lang="en-US" sz="2400" kern="0" baseline="-25000" dirty="0" err="1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dlg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400" kern="0" dirty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  <a:cs typeface="ＭＳ Ｐゴシック"/>
                        </a:rPr>
                        <a:t>―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.98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0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S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vg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400" kern="0" dirty="0">
                          <a:solidFill>
                            <a:srgbClr val="000000"/>
                          </a:solidFill>
                          <a:latin typeface="Times New Roman"/>
                          <a:ea typeface="ＭＳ Ｐ明朝"/>
                          <a:cs typeface="ＭＳ Ｐゴシック"/>
                        </a:rPr>
                        <a:t>―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S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dlg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400" kern="0">
                          <a:solidFill>
                            <a:srgbClr val="000000"/>
                          </a:solidFill>
                          <a:latin typeface="Times New Roman"/>
                          <a:ea typeface="ＭＳ Ｐ明朝"/>
                          <a:cs typeface="ＭＳ Ｐゴシック"/>
                        </a:rPr>
                        <a:t>―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385"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7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400" kern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  <a:cs typeface="ＭＳ Ｐゴシック"/>
                        </a:rPr>
                        <a:t>説明文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R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mlg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θ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mlg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 err="1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S</a:t>
                      </a:r>
                      <a:r>
                        <a:rPr lang="en-US" sz="2400" kern="0" baseline="-25000" dirty="0" err="1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mlg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400" kern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  <a:cs typeface="ＭＳ Ｐゴシック"/>
                        </a:rPr>
                        <a:t>総合評価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R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T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θ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T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S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T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8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R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mlg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  <a:cs typeface="ＭＳ Ｐゴシック"/>
                        </a:rPr>
                        <a:t>―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.93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.92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R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T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  <a:cs typeface="ＭＳ Ｐゴシック"/>
                        </a:rPr>
                        <a:t>―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.96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.94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08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θ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mlg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  <a:cs typeface="ＭＳ Ｐゴシック"/>
                        </a:rPr>
                        <a:t>―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.92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θ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T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  <a:cs typeface="ＭＳ Ｐゴシック"/>
                        </a:rPr>
                        <a:t>―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.96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0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S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mlg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400" kern="0">
                          <a:solidFill>
                            <a:srgbClr val="000000"/>
                          </a:solidFill>
                          <a:latin typeface="Times New Roman"/>
                          <a:ea typeface="ＭＳ Ｐ明朝"/>
                          <a:cs typeface="ＭＳ Ｐゴシック"/>
                        </a:rPr>
                        <a:t>―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 dirty="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S</a:t>
                      </a:r>
                      <a:r>
                        <a:rPr lang="en-US" sz="2400" kern="0" baseline="-25000">
                          <a:solidFill>
                            <a:srgbClr val="000000"/>
                          </a:solidFill>
                          <a:latin typeface="Times New Roman"/>
                          <a:ea typeface="ＭＳ Ｐゴシック"/>
                        </a:rPr>
                        <a:t>T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2400" kern="100">
                        <a:latin typeface="Century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400" kern="0" dirty="0">
                          <a:solidFill>
                            <a:srgbClr val="000000"/>
                          </a:solidFill>
                          <a:latin typeface="Times New Roman"/>
                          <a:ea typeface="ＭＳ Ｐ明朝"/>
                          <a:cs typeface="ＭＳ Ｐゴシック"/>
                        </a:rPr>
                        <a:t>―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357126" y="6150114"/>
            <a:ext cx="87868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 smtClean="0">
                <a:latin typeface="ＭＳ 明朝" pitchFamily="17" charset="-128"/>
                <a:ea typeface="ＭＳ 明朝" pitchFamily="17" charset="-128"/>
                <a:cs typeface="Times New Roman" pitchFamily="18" charset="0"/>
              </a:rPr>
              <a:t>注：</a:t>
            </a:r>
            <a:r>
              <a:rPr lang="en-US" altLang="ja-JP" sz="2000" dirty="0" err="1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R</a:t>
            </a:r>
            <a:r>
              <a:rPr lang="en-US" altLang="ja-JP" sz="2000" baseline="-30000" dirty="0" err="1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T</a:t>
            </a:r>
            <a:r>
              <a:rPr lang="en-US" altLang="ja-JP" sz="2000" dirty="0" err="1" smtClean="0">
                <a:latin typeface="ＭＳ 明朝" pitchFamily="17" charset="-128"/>
                <a:ea typeface="ＭＳ 明朝" pitchFamily="17" charset="-128"/>
                <a:cs typeface="Times New Roman" pitchFamily="18" charset="0"/>
              </a:rPr>
              <a:t>:</a:t>
            </a:r>
            <a:r>
              <a:rPr lang="en-US" altLang="ja-JP" sz="2000" dirty="0" err="1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θ</a:t>
            </a:r>
            <a:r>
              <a:rPr lang="en-US" altLang="ja-JP" sz="2000" baseline="-30000" dirty="0" err="1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T</a:t>
            </a:r>
            <a:r>
              <a:rPr lang="ja-JP" altLang="en-US" sz="2000" dirty="0" smtClean="0">
                <a:latin typeface="ＭＳ 明朝" pitchFamily="17" charset="-128"/>
                <a:ea typeface="ＭＳ 明朝" pitchFamily="17" charset="-128"/>
                <a:cs typeface="Times New Roman" pitchFamily="18" charset="0"/>
              </a:rPr>
              <a:t>と</a:t>
            </a:r>
            <a:r>
              <a:rPr lang="en-US" altLang="ja-JP" sz="20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R</a:t>
            </a:r>
            <a:r>
              <a:rPr lang="en-US" altLang="ja-JP" sz="2000" baseline="-300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T</a:t>
            </a:r>
            <a:r>
              <a:rPr lang="en-US" altLang="ja-JP" sz="2000" dirty="0" smtClean="0">
                <a:latin typeface="ＭＳ 明朝" pitchFamily="17" charset="-128"/>
                <a:ea typeface="ＭＳ 明朝" pitchFamily="17" charset="-128"/>
                <a:cs typeface="Times New Roman" pitchFamily="18" charset="0"/>
              </a:rPr>
              <a:t>:</a:t>
            </a:r>
            <a:r>
              <a:rPr lang="en-US" altLang="ja-JP" sz="20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S</a:t>
            </a:r>
            <a:r>
              <a:rPr lang="en-US" altLang="ja-JP" sz="2000" baseline="-300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T</a:t>
            </a:r>
            <a:r>
              <a:rPr lang="ja-JP" altLang="en-US" sz="2000" dirty="0" smtClean="0">
                <a:latin typeface="ＭＳ 明朝" pitchFamily="17" charset="-128"/>
                <a:ea typeface="ＭＳ 明朝" pitchFamily="17" charset="-128"/>
                <a:cs typeface="Times New Roman" pitchFamily="18" charset="0"/>
              </a:rPr>
              <a:t>は</a:t>
            </a:r>
            <a:r>
              <a:rPr lang="ja-JP" altLang="en-US" sz="2000" dirty="0" smtClean="0">
                <a:latin typeface="Times New Roman" pitchFamily="18" charset="0"/>
                <a:ea typeface="ＤＦ平成明朝体W3"/>
                <a:cs typeface="Times New Roman" pitchFamily="18" charset="0"/>
              </a:rPr>
              <a:t>スピアマンの順位相関係数</a:t>
            </a:r>
            <a:r>
              <a:rPr lang="en-US" altLang="ja-JP" sz="2000" dirty="0" smtClean="0">
                <a:latin typeface="ＭＳ 明朝" pitchFamily="17" charset="-128"/>
                <a:ea typeface="ＭＳ 明朝" pitchFamily="17" charset="-128"/>
                <a:cs typeface="Times New Roman" pitchFamily="18" charset="0"/>
              </a:rPr>
              <a:t>(</a:t>
            </a:r>
            <a:r>
              <a:rPr lang="en-US" altLang="ja-JP" sz="2000" i="1" dirty="0" err="1" smtClean="0">
                <a:latin typeface="Times New Roman" pitchFamily="18" charset="0"/>
                <a:ea typeface="ＤＦ平成明朝体W3"/>
                <a:cs typeface="Times New Roman" pitchFamily="18" charset="0"/>
              </a:rPr>
              <a:t>r</a:t>
            </a:r>
            <a:r>
              <a:rPr lang="en-US" altLang="ja-JP" sz="2000" i="1" baseline="-30000" dirty="0" err="1" smtClean="0">
                <a:latin typeface="Times New Roman" pitchFamily="18" charset="0"/>
                <a:ea typeface="ＤＦ平成明朝体W3"/>
                <a:cs typeface="Times New Roman" pitchFamily="18" charset="0"/>
              </a:rPr>
              <a:t>s</a:t>
            </a:r>
            <a:r>
              <a:rPr lang="en-US" altLang="ja-JP" sz="2000" dirty="0" smtClean="0">
                <a:latin typeface="ＭＳ 明朝" pitchFamily="17" charset="-128"/>
                <a:ea typeface="ＭＳ 明朝" pitchFamily="17" charset="-128"/>
                <a:cs typeface="Times New Roman" pitchFamily="18" charset="0"/>
              </a:rPr>
              <a:t>)</a:t>
            </a:r>
            <a:r>
              <a:rPr lang="ja-JP" altLang="en-US" sz="2000" dirty="0" smtClean="0">
                <a:latin typeface="Times New Roman" pitchFamily="18" charset="0"/>
                <a:ea typeface="ＤＦ平成明朝体W3"/>
                <a:cs typeface="Times New Roman" pitchFamily="18" charset="0"/>
              </a:rPr>
              <a:t>を、</a:t>
            </a:r>
            <a:r>
              <a:rPr lang="en-US" altLang="ja-JP" sz="2000" dirty="0" smtClean="0">
                <a:latin typeface="Times New Roman" pitchFamily="18" charset="0"/>
                <a:ea typeface="ＤＦ平成明朝体W3"/>
                <a:cs typeface="Times New Roman" pitchFamily="18" charset="0"/>
              </a:rPr>
              <a:t/>
            </a:r>
            <a:br>
              <a:rPr lang="en-US" altLang="ja-JP" sz="2000" dirty="0" smtClean="0">
                <a:latin typeface="Times New Roman" pitchFamily="18" charset="0"/>
                <a:ea typeface="ＤＦ平成明朝体W3"/>
                <a:cs typeface="Times New Roman" pitchFamily="18" charset="0"/>
              </a:rPr>
            </a:br>
            <a:r>
              <a:rPr lang="ja-JP" altLang="en-US" sz="2000" dirty="0" smtClean="0">
                <a:latin typeface="Times New Roman" pitchFamily="18" charset="0"/>
                <a:ea typeface="ＤＦ平成明朝体W3"/>
                <a:cs typeface="Times New Roman" pitchFamily="18" charset="0"/>
              </a:rPr>
              <a:t>　　</a:t>
            </a:r>
            <a:r>
              <a:rPr lang="en-US" altLang="ja-JP" sz="2000" dirty="0" err="1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θ</a:t>
            </a:r>
            <a:r>
              <a:rPr lang="en-US" altLang="ja-JP" sz="2000" baseline="-30000" dirty="0" err="1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T</a:t>
            </a:r>
            <a:r>
              <a:rPr lang="en-US" altLang="ja-JP" sz="2000" dirty="0" err="1" smtClean="0">
                <a:latin typeface="ＭＳ 明朝" pitchFamily="17" charset="-128"/>
                <a:ea typeface="ＭＳ 明朝" pitchFamily="17" charset="-128"/>
                <a:cs typeface="Times New Roman" pitchFamily="18" charset="0"/>
              </a:rPr>
              <a:t>:</a:t>
            </a:r>
            <a:r>
              <a:rPr lang="en-US" altLang="ja-JP" sz="2000" dirty="0" err="1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S</a:t>
            </a:r>
            <a:r>
              <a:rPr lang="en-US" altLang="ja-JP" sz="2000" baseline="-30000" dirty="0" err="1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T</a:t>
            </a:r>
            <a:r>
              <a:rPr lang="ja-JP" altLang="en-US" sz="2000" dirty="0" smtClean="0">
                <a:latin typeface="ＭＳ 明朝" pitchFamily="17" charset="-128"/>
                <a:ea typeface="ＭＳ 明朝" pitchFamily="17" charset="-128"/>
                <a:cs typeface="Times New Roman" pitchFamily="18" charset="0"/>
              </a:rPr>
              <a:t>は</a:t>
            </a:r>
            <a:r>
              <a:rPr lang="ja-JP" altLang="en-US" sz="2000" dirty="0" smtClean="0">
                <a:latin typeface="Times New Roman" pitchFamily="18" charset="0"/>
                <a:ea typeface="ＤＦ平成明朝体W3"/>
                <a:cs typeface="Times New Roman" pitchFamily="18" charset="0"/>
              </a:rPr>
              <a:t>ピアソンの積率相関係数</a:t>
            </a:r>
            <a:r>
              <a:rPr lang="en-US" altLang="ja-JP" sz="2000" dirty="0" smtClean="0">
                <a:latin typeface="ＭＳ 明朝" pitchFamily="17" charset="-128"/>
                <a:ea typeface="ＭＳ 明朝" pitchFamily="17" charset="-128"/>
                <a:cs typeface="Times New Roman" pitchFamily="18" charset="0"/>
              </a:rPr>
              <a:t>(</a:t>
            </a:r>
            <a:r>
              <a:rPr lang="en-US" altLang="ja-JP" sz="2000" i="1" dirty="0" smtClean="0">
                <a:latin typeface="Times New Roman" pitchFamily="18" charset="0"/>
                <a:ea typeface="ＤＦ平成明朝体W3"/>
                <a:cs typeface="Times New Roman" pitchFamily="18" charset="0"/>
              </a:rPr>
              <a:t>r</a:t>
            </a:r>
            <a:r>
              <a:rPr lang="en-US" altLang="ja-JP" sz="2000" dirty="0" smtClean="0">
                <a:latin typeface="ＭＳ 明朝" pitchFamily="17" charset="-128"/>
                <a:ea typeface="ＭＳ 明朝" pitchFamily="17" charset="-128"/>
                <a:cs typeface="Times New Roman" pitchFamily="18" charset="0"/>
              </a:rPr>
              <a:t>)</a:t>
            </a:r>
            <a:r>
              <a:rPr lang="ja-JP" altLang="en-US" sz="2000" dirty="0" smtClean="0">
                <a:latin typeface="Times New Roman" pitchFamily="18" charset="0"/>
                <a:ea typeface="ＤＦ平成明朝体W3"/>
                <a:cs typeface="Times New Roman" pitchFamily="18" charset="0"/>
              </a:rPr>
              <a:t>を用いた。</a:t>
            </a:r>
            <a:r>
              <a:rPr lang="ja-JP" altLang="en-US" sz="2000" dirty="0" smtClean="0">
                <a:latin typeface="Arial" pitchFamily="34" charset="0"/>
                <a:ea typeface="ＭＳ Ｐゴシック" pitchFamily="50" charset="-128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229600" cy="714380"/>
          </a:xfrm>
        </p:spPr>
        <p:txBody>
          <a:bodyPr>
            <a:normAutofit/>
          </a:bodyPr>
          <a:lstStyle/>
          <a:p>
            <a:r>
              <a:rPr lang="ja-JP" altLang="en-US" sz="3200" dirty="0" smtClean="0"/>
              <a:t>他の英語能力試験結果との比較</a:t>
            </a:r>
            <a:r>
              <a:rPr lang="en-US" altLang="ja-JP" sz="3200" dirty="0" smtClean="0"/>
              <a:t>(CASEC)</a:t>
            </a:r>
            <a:endParaRPr kumimoji="1" lang="ja-JP" altLang="en-US" sz="32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11</a:t>
            </a:fld>
            <a:endParaRPr kumimoji="1" lang="ja-JP" altLang="en-US" dirty="0"/>
          </a:p>
        </p:txBody>
      </p:sp>
      <p:graphicFrame>
        <p:nvGraphicFramePr>
          <p:cNvPr id="12" name="グラフ 11"/>
          <p:cNvGraphicFramePr/>
          <p:nvPr/>
        </p:nvGraphicFramePr>
        <p:xfrm>
          <a:off x="214282" y="1785926"/>
          <a:ext cx="3962061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グラフ 12"/>
          <p:cNvGraphicFramePr/>
          <p:nvPr/>
        </p:nvGraphicFramePr>
        <p:xfrm>
          <a:off x="4643438" y="1785926"/>
          <a:ext cx="4000528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8552" name="Text Box 8"/>
          <p:cNvSpPr txBox="1">
            <a:spLocks noChangeArrowheads="1"/>
          </p:cNvSpPr>
          <p:nvPr/>
        </p:nvSpPr>
        <p:spPr bwMode="auto">
          <a:xfrm>
            <a:off x="2071670" y="5429264"/>
            <a:ext cx="1071570" cy="6429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69840" tIns="9720" rIns="69840" bIns="9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</a:rPr>
              <a:t>r</a:t>
            </a:r>
            <a:r>
              <a:rPr kumimoji="1" lang="en-US" altLang="ja-JP" sz="20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</a:rPr>
              <a:t>s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</a:rPr>
              <a:t>=.80</a:t>
            </a:r>
            <a:endParaRPr kumimoji="1" lang="ja-JP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108553" name="Text Box 9"/>
          <p:cNvSpPr txBox="1">
            <a:spLocks noChangeArrowheads="1"/>
          </p:cNvSpPr>
          <p:nvPr/>
        </p:nvSpPr>
        <p:spPr bwMode="auto">
          <a:xfrm>
            <a:off x="6429388" y="5429264"/>
            <a:ext cx="1071570" cy="6429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69840" tIns="9720" rIns="69840" bIns="9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i="1" dirty="0" smtClean="0">
                <a:latin typeface="Century" pitchFamily="18" charset="0"/>
                <a:ea typeface="ＭＳ 明朝" pitchFamily="17" charset="-128"/>
              </a:rPr>
              <a:t>r</a:t>
            </a:r>
            <a:r>
              <a:rPr lang="ja-JP" altLang="en-US" sz="2000" i="1" dirty="0" smtClean="0">
                <a:latin typeface="Century" pitchFamily="18" charset="0"/>
                <a:ea typeface="ＭＳ 明朝" pitchFamily="17" charset="-128"/>
              </a:rPr>
              <a:t> </a:t>
            </a:r>
            <a:r>
              <a:rPr lang="en-US" altLang="ja-JP" sz="2000" dirty="0" smtClean="0">
                <a:latin typeface="Century" pitchFamily="18" charset="0"/>
                <a:ea typeface="ＭＳ 明朝" pitchFamily="17" charset="-128"/>
              </a:rPr>
              <a:t>=.76</a:t>
            </a:r>
            <a:endParaRPr kumimoji="1" lang="ja-JP" altLang="ja-JP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7500958" y="3857628"/>
            <a:ext cx="642942" cy="28575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69840" tIns="9720" rIns="69840" bIns="9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400" i="1" dirty="0" smtClean="0">
                <a:latin typeface="Century" pitchFamily="18" charset="0"/>
                <a:ea typeface="ＭＳ 明朝" pitchFamily="17" charset="-128"/>
              </a:rPr>
              <a:t>n </a:t>
            </a:r>
            <a:r>
              <a:rPr kumimoji="1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</a:rPr>
              <a:t>=</a:t>
            </a:r>
            <a:r>
              <a:rPr kumimoji="1" lang="en-US" altLang="ja-JP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</a:rPr>
              <a:t>55</a:t>
            </a:r>
            <a:endParaRPr kumimoji="1" lang="ja-JP" altLang="ja-JP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3143240" y="3857628"/>
            <a:ext cx="642942" cy="28575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69840" tIns="9720" rIns="69840" bIns="9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400" i="1" dirty="0" smtClean="0">
                <a:latin typeface="Century" pitchFamily="18" charset="0"/>
                <a:ea typeface="ＭＳ 明朝" pitchFamily="17" charset="-128"/>
              </a:rPr>
              <a:t>n </a:t>
            </a:r>
            <a:r>
              <a:rPr kumimoji="1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</a:rPr>
              <a:t>=</a:t>
            </a:r>
            <a:r>
              <a:rPr kumimoji="1" lang="en-US" altLang="ja-JP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</a:rPr>
              <a:t>55</a:t>
            </a:r>
            <a:endParaRPr kumimoji="1" lang="ja-JP" altLang="ja-JP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643998" cy="714380"/>
          </a:xfrm>
        </p:spPr>
        <p:txBody>
          <a:bodyPr>
            <a:normAutofit/>
          </a:bodyPr>
          <a:lstStyle/>
          <a:p>
            <a:r>
              <a:rPr lang="ja-JP" altLang="en-US" sz="3200" dirty="0" smtClean="0"/>
              <a:t>他の英語能力試験結果との比較</a:t>
            </a:r>
            <a:r>
              <a:rPr lang="en-US" altLang="ja-JP" sz="3200" dirty="0" smtClean="0"/>
              <a:t>(TOEIC Bridge)</a:t>
            </a:r>
            <a:endParaRPr kumimoji="1" lang="ja-JP" altLang="en-US" sz="32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12</a:t>
            </a:fld>
            <a:endParaRPr kumimoji="1" lang="ja-JP" altLang="en-US" dirty="0"/>
          </a:p>
        </p:txBody>
      </p:sp>
      <p:graphicFrame>
        <p:nvGraphicFramePr>
          <p:cNvPr id="12" name="グラフ 11"/>
          <p:cNvGraphicFramePr/>
          <p:nvPr/>
        </p:nvGraphicFramePr>
        <p:xfrm>
          <a:off x="214282" y="1785926"/>
          <a:ext cx="3962061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グラフ 12"/>
          <p:cNvGraphicFramePr/>
          <p:nvPr/>
        </p:nvGraphicFramePr>
        <p:xfrm>
          <a:off x="4643438" y="1785926"/>
          <a:ext cx="4000528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8552" name="Text Box 8"/>
          <p:cNvSpPr txBox="1">
            <a:spLocks noChangeArrowheads="1"/>
          </p:cNvSpPr>
          <p:nvPr/>
        </p:nvSpPr>
        <p:spPr bwMode="auto">
          <a:xfrm>
            <a:off x="2071670" y="5429264"/>
            <a:ext cx="1071570" cy="6429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69840" tIns="9720" rIns="69840" bIns="9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</a:rPr>
              <a:t>r</a:t>
            </a:r>
            <a:r>
              <a:rPr kumimoji="1" lang="en-US" altLang="ja-JP" sz="20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</a:rPr>
              <a:t>s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</a:rPr>
              <a:t>=.89</a:t>
            </a:r>
            <a:endParaRPr kumimoji="1" lang="ja-JP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108553" name="Text Box 9"/>
          <p:cNvSpPr txBox="1">
            <a:spLocks noChangeArrowheads="1"/>
          </p:cNvSpPr>
          <p:nvPr/>
        </p:nvSpPr>
        <p:spPr bwMode="auto">
          <a:xfrm>
            <a:off x="6429388" y="5429264"/>
            <a:ext cx="1071570" cy="6429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69840" tIns="9720" rIns="69840" bIns="9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i="1" dirty="0" smtClean="0">
                <a:latin typeface="Century" pitchFamily="18" charset="0"/>
                <a:ea typeface="ＭＳ 明朝" pitchFamily="17" charset="-128"/>
              </a:rPr>
              <a:t>r</a:t>
            </a:r>
            <a:r>
              <a:rPr lang="ja-JP" altLang="en-US" sz="2000" i="1" dirty="0" smtClean="0">
                <a:latin typeface="Century" pitchFamily="18" charset="0"/>
                <a:ea typeface="ＭＳ 明朝" pitchFamily="17" charset="-128"/>
              </a:rPr>
              <a:t> </a:t>
            </a:r>
            <a:r>
              <a:rPr lang="en-US" altLang="ja-JP" sz="2000" dirty="0" smtClean="0">
                <a:latin typeface="Century" pitchFamily="18" charset="0"/>
                <a:ea typeface="ＭＳ 明朝" pitchFamily="17" charset="-128"/>
              </a:rPr>
              <a:t>=.90</a:t>
            </a:r>
            <a:endParaRPr kumimoji="1" lang="ja-JP" altLang="ja-JP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071802" y="3857628"/>
            <a:ext cx="642942" cy="28575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69840" tIns="9720" rIns="69840" bIns="9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400" i="1" dirty="0" smtClean="0">
                <a:latin typeface="Century" pitchFamily="18" charset="0"/>
                <a:ea typeface="ＭＳ 明朝" pitchFamily="17" charset="-128"/>
              </a:rPr>
              <a:t>n </a:t>
            </a:r>
            <a:r>
              <a:rPr kumimoji="1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</a:rPr>
              <a:t>=</a:t>
            </a:r>
            <a:r>
              <a:rPr kumimoji="1" lang="en-US" altLang="ja-JP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</a:rPr>
              <a:t>13</a:t>
            </a:r>
            <a:endParaRPr kumimoji="1" lang="ja-JP" altLang="ja-JP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500958" y="3929066"/>
            <a:ext cx="642942" cy="28575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69840" tIns="9720" rIns="69840" bIns="9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400" i="1" dirty="0" smtClean="0">
                <a:latin typeface="Century" pitchFamily="18" charset="0"/>
                <a:ea typeface="ＭＳ 明朝" pitchFamily="17" charset="-128"/>
              </a:rPr>
              <a:t>n </a:t>
            </a:r>
            <a:r>
              <a:rPr kumimoji="1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</a:rPr>
              <a:t>=</a:t>
            </a:r>
            <a:r>
              <a:rPr kumimoji="1" lang="en-US" altLang="ja-JP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</a:rPr>
              <a:t>13</a:t>
            </a:r>
            <a:endParaRPr kumimoji="1" lang="ja-JP" altLang="ja-JP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</a:t>
            </a:r>
            <a:r>
              <a:rPr lang="ja-JP" altLang="en-US" dirty="0" smtClean="0"/>
              <a:t>段階モデルによる英語プレイスメントテストの分析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13</a:t>
            </a:fld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8596" y="1928802"/>
            <a:ext cx="8215370" cy="138499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sz="2800" dirty="0" smtClean="0"/>
              <a:t>NTT</a:t>
            </a:r>
            <a:r>
              <a:rPr lang="ja-JP" altLang="en-US" sz="2800" dirty="0" smtClean="0"/>
              <a:t>により求めた下位テストの潜在ランク</a:t>
            </a:r>
            <a:endParaRPr lang="en-US" altLang="ja-JP" sz="2800" dirty="0" smtClean="0"/>
          </a:p>
          <a:p>
            <a:pPr algn="ctr"/>
            <a:r>
              <a:rPr lang="en-US" sz="2800" dirty="0" smtClean="0"/>
              <a:t>(</a:t>
            </a:r>
            <a:r>
              <a:rPr lang="en-US" sz="2800" dirty="0" err="1" smtClean="0"/>
              <a:t>R</a:t>
            </a:r>
            <a:r>
              <a:rPr lang="en-US" sz="2800" baseline="-25000" dirty="0" err="1" smtClean="0"/>
              <a:t>vg</a:t>
            </a:r>
            <a:r>
              <a:rPr lang="en-US" sz="2800" dirty="0" smtClean="0"/>
              <a:t>, </a:t>
            </a:r>
            <a:r>
              <a:rPr lang="en-US" sz="2800" dirty="0" err="1" smtClean="0"/>
              <a:t>R</a:t>
            </a:r>
            <a:r>
              <a:rPr lang="en-US" sz="2800" baseline="-25000" dirty="0" err="1" smtClean="0"/>
              <a:t>dlg</a:t>
            </a:r>
            <a:r>
              <a:rPr lang="en-US" sz="2800" dirty="0" smtClean="0"/>
              <a:t>, </a:t>
            </a:r>
            <a:r>
              <a:rPr lang="en-US" sz="2800" dirty="0" err="1" smtClean="0"/>
              <a:t>R</a:t>
            </a:r>
            <a:r>
              <a:rPr lang="en-US" sz="2800" baseline="-25000" dirty="0" err="1" smtClean="0"/>
              <a:t>mlg</a:t>
            </a:r>
            <a:r>
              <a:rPr lang="en-US" sz="2800" dirty="0" smtClean="0"/>
              <a:t>)</a:t>
            </a:r>
            <a:r>
              <a:rPr lang="ja-JP" altLang="en-US" sz="2800" dirty="0" smtClean="0"/>
              <a:t>の単純和</a:t>
            </a:r>
            <a:r>
              <a:rPr lang="en-US" altLang="ja-JP" sz="2800" dirty="0" smtClean="0"/>
              <a:t>(SUM)</a:t>
            </a:r>
            <a:r>
              <a:rPr lang="ja-JP" altLang="en-US" sz="2800" dirty="0" smtClean="0"/>
              <a:t>で</a:t>
            </a:r>
            <a:endParaRPr lang="en-US" altLang="ja-JP" sz="2800" dirty="0" smtClean="0"/>
          </a:p>
          <a:p>
            <a:pPr algn="ctr"/>
            <a:r>
              <a:rPr lang="ja-JP" altLang="en-US" sz="2800" dirty="0" smtClean="0"/>
              <a:t>本当によいのか？</a:t>
            </a:r>
            <a:endParaRPr lang="en-US" altLang="ja-JP" sz="2800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28596" y="4429132"/>
            <a:ext cx="8215370" cy="138499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altLang="ja-JP" sz="2800" dirty="0" smtClean="0"/>
              <a:t>NTT</a:t>
            </a:r>
            <a:r>
              <a:rPr lang="ja-JP" altLang="en-US" sz="2800" dirty="0" smtClean="0"/>
              <a:t>により求めた下位テストの潜在ランクを</a:t>
            </a:r>
            <a:endParaRPr lang="en-US" altLang="ja-JP" sz="2800" dirty="0" smtClean="0"/>
          </a:p>
          <a:p>
            <a:pPr algn="ctr">
              <a:buNone/>
            </a:pPr>
            <a:r>
              <a:rPr lang="ja-JP" altLang="en-US" sz="2800" dirty="0" smtClean="0"/>
              <a:t>段階ニューラルテスト</a:t>
            </a:r>
            <a:r>
              <a:rPr lang="en-US" sz="2800" dirty="0" smtClean="0"/>
              <a:t>(graded neural test, GNT)</a:t>
            </a:r>
            <a:r>
              <a:rPr lang="ja-JP" altLang="en-US" sz="2800" dirty="0" smtClean="0"/>
              <a:t>：</a:t>
            </a:r>
            <a:r>
              <a:rPr lang="en-US" altLang="ja-JP" sz="2800" dirty="0" smtClean="0"/>
              <a:t>LRT-SOM</a:t>
            </a:r>
            <a:r>
              <a:rPr lang="ja-JP" altLang="en-US" sz="2800" dirty="0" smtClean="0"/>
              <a:t>モデルにより分析すべきでは？</a:t>
            </a:r>
            <a:endParaRPr lang="en-US" altLang="ja-JP" sz="2800" dirty="0" smtClean="0"/>
          </a:p>
        </p:txBody>
      </p:sp>
      <p:sp>
        <p:nvSpPr>
          <p:cNvPr id="7" name="下矢印 6"/>
          <p:cNvSpPr/>
          <p:nvPr/>
        </p:nvSpPr>
        <p:spPr>
          <a:xfrm>
            <a:off x="4071934" y="3571876"/>
            <a:ext cx="714380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</a:t>
            </a:r>
            <a:r>
              <a:rPr lang="ja-JP" altLang="en-US" dirty="0" smtClean="0"/>
              <a:t>段階モデルによる英語プレイスメントテストの分析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14</a:t>
            </a:fld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2910" y="1785926"/>
            <a:ext cx="6072230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2800" dirty="0" smtClean="0"/>
              <a:t>① </a:t>
            </a:r>
            <a:r>
              <a:rPr lang="en-US" altLang="ja-JP" sz="2800" dirty="0" smtClean="0"/>
              <a:t>2008 </a:t>
            </a:r>
            <a:r>
              <a:rPr lang="ja-JP" altLang="en-US" sz="2800" dirty="0" smtClean="0"/>
              <a:t>疑似クラス分け</a:t>
            </a:r>
            <a:r>
              <a:rPr lang="en-US" altLang="ja-JP" sz="2800" dirty="0" smtClean="0"/>
              <a:t>(N=75)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42910" y="2428868"/>
            <a:ext cx="6072230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2800" dirty="0" smtClean="0"/>
              <a:t>② </a:t>
            </a:r>
            <a:r>
              <a:rPr lang="en-US" altLang="ja-JP" sz="2800" dirty="0" smtClean="0"/>
              <a:t>2009 N</a:t>
            </a:r>
            <a:r>
              <a:rPr lang="ja-JP" altLang="en-US" sz="2800" dirty="0" smtClean="0"/>
              <a:t>短大のクラス分け</a:t>
            </a:r>
            <a:r>
              <a:rPr lang="en-US" altLang="ja-JP" sz="2800" dirty="0" smtClean="0"/>
              <a:t>(N=125) 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180900" y="5537184"/>
            <a:ext cx="8858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ja-JP" dirty="0" smtClean="0"/>
              <a:t> NTT</a:t>
            </a:r>
            <a:r>
              <a:rPr lang="ja-JP" altLang="en-US" dirty="0" smtClean="0"/>
              <a:t>分析は予備テストで得られた</a:t>
            </a:r>
            <a:r>
              <a:rPr lang="en-US" altLang="ja-JP" dirty="0" smtClean="0"/>
              <a:t>IRP</a:t>
            </a:r>
            <a:r>
              <a:rPr lang="ja-JP" altLang="en-US" dirty="0" smtClean="0"/>
              <a:t>を固定し、①は</a:t>
            </a:r>
            <a:r>
              <a:rPr lang="en-US" altLang="ja-JP" dirty="0" err="1" smtClean="0"/>
              <a:t>neutet</a:t>
            </a:r>
            <a:r>
              <a:rPr lang="ja-JP" altLang="en-US" dirty="0" err="1" smtClean="0"/>
              <a:t>、</a:t>
            </a:r>
            <a:r>
              <a:rPr lang="ja-JP" altLang="en-US" dirty="0" smtClean="0"/>
              <a:t>②は</a:t>
            </a:r>
            <a:r>
              <a:rPr lang="en-US" altLang="ja-JP" dirty="0" err="1" smtClean="0"/>
              <a:t>exametrika</a:t>
            </a:r>
            <a:r>
              <a:rPr lang="ja-JP" altLang="en-US" dirty="0" smtClean="0"/>
              <a:t>を使</a:t>
            </a:r>
            <a:endParaRPr lang="en-US" altLang="ja-JP" dirty="0" smtClean="0"/>
          </a:p>
          <a:p>
            <a:r>
              <a:rPr lang="ja-JP" altLang="en-US" dirty="0" smtClean="0"/>
              <a:t>　</a:t>
            </a:r>
            <a:r>
              <a:rPr lang="en-US" altLang="ja-JP" dirty="0" smtClean="0"/>
              <a:t>LRT-SOM</a:t>
            </a:r>
            <a:r>
              <a:rPr lang="ja-JP" altLang="en-US" dirty="0" smtClean="0"/>
              <a:t>モデルにより、潜在ランクの目標分布を</a:t>
            </a:r>
            <a:r>
              <a:rPr lang="ja-JP" altLang="en-US" u="sng" dirty="0" smtClean="0"/>
              <a:t>指定せず</a:t>
            </a:r>
            <a:r>
              <a:rPr lang="ja-JP" altLang="en-US" dirty="0" smtClean="0"/>
              <a:t>に行った。</a:t>
            </a:r>
            <a:endParaRPr lang="en-US" altLang="ja-JP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GNT</a:t>
            </a:r>
            <a:r>
              <a:rPr lang="ja-JP" altLang="en-US" dirty="0" smtClean="0"/>
              <a:t>の分析は</a:t>
            </a:r>
            <a:r>
              <a:rPr lang="en-US" altLang="ja-JP" dirty="0" err="1" smtClean="0"/>
              <a:t>exametrika</a:t>
            </a:r>
            <a:r>
              <a:rPr lang="ja-JP" altLang="en-US" dirty="0" smtClean="0"/>
              <a:t>を使い</a:t>
            </a:r>
            <a:r>
              <a:rPr lang="en-US" altLang="ja-JP" dirty="0" smtClean="0"/>
              <a:t>LRT-SOM</a:t>
            </a:r>
            <a:r>
              <a:rPr lang="ja-JP" altLang="en-US" dirty="0" smtClean="0"/>
              <a:t>モデルにより、 潜在ランクの目標分布を</a:t>
            </a:r>
            <a:endParaRPr lang="en-US" altLang="ja-JP" dirty="0" smtClean="0"/>
          </a:p>
          <a:p>
            <a:r>
              <a:rPr lang="ja-JP" altLang="en-US" dirty="0" smtClean="0"/>
              <a:t>　</a:t>
            </a:r>
            <a:r>
              <a:rPr lang="ja-JP" altLang="en-US" u="sng" dirty="0" smtClean="0"/>
              <a:t>一様分布</a:t>
            </a:r>
            <a:r>
              <a:rPr lang="ja-JP" altLang="en-US" dirty="0" smtClean="0"/>
              <a:t>として行った。</a:t>
            </a:r>
            <a:endParaRPr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857224" y="3643314"/>
            <a:ext cx="2928958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ja-JP" sz="2000" dirty="0" smtClean="0"/>
              <a:t>NTT(Q=10)</a:t>
            </a:r>
            <a:r>
              <a:rPr lang="ja-JP" altLang="en-US" sz="2000" dirty="0" smtClean="0"/>
              <a:t>により下位テストの潜在ランク</a:t>
            </a:r>
            <a:r>
              <a:rPr lang="en-US" sz="2000" dirty="0" smtClean="0"/>
              <a:t>(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vg</a:t>
            </a:r>
            <a:r>
              <a:rPr lang="en-US" sz="2000" dirty="0" smtClean="0"/>
              <a:t>,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dlg</a:t>
            </a:r>
            <a:r>
              <a:rPr lang="en-US" sz="2000" dirty="0" smtClean="0"/>
              <a:t>,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mlg</a:t>
            </a:r>
            <a:r>
              <a:rPr lang="en-US" sz="2000" dirty="0" smtClean="0"/>
              <a:t>)</a:t>
            </a:r>
            <a:r>
              <a:rPr lang="ja-JP" altLang="en-US" sz="2000" dirty="0" smtClean="0"/>
              <a:t>を求め</a:t>
            </a:r>
            <a:endParaRPr lang="ja-JP" altLang="en-US" sz="2000" dirty="0"/>
          </a:p>
        </p:txBody>
      </p:sp>
      <p:cxnSp>
        <p:nvCxnSpPr>
          <p:cNvPr id="14" name="直線矢印コネクタ 13"/>
          <p:cNvCxnSpPr/>
          <p:nvPr/>
        </p:nvCxnSpPr>
        <p:spPr>
          <a:xfrm flipV="1">
            <a:off x="3929058" y="3714752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>
            <a:off x="3929058" y="4357694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6" name="グループ化 15"/>
          <p:cNvGrpSpPr/>
          <p:nvPr/>
        </p:nvGrpSpPr>
        <p:grpSpPr>
          <a:xfrm>
            <a:off x="4722807" y="3071810"/>
            <a:ext cx="3635407" cy="1027539"/>
            <a:chOff x="4722807" y="3071810"/>
            <a:chExt cx="3635407" cy="1027539"/>
          </a:xfrm>
        </p:grpSpPr>
        <p:sp>
          <p:nvSpPr>
            <p:cNvPr id="11" name="正方形/長方形 10"/>
            <p:cNvSpPr/>
            <p:nvPr/>
          </p:nvSpPr>
          <p:spPr>
            <a:xfrm>
              <a:off x="5214942" y="3071810"/>
              <a:ext cx="3143272" cy="10156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r>
                <a:rPr lang="ja-JP" altLang="en-US" sz="2000" dirty="0" smtClean="0"/>
                <a:t>潜在ランク</a:t>
              </a:r>
              <a:r>
                <a:rPr lang="en-US" sz="2000" dirty="0" smtClean="0"/>
                <a:t>(</a:t>
              </a:r>
              <a:r>
                <a:rPr lang="en-US" sz="2000" dirty="0" err="1" smtClean="0"/>
                <a:t>R</a:t>
              </a:r>
              <a:r>
                <a:rPr lang="en-US" sz="2000" baseline="-25000" dirty="0" err="1" smtClean="0"/>
                <a:t>vg</a:t>
              </a:r>
              <a:r>
                <a:rPr lang="en-US" sz="2000" dirty="0" smtClean="0"/>
                <a:t>, </a:t>
              </a:r>
              <a:r>
                <a:rPr lang="en-US" sz="2000" dirty="0" err="1" smtClean="0"/>
                <a:t>R</a:t>
              </a:r>
              <a:r>
                <a:rPr lang="en-US" sz="2000" baseline="-25000" dirty="0" err="1" smtClean="0"/>
                <a:t>dlg</a:t>
              </a:r>
              <a:r>
                <a:rPr lang="en-US" sz="2000" dirty="0" smtClean="0"/>
                <a:t>, </a:t>
              </a:r>
              <a:r>
                <a:rPr lang="en-US" sz="2000" dirty="0" err="1" smtClean="0"/>
                <a:t>R</a:t>
              </a:r>
              <a:r>
                <a:rPr lang="en-US" sz="2000" baseline="-25000" dirty="0" err="1" smtClean="0"/>
                <a:t>mlg</a:t>
              </a:r>
              <a:r>
                <a:rPr lang="en-US" sz="2000" dirty="0" smtClean="0"/>
                <a:t>)</a:t>
              </a:r>
              <a:r>
                <a:rPr lang="ja-JP" altLang="en-US" sz="2000" dirty="0" smtClean="0"/>
                <a:t> の単純和</a:t>
              </a:r>
              <a:r>
                <a:rPr lang="en-US" altLang="ja-JP" sz="2000" dirty="0" smtClean="0"/>
                <a:t>(SUM)</a:t>
              </a:r>
              <a:r>
                <a:rPr lang="ja-JP" altLang="en-US" sz="2000" dirty="0" smtClean="0"/>
                <a:t>をもとに</a:t>
              </a:r>
              <a:endParaRPr lang="en-US" altLang="ja-JP" sz="2000" dirty="0" smtClean="0"/>
            </a:p>
            <a:p>
              <a:r>
                <a:rPr lang="ja-JP" altLang="en-US" sz="2000" dirty="0" smtClean="0"/>
                <a:t>５クラス分け</a:t>
              </a:r>
              <a:endParaRPr lang="ja-JP" altLang="en-US" sz="2000" dirty="0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4722807" y="3089264"/>
              <a:ext cx="490584" cy="1010085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wordArtVertRtl" wrap="none" rtlCol="0">
              <a:spAutoFit/>
            </a:bodyPr>
            <a:lstStyle/>
            <a:p>
              <a:r>
                <a:rPr kumimoji="1" lang="en-US" altLang="ja-JP" b="1" dirty="0" smtClean="0"/>
                <a:t>SUM</a:t>
              </a:r>
              <a:endParaRPr kumimoji="1" lang="ja-JP" altLang="en-US" b="1" dirty="0"/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4714891" y="4357694"/>
            <a:ext cx="3643323" cy="1015663"/>
            <a:chOff x="4714891" y="4357694"/>
            <a:chExt cx="3643323" cy="1015663"/>
          </a:xfrm>
        </p:grpSpPr>
        <p:sp>
          <p:nvSpPr>
            <p:cNvPr id="12" name="正方形/長方形 11"/>
            <p:cNvSpPr/>
            <p:nvPr/>
          </p:nvSpPr>
          <p:spPr>
            <a:xfrm>
              <a:off x="5214942" y="4357694"/>
              <a:ext cx="3143272" cy="1015663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r>
                <a:rPr lang="ja-JP" altLang="en-US" sz="2000" dirty="0" smtClean="0"/>
                <a:t>潜在ランク</a:t>
              </a:r>
              <a:r>
                <a:rPr lang="en-US" sz="2000" dirty="0" smtClean="0"/>
                <a:t>(</a:t>
              </a:r>
              <a:r>
                <a:rPr lang="en-US" sz="2000" dirty="0" err="1" smtClean="0"/>
                <a:t>R</a:t>
              </a:r>
              <a:r>
                <a:rPr lang="en-US" sz="2000" baseline="-25000" dirty="0" err="1" smtClean="0"/>
                <a:t>vg</a:t>
              </a:r>
              <a:r>
                <a:rPr lang="en-US" sz="2000" dirty="0" smtClean="0"/>
                <a:t>, </a:t>
              </a:r>
              <a:r>
                <a:rPr lang="en-US" sz="2000" dirty="0" err="1" smtClean="0"/>
                <a:t>R</a:t>
              </a:r>
              <a:r>
                <a:rPr lang="en-US" sz="2000" baseline="-25000" dirty="0" err="1" smtClean="0"/>
                <a:t>dlg</a:t>
              </a:r>
              <a:r>
                <a:rPr lang="en-US" sz="2000" dirty="0" smtClean="0"/>
                <a:t>, </a:t>
              </a:r>
              <a:r>
                <a:rPr lang="en-US" sz="2000" dirty="0" err="1" smtClean="0"/>
                <a:t>R</a:t>
              </a:r>
              <a:r>
                <a:rPr lang="en-US" sz="2000" baseline="-25000" dirty="0" err="1" smtClean="0"/>
                <a:t>mlg</a:t>
              </a:r>
              <a:r>
                <a:rPr lang="en-US" sz="2000" dirty="0" smtClean="0"/>
                <a:t>)</a:t>
              </a:r>
              <a:r>
                <a:rPr lang="ja-JP" altLang="en-US" sz="2000" dirty="0" smtClean="0"/>
                <a:t> を項目として</a:t>
              </a:r>
              <a:r>
                <a:rPr lang="en-US" sz="2000" dirty="0" smtClean="0"/>
                <a:t>GNT(Q=5)</a:t>
              </a:r>
              <a:r>
                <a:rPr lang="ja-JP" altLang="en-US" sz="2000" dirty="0" smtClean="0"/>
                <a:t>により５クラス分け</a:t>
              </a:r>
              <a:endParaRPr lang="ja-JP" altLang="en-US" sz="2000" dirty="0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4714891" y="4357694"/>
              <a:ext cx="490584" cy="1010085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wordArtVertRtl" wrap="none" rtlCol="0">
              <a:spAutoFit/>
            </a:bodyPr>
            <a:lstStyle/>
            <a:p>
              <a:r>
                <a:rPr kumimoji="1" lang="en-US" altLang="ja-JP" b="1" dirty="0" smtClean="0"/>
                <a:t>GTN</a:t>
              </a:r>
              <a:endParaRPr kumimoji="1" lang="ja-JP" altLang="en-US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7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>SUM</a:t>
            </a:r>
            <a:r>
              <a:rPr lang="ja-JP" altLang="en-US" dirty="0" smtClean="0"/>
              <a:t>による</a:t>
            </a:r>
            <a:r>
              <a:rPr kumimoji="1" lang="ja-JP" altLang="en-US" dirty="0" smtClean="0"/>
              <a:t>クラス分けと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en-US" altLang="ja-JP" dirty="0" smtClean="0"/>
              <a:t>GNT</a:t>
            </a:r>
            <a:r>
              <a:rPr lang="ja-JP" altLang="en-US" dirty="0" smtClean="0"/>
              <a:t>によるクラス分け</a:t>
            </a:r>
            <a:r>
              <a:rPr kumimoji="1" lang="ja-JP" altLang="en-US" dirty="0" smtClean="0"/>
              <a:t>の相関</a:t>
            </a:r>
            <a:endParaRPr kumimoji="1" lang="ja-JP" altLang="en-US" dirty="0"/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428596" y="1928802"/>
          <a:ext cx="7715305" cy="2908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3061"/>
                <a:gridCol w="1543061"/>
                <a:gridCol w="1543061"/>
                <a:gridCol w="1543061"/>
                <a:gridCol w="1543061"/>
              </a:tblGrid>
              <a:tr h="1199672">
                <a:tc>
                  <a:txBody>
                    <a:bodyPr/>
                    <a:lstStyle/>
                    <a:p>
                      <a:pPr algn="ctr" fontAlgn="ctr"/>
                      <a:endParaRPr lang="ja-JP" altLang="en-US" sz="32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受験者数</a:t>
                      </a:r>
                      <a:r>
                        <a:rPr lang="ja-JP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第</a:t>
                      </a: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  <a:r>
                        <a:rPr lang="ja-JP" altLang="en-US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段</a:t>
                      </a:r>
                      <a:endParaRPr lang="en-US" altLang="ja-JP" sz="2800" b="0" i="0" u="none" strike="noStrike" dirty="0" smtClean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ctr" fontAlgn="ctr"/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NTT</a:t>
                      </a:r>
                    </a:p>
                    <a:p>
                      <a:pPr algn="ctr" fontAlgn="ctr"/>
                      <a:r>
                        <a:rPr lang="ja-JP" altLang="en-US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ﾗﾝｸ数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第</a:t>
                      </a: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  <a:r>
                        <a:rPr lang="ja-JP" altLang="en-US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段</a:t>
                      </a:r>
                      <a:endParaRPr lang="en-US" altLang="ja-JP" sz="2800" b="0" i="0" u="none" strike="noStrike" dirty="0" smtClean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GNT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ﾗﾝｸ数</a:t>
                      </a:r>
                      <a:endParaRPr lang="en-US" sz="2800" b="0" i="0" u="none" strike="noStrike" dirty="0" smtClean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順位</a:t>
                      </a:r>
                      <a:endParaRPr lang="en-US" altLang="ja-JP" sz="2800" b="0" i="0" u="none" strike="noStrike" dirty="0" smtClean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ctr" fontAlgn="ctr"/>
                      <a:r>
                        <a:rPr lang="ja-JP" altLang="en-US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相関係数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53947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① </a:t>
                      </a: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2008</a:t>
                      </a:r>
                      <a:endParaRPr lang="en-US" altLang="ja-JP" sz="2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75</a:t>
                      </a:r>
                      <a:endParaRPr lang="en-US" altLang="ja-JP" sz="2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10</a:t>
                      </a:r>
                      <a:endParaRPr lang="en-US" altLang="ja-JP" sz="2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0.93 </a:t>
                      </a:r>
                    </a:p>
                  </a:txBody>
                  <a:tcPr marL="9525" marR="9525" marT="9525" marB="0" anchor="ctr"/>
                </a:tc>
              </a:tr>
              <a:tr h="53947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② </a:t>
                      </a: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2009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125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0.95 </a:t>
                      </a:r>
                      <a:endParaRPr lang="en-US" altLang="ja-JP" sz="2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539478">
                <a:tc vMerge="1">
                  <a:txBody>
                    <a:bodyPr/>
                    <a:lstStyle/>
                    <a:p>
                      <a:pPr algn="ctr" fontAlgn="ctr"/>
                      <a:endParaRPr lang="en-US" sz="32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32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10</a:t>
                      </a:r>
                      <a:endParaRPr lang="en-US" altLang="ja-JP" sz="2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0.92</a:t>
                      </a:r>
                      <a:endParaRPr lang="en-US" altLang="ja-JP" sz="2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15</a:t>
            </a:fld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28596" y="5286388"/>
            <a:ext cx="8215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ja-JP" altLang="en-US" sz="2000" dirty="0" smtClean="0"/>
              <a:t>①の</a:t>
            </a:r>
            <a:r>
              <a:rPr lang="en-US" altLang="ja-JP" sz="2000" dirty="0" smtClean="0"/>
              <a:t>GNT</a:t>
            </a:r>
            <a:r>
              <a:rPr lang="ja-JP" altLang="en-US" sz="2000" dirty="0" smtClean="0"/>
              <a:t>を</a:t>
            </a:r>
            <a:r>
              <a:rPr lang="en-US" altLang="ja-JP" sz="2000" dirty="0" smtClean="0"/>
              <a:t>Q=10</a:t>
            </a:r>
            <a:r>
              <a:rPr lang="ja-JP" altLang="en-US" sz="2000" dirty="0" smtClean="0"/>
              <a:t>とした場合は、弱順序配列を満たさなかった</a:t>
            </a:r>
            <a:endParaRPr lang="en-US" altLang="ja-JP" sz="20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000" dirty="0" smtClean="0"/>
              <a:t>順位相関係数はスピアマンの順位相関係数</a:t>
            </a:r>
            <a:endParaRPr lang="en-US" altLang="ja-JP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428604"/>
            <a:ext cx="7572428" cy="785818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クラス分け結果の差異</a:t>
            </a:r>
            <a:endParaRPr kumimoji="1" lang="ja-JP" altLang="en-US" dirty="0"/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285720" y="5214950"/>
          <a:ext cx="8545555" cy="128588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473325"/>
                <a:gridCol w="500066"/>
                <a:gridCol w="1857388"/>
                <a:gridCol w="1857388"/>
                <a:gridCol w="1857388"/>
              </a:tblGrid>
              <a:tr h="479976"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ja-JP" altLang="en-US" sz="2000" u="none" strike="noStrike" kern="1200" dirty="0" smtClean="0"/>
                        <a:t>年度</a:t>
                      </a:r>
                      <a:r>
                        <a:rPr kumimoji="1" lang="en-US" altLang="ja-JP" sz="2000" u="none" strike="noStrike" kern="1200" dirty="0" smtClean="0"/>
                        <a:t>(</a:t>
                      </a:r>
                      <a:r>
                        <a:rPr kumimoji="1" lang="ja-JP" altLang="en-US" sz="2000" u="none" strike="noStrike" kern="1200" dirty="0" smtClean="0"/>
                        <a:t>受験者数</a:t>
                      </a:r>
                      <a:r>
                        <a:rPr kumimoji="1" lang="en-US" altLang="ja-JP" sz="2000" u="none" strike="noStrike" kern="1200" dirty="0" smtClean="0"/>
                        <a:t>)</a:t>
                      </a:r>
                      <a:endParaRPr kumimoji="1" lang="ja-JP" altLang="en-US" sz="2000" b="1" u="none" strike="noStrike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lang="en-US" altLang="ja-JP" sz="2000" u="none" strike="noStrike" dirty="0" smtClean="0"/>
                        <a:t>D</a:t>
                      </a:r>
                      <a:endParaRPr kumimoji="1" lang="en-US" sz="2000" b="1" u="none" strike="noStrike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1" lang="en-US" altLang="ja-JP" sz="2000" u="none" strike="noStrike" kern="1200" dirty="0" smtClean="0"/>
                        <a:t>GNT=SUM+1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u="none" strike="noStrike" kern="1200" dirty="0" smtClean="0"/>
                        <a:t>GNT=SUM-1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u="none" strike="noStrike" kern="1200" dirty="0" smtClean="0"/>
                        <a:t>GNT=SUM+2</a:t>
                      </a:r>
                    </a:p>
                  </a:txBody>
                  <a:tcPr marL="9525" marR="9525" marT="9525" marB="0" anchor="ctr"/>
                </a:tc>
              </a:tr>
              <a:tr h="40295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2400" u="none" strike="noStrike" dirty="0" smtClean="0"/>
                        <a:t> </a:t>
                      </a:r>
                      <a:r>
                        <a:rPr lang="ja-JP" altLang="en-US" sz="2400" u="none" strike="noStrike" dirty="0" smtClean="0"/>
                        <a:t>① </a:t>
                      </a:r>
                      <a:r>
                        <a:rPr lang="en-US" altLang="ja-JP" sz="2400" u="none" strike="noStrike" dirty="0" smtClean="0"/>
                        <a:t>2008</a:t>
                      </a:r>
                      <a:r>
                        <a:rPr lang="ja-JP" altLang="en-US" sz="2400" u="none" strike="noStrike" baseline="0" dirty="0" smtClean="0"/>
                        <a:t> </a:t>
                      </a:r>
                      <a:r>
                        <a:rPr lang="en-US" altLang="ja-JP" sz="2400" u="none" strike="noStrike" dirty="0" smtClean="0"/>
                        <a:t>(N=75)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 smtClean="0"/>
                        <a:t>4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u="none" strike="noStrike" dirty="0" smtClean="0"/>
                        <a:t>2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40295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2400" u="none" strike="noStrike" dirty="0" smtClean="0"/>
                        <a:t> </a:t>
                      </a:r>
                      <a:r>
                        <a:rPr lang="ja-JP" altLang="en-US" sz="2400" u="none" strike="noStrike" dirty="0" smtClean="0"/>
                        <a:t>② </a:t>
                      </a:r>
                      <a:r>
                        <a:rPr lang="en-US" altLang="ja-JP" sz="2400" u="none" strike="noStrike" dirty="0" smtClean="0"/>
                        <a:t>2009</a:t>
                      </a:r>
                      <a:r>
                        <a:rPr lang="ja-JP" altLang="en-US" sz="2400" u="none" strike="noStrike" baseline="0" dirty="0" smtClean="0"/>
                        <a:t> </a:t>
                      </a:r>
                      <a:r>
                        <a:rPr lang="en-US" altLang="ja-JP" sz="2400" u="none" strike="noStrike" dirty="0" smtClean="0"/>
                        <a:t>(N=125)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/>
                        <a:t>43</a:t>
                      </a:r>
                      <a:endParaRPr lang="en-US" altLang="ja-JP" sz="24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endParaRPr kumimoji="1" lang="en-US" altLang="ja-JP" sz="240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kumimoji="1" lang="en-US" altLang="ja-JP" sz="240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1" lang="en-US" altLang="ja-JP" sz="240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16</a:t>
            </a:fld>
            <a:endParaRPr kumimoji="1" lang="ja-JP" altLang="en-US" dirty="0"/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285720" y="3214687"/>
          <a:ext cx="8072496" cy="1214445"/>
        </p:xfrm>
        <a:graphic>
          <a:graphicData uri="http://schemas.openxmlformats.org/drawingml/2006/table">
            <a:tbl>
              <a:tblPr firstRow="1" firstCol="1">
                <a:tableStyleId>{3C2FFA5D-87B4-456A-9821-1D502468CF0F}</a:tableStyleId>
              </a:tblPr>
              <a:tblGrid>
                <a:gridCol w="1345416"/>
                <a:gridCol w="1345416"/>
                <a:gridCol w="1345416"/>
                <a:gridCol w="1345416"/>
                <a:gridCol w="1345416"/>
                <a:gridCol w="1345416"/>
              </a:tblGrid>
              <a:tr h="40481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② </a:t>
                      </a:r>
                      <a:r>
                        <a:rPr lang="en-US" altLang="ja-JP" sz="2000" u="none" strike="noStrike" dirty="0" smtClean="0"/>
                        <a:t>2009</a:t>
                      </a:r>
                      <a:endParaRPr lang="en-US" altLang="ja-JP" sz="2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Class1</a:t>
                      </a:r>
                      <a:endParaRPr lang="en-US" sz="2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Class2</a:t>
                      </a:r>
                      <a:endParaRPr lang="en-US" sz="2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Class3</a:t>
                      </a:r>
                      <a:endParaRPr lang="en-US" sz="2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Class4</a:t>
                      </a:r>
                      <a:endParaRPr lang="en-US" sz="2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Class5</a:t>
                      </a:r>
                      <a:endParaRPr lang="en-US" sz="2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40481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/>
                        <a:t>SUM</a:t>
                      </a:r>
                      <a:endParaRPr lang="ja-JP" altLang="en-US" sz="24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/>
                        <a:t>28</a:t>
                      </a:r>
                      <a:endParaRPr lang="en-US" altLang="ja-JP" sz="24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/>
                        <a:t>29</a:t>
                      </a:r>
                      <a:endParaRPr lang="en-US" altLang="ja-JP" sz="24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/>
                        <a:t>20</a:t>
                      </a:r>
                      <a:endParaRPr lang="en-US" altLang="ja-JP" sz="24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/>
                        <a:t>23</a:t>
                      </a:r>
                      <a:endParaRPr lang="en-US" altLang="ja-JP" sz="24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/>
                        <a:t>25</a:t>
                      </a:r>
                      <a:endParaRPr lang="en-US" altLang="ja-JP" sz="24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</a:tr>
              <a:tr h="4048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/>
                        <a:t>GNT</a:t>
                      </a:r>
                      <a:endParaRPr lang="en-US" sz="24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/>
                        <a:t>27</a:t>
                      </a:r>
                      <a:endParaRPr lang="en-US" altLang="ja-JP" sz="24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/>
                        <a:t>26</a:t>
                      </a:r>
                      <a:endParaRPr lang="en-US" altLang="ja-JP" sz="24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/>
                        <a:t>26</a:t>
                      </a:r>
                      <a:endParaRPr lang="en-US" altLang="ja-JP" sz="24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/>
                        <a:t>23</a:t>
                      </a:r>
                      <a:endParaRPr lang="en-US" altLang="ja-JP" sz="24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/>
                        <a:t>23</a:t>
                      </a:r>
                      <a:endParaRPr lang="en-US" altLang="ja-JP" sz="24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285720" y="1857364"/>
          <a:ext cx="8072496" cy="1204171"/>
        </p:xfrm>
        <a:graphic>
          <a:graphicData uri="http://schemas.openxmlformats.org/drawingml/2006/table">
            <a:tbl>
              <a:tblPr firstRow="1" firstCol="1">
                <a:tableStyleId>{3C2FFA5D-87B4-456A-9821-1D502468CF0F}</a:tableStyleId>
              </a:tblPr>
              <a:tblGrid>
                <a:gridCol w="1345416"/>
                <a:gridCol w="1345416"/>
                <a:gridCol w="1345416"/>
                <a:gridCol w="1345416"/>
                <a:gridCol w="1345416"/>
                <a:gridCol w="1345416"/>
              </a:tblGrid>
              <a:tr h="39454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/>
                        <a:t>① </a:t>
                      </a:r>
                      <a:r>
                        <a:rPr lang="en-US" altLang="ja-JP" sz="2000" u="none" strike="noStrike" dirty="0" smtClean="0"/>
                        <a:t>2008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Class1</a:t>
                      </a:r>
                      <a:endParaRPr lang="en-US" sz="2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Class2</a:t>
                      </a:r>
                      <a:endParaRPr lang="en-US" sz="2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Class3</a:t>
                      </a:r>
                      <a:endParaRPr lang="en-US" sz="2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Class4</a:t>
                      </a:r>
                      <a:endParaRPr lang="en-US" sz="2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/>
                        <a:t>Class5</a:t>
                      </a:r>
                      <a:endParaRPr lang="en-US" sz="2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40481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/>
                        <a:t>SUM</a:t>
                      </a:r>
                      <a:endParaRPr lang="ja-JP" altLang="en-US" sz="24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/>
                        <a:t>15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/>
                        <a:t>15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/>
                        <a:t>16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/>
                        <a:t>14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/>
                        <a:t>15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4048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/>
                        <a:t>GNT</a:t>
                      </a:r>
                      <a:endParaRPr lang="en-US" sz="24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/>
                        <a:t>15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/>
                        <a:t>15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/>
                        <a:t>16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/>
                        <a:t>14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/>
                        <a:t>15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11" name="タイトル 1"/>
          <p:cNvSpPr txBox="1">
            <a:spLocks/>
          </p:cNvSpPr>
          <p:nvPr/>
        </p:nvSpPr>
        <p:spPr>
          <a:xfrm>
            <a:off x="214282" y="4643446"/>
            <a:ext cx="7072362" cy="42862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ja-JP" altLang="en-US" sz="2400" dirty="0" smtClean="0"/>
              <a:t>分析方法によって推定ランクが異なるケース</a:t>
            </a:r>
            <a:r>
              <a:rPr lang="en-US" altLang="ja-JP" sz="2400" dirty="0" smtClean="0"/>
              <a:t>(D)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タイトル 1"/>
          <p:cNvSpPr txBox="1">
            <a:spLocks/>
          </p:cNvSpPr>
          <p:nvPr/>
        </p:nvSpPr>
        <p:spPr>
          <a:xfrm>
            <a:off x="142844" y="1285860"/>
            <a:ext cx="7072362" cy="42862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ja-JP" altLang="en-US" sz="2400" dirty="0" smtClean="0"/>
              <a:t>分析方法の違いによるクラス人数の差異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グラフ 38"/>
          <p:cNvGraphicFramePr/>
          <p:nvPr/>
        </p:nvGraphicFramePr>
        <p:xfrm>
          <a:off x="3214678" y="4286256"/>
          <a:ext cx="2700000" cy="22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3" name="グラフ 32"/>
          <p:cNvGraphicFramePr/>
          <p:nvPr/>
        </p:nvGraphicFramePr>
        <p:xfrm>
          <a:off x="357158" y="4286256"/>
          <a:ext cx="2700000" cy="22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5" name="グラフ 34"/>
          <p:cNvGraphicFramePr/>
          <p:nvPr/>
        </p:nvGraphicFramePr>
        <p:xfrm>
          <a:off x="6072198" y="4286256"/>
          <a:ext cx="2700000" cy="22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6" name="グラフ 35"/>
          <p:cNvGraphicFramePr/>
          <p:nvPr/>
        </p:nvGraphicFramePr>
        <p:xfrm>
          <a:off x="357158" y="1643050"/>
          <a:ext cx="2700000" cy="2286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7" name="グラフ 36"/>
          <p:cNvGraphicFramePr/>
          <p:nvPr/>
        </p:nvGraphicFramePr>
        <p:xfrm>
          <a:off x="3214678" y="1643050"/>
          <a:ext cx="2700000" cy="2286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グラフ 37"/>
          <p:cNvGraphicFramePr/>
          <p:nvPr/>
        </p:nvGraphicFramePr>
        <p:xfrm>
          <a:off x="6072198" y="1643050"/>
          <a:ext cx="2700000" cy="2286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  <p:sp>
        <p:nvSpPr>
          <p:cNvPr id="14" name="タイトル 1"/>
          <p:cNvSpPr txBox="1">
            <a:spLocks/>
          </p:cNvSpPr>
          <p:nvPr/>
        </p:nvSpPr>
        <p:spPr>
          <a:xfrm>
            <a:off x="214282" y="571480"/>
            <a:ext cx="7358114" cy="57150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下位テストのテスト参照プロファイル</a:t>
            </a: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(TRP)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357158" y="1285860"/>
            <a:ext cx="1811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dirty="0" smtClean="0"/>
              <a:t>① </a:t>
            </a:r>
            <a:r>
              <a:rPr lang="en-US" altLang="ja-JP" dirty="0" smtClean="0"/>
              <a:t>2008 (N=75)</a:t>
            </a:r>
            <a:endParaRPr lang="en-US" altLang="ja-JP" dirty="0">
              <a:solidFill>
                <a:srgbClr val="000000"/>
              </a:solidFill>
              <a:latin typeface="ＭＳ Ｐゴシック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357158" y="3929066"/>
            <a:ext cx="18678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dirty="0" smtClean="0"/>
              <a:t>② </a:t>
            </a:r>
            <a:r>
              <a:rPr lang="en-US" altLang="ja-JP" dirty="0" smtClean="0"/>
              <a:t>2009(N=125)</a:t>
            </a:r>
            <a:endParaRPr lang="en-US" altLang="ja-JP" dirty="0">
              <a:solidFill>
                <a:srgbClr val="000000"/>
              </a:solidFill>
              <a:latin typeface="ＭＳ Ｐゴシック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28596" y="3571876"/>
            <a:ext cx="6429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Vg</a:t>
            </a:r>
            <a:endParaRPr kumimoji="1" lang="ja-JP" altLang="en-US" sz="16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143636" y="3571876"/>
            <a:ext cx="7858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err="1" smtClean="0"/>
              <a:t>Ml</a:t>
            </a:r>
            <a:r>
              <a:rPr kumimoji="1" lang="en-US" altLang="ja-JP" sz="1600" dirty="0" err="1" smtClean="0"/>
              <a:t>g</a:t>
            </a:r>
            <a:endParaRPr kumimoji="1" lang="ja-JP" altLang="en-US" sz="16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286116" y="3571876"/>
            <a:ext cx="7143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err="1" smtClean="0"/>
              <a:t>Dlg</a:t>
            </a:r>
            <a:endParaRPr kumimoji="1" lang="ja-JP" altLang="en-US" sz="16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28596" y="6143644"/>
            <a:ext cx="6429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Vg</a:t>
            </a:r>
            <a:endParaRPr kumimoji="1" lang="ja-JP" altLang="en-US" sz="16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143636" y="6143644"/>
            <a:ext cx="7858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err="1" smtClean="0"/>
              <a:t>Ml</a:t>
            </a:r>
            <a:r>
              <a:rPr kumimoji="1" lang="en-US" altLang="ja-JP" sz="1600" dirty="0" err="1" smtClean="0"/>
              <a:t>g</a:t>
            </a:r>
            <a:endParaRPr kumimoji="1" lang="ja-JP" altLang="en-US" sz="16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286116" y="6143644"/>
            <a:ext cx="7143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err="1" smtClean="0"/>
              <a:t>Dlg</a:t>
            </a:r>
            <a:endParaRPr kumimoji="1" lang="ja-JP" altLang="en-US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6357982" cy="785818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kumimoji="1" lang="en-US" altLang="ja-JP" sz="2800" dirty="0" smtClean="0"/>
              <a:t>GNT</a:t>
            </a:r>
            <a:r>
              <a:rPr kumimoji="1" lang="ja-JP" altLang="en-US" sz="2800" dirty="0" smtClean="0"/>
              <a:t>のテスト参照プロファイル</a:t>
            </a:r>
            <a:r>
              <a:rPr kumimoji="1" lang="en-US" altLang="ja-JP" sz="2800" dirty="0" smtClean="0"/>
              <a:t>(TRP)</a:t>
            </a:r>
            <a:endParaRPr kumimoji="1" lang="ja-JP" altLang="en-US" sz="28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18</a:t>
            </a:fld>
            <a:endParaRPr kumimoji="1" lang="ja-JP" altLang="en-US" dirty="0"/>
          </a:p>
        </p:txBody>
      </p:sp>
      <p:graphicFrame>
        <p:nvGraphicFramePr>
          <p:cNvPr id="5" name="グラフ 4"/>
          <p:cNvGraphicFramePr/>
          <p:nvPr/>
        </p:nvGraphicFramePr>
        <p:xfrm>
          <a:off x="428596" y="2071678"/>
          <a:ext cx="4071966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グラフ 6"/>
          <p:cNvGraphicFramePr/>
          <p:nvPr/>
        </p:nvGraphicFramePr>
        <p:xfrm>
          <a:off x="4714876" y="2071678"/>
          <a:ext cx="4143404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正方形/長方形 10"/>
          <p:cNvSpPr/>
          <p:nvPr/>
        </p:nvSpPr>
        <p:spPr>
          <a:xfrm>
            <a:off x="357158" y="1714488"/>
            <a:ext cx="1811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dirty="0" smtClean="0"/>
              <a:t>① </a:t>
            </a:r>
            <a:r>
              <a:rPr lang="en-US" altLang="ja-JP" dirty="0" smtClean="0"/>
              <a:t>2008 (N=75)</a:t>
            </a:r>
            <a:endParaRPr lang="en-US" altLang="ja-JP" dirty="0">
              <a:solidFill>
                <a:srgbClr val="000000"/>
              </a:solidFill>
              <a:latin typeface="ＭＳ Ｐゴシック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714876" y="1714488"/>
            <a:ext cx="18678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dirty="0" smtClean="0"/>
              <a:t>② </a:t>
            </a:r>
            <a:r>
              <a:rPr lang="en-US" altLang="ja-JP" dirty="0" smtClean="0"/>
              <a:t>2009(N=125)</a:t>
            </a:r>
            <a:endParaRPr lang="en-US" altLang="ja-JP" dirty="0">
              <a:solidFill>
                <a:srgbClr val="000000"/>
              </a:solidFill>
              <a:latin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グラフ 18"/>
          <p:cNvGraphicFramePr/>
          <p:nvPr/>
        </p:nvGraphicFramePr>
        <p:xfrm>
          <a:off x="3235308" y="4432300"/>
          <a:ext cx="270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" name="グラフ 25"/>
          <p:cNvGraphicFramePr/>
          <p:nvPr/>
        </p:nvGraphicFramePr>
        <p:xfrm>
          <a:off x="344458" y="4419600"/>
          <a:ext cx="270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グラフ 26"/>
          <p:cNvGraphicFramePr/>
          <p:nvPr/>
        </p:nvGraphicFramePr>
        <p:xfrm>
          <a:off x="6110298" y="4433894"/>
          <a:ext cx="270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5" name="グラフ 24"/>
          <p:cNvGraphicFramePr/>
          <p:nvPr/>
        </p:nvGraphicFramePr>
        <p:xfrm>
          <a:off x="6072198" y="1643050"/>
          <a:ext cx="270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グラフ 19"/>
          <p:cNvGraphicFramePr/>
          <p:nvPr/>
        </p:nvGraphicFramePr>
        <p:xfrm>
          <a:off x="3214678" y="1643050"/>
          <a:ext cx="270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1" name="グラフ 20"/>
          <p:cNvGraphicFramePr/>
          <p:nvPr/>
        </p:nvGraphicFramePr>
        <p:xfrm>
          <a:off x="357158" y="1643050"/>
          <a:ext cx="270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  <p:sp>
        <p:nvSpPr>
          <p:cNvPr id="14" name="タイトル 1"/>
          <p:cNvSpPr txBox="1">
            <a:spLocks/>
          </p:cNvSpPr>
          <p:nvPr/>
        </p:nvSpPr>
        <p:spPr>
          <a:xfrm>
            <a:off x="285720" y="285728"/>
            <a:ext cx="7358114" cy="92869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1" lang="ja-JP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下位テストの相対潜在ランク分布</a:t>
            </a: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(LRD)</a:t>
            </a:r>
            <a:r>
              <a:rPr lang="ja-JP" altLang="en-US" sz="2800" dirty="0" smtClean="0"/>
              <a:t>と</a:t>
            </a:r>
            <a:endParaRPr lang="en-US" altLang="ja-JP" sz="2800" dirty="0" smtClean="0"/>
          </a:p>
          <a:p>
            <a:pPr lvl="0">
              <a:spcBef>
                <a:spcPct val="0"/>
              </a:spcBef>
              <a:defRPr/>
            </a:pPr>
            <a:r>
              <a:rPr lang="ja-JP" altLang="en-US" sz="2800" dirty="0" smtClean="0"/>
              <a:t>相対ランク・メンバーシップ分布</a:t>
            </a:r>
            <a:r>
              <a:rPr lang="en-US" altLang="ja-JP" sz="2800" dirty="0" smtClean="0"/>
              <a:t>(RMD)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596" y="3571876"/>
            <a:ext cx="6429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Vg</a:t>
            </a:r>
            <a:endParaRPr kumimoji="1" lang="ja-JP" altLang="en-US" sz="16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143636" y="3571876"/>
            <a:ext cx="7858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err="1" smtClean="0"/>
              <a:t>Ml</a:t>
            </a:r>
            <a:r>
              <a:rPr kumimoji="1" lang="en-US" altLang="ja-JP" sz="1600" dirty="0" err="1" smtClean="0"/>
              <a:t>g</a:t>
            </a:r>
            <a:endParaRPr kumimoji="1" lang="ja-JP" altLang="en-US" sz="16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286116" y="3571876"/>
            <a:ext cx="7143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err="1" smtClean="0"/>
              <a:t>Dlg</a:t>
            </a:r>
            <a:endParaRPr kumimoji="1" lang="ja-JP" altLang="en-US" sz="1600" dirty="0"/>
          </a:p>
        </p:txBody>
      </p:sp>
      <p:sp>
        <p:nvSpPr>
          <p:cNvPr id="40" name="正方形/長方形 39"/>
          <p:cNvSpPr/>
          <p:nvPr/>
        </p:nvSpPr>
        <p:spPr>
          <a:xfrm>
            <a:off x="357158" y="1285860"/>
            <a:ext cx="1811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dirty="0" smtClean="0"/>
              <a:t>① </a:t>
            </a:r>
            <a:r>
              <a:rPr lang="en-US" altLang="ja-JP" dirty="0" smtClean="0"/>
              <a:t>2008 (N=75)</a:t>
            </a:r>
            <a:endParaRPr lang="en-US" altLang="ja-JP" dirty="0">
              <a:solidFill>
                <a:srgbClr val="000000"/>
              </a:solidFill>
              <a:latin typeface="ＭＳ Ｐゴシック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85720" y="4000504"/>
            <a:ext cx="18598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dirty="0" smtClean="0"/>
              <a:t>② </a:t>
            </a:r>
            <a:r>
              <a:rPr lang="en-US" altLang="ja-JP" dirty="0" smtClean="0"/>
              <a:t>2009(N=125)</a:t>
            </a:r>
            <a:endParaRPr lang="en-US" altLang="ja-JP" dirty="0">
              <a:solidFill>
                <a:srgbClr val="000000"/>
              </a:solidFill>
              <a:latin typeface="ＭＳ Ｐゴシック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28596" y="6357958"/>
            <a:ext cx="6429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Vg</a:t>
            </a:r>
            <a:endParaRPr kumimoji="1" lang="ja-JP" altLang="en-US" sz="1600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6143636" y="6357958"/>
            <a:ext cx="7858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err="1" smtClean="0"/>
              <a:t>Ml</a:t>
            </a:r>
            <a:r>
              <a:rPr kumimoji="1" lang="en-US" altLang="ja-JP" sz="1600" dirty="0" err="1" smtClean="0"/>
              <a:t>g</a:t>
            </a:r>
            <a:endParaRPr kumimoji="1" lang="ja-JP" altLang="en-US" sz="1600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3286116" y="6357958"/>
            <a:ext cx="7143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err="1" smtClean="0"/>
              <a:t>Dlg</a:t>
            </a:r>
            <a:endParaRPr kumimoji="1" lang="ja-JP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500042"/>
            <a:ext cx="8143932" cy="642942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発表の概略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5288676"/>
          </a:xfrm>
        </p:spPr>
        <p:txBody>
          <a:bodyPr>
            <a:normAutofit fontScale="92500" lnSpcReduction="10000"/>
          </a:bodyPr>
          <a:lstStyle/>
          <a:p>
            <a:pPr marL="916686" lvl="1" indent="-514350">
              <a:buFont typeface="+mj-lt"/>
              <a:buAutoNum type="arabicPeriod"/>
            </a:pPr>
            <a:endParaRPr lang="en-US" altLang="ja-JP" dirty="0" smtClean="0"/>
          </a:p>
          <a:p>
            <a:pPr marL="916686" lvl="1" indent="-514350">
              <a:buFont typeface="+mj-lt"/>
              <a:buAutoNum type="arabicPeriod"/>
            </a:pPr>
            <a:endParaRPr lang="en-US" altLang="ja-JP" dirty="0" smtClean="0"/>
          </a:p>
          <a:p>
            <a:pPr marL="916686" lvl="1" indent="-514350">
              <a:buFont typeface="+mj-lt"/>
              <a:buAutoNum type="arabicPeriod"/>
            </a:pPr>
            <a:endParaRPr lang="en-US" altLang="ja-JP" dirty="0" smtClean="0"/>
          </a:p>
          <a:p>
            <a:pPr marL="916686" lvl="1" indent="-514350">
              <a:buFont typeface="+mj-lt"/>
              <a:buAutoNum type="arabicPeriod"/>
            </a:pPr>
            <a:r>
              <a:rPr lang="ja-JP" altLang="en-US" dirty="0" smtClean="0"/>
              <a:t>英語プレイスメントテストの開発</a:t>
            </a:r>
            <a:endParaRPr lang="en-US" altLang="ja-JP" dirty="0" smtClean="0"/>
          </a:p>
          <a:p>
            <a:pPr marL="916686" lvl="1" indent="-514350">
              <a:buFont typeface="+mj-lt"/>
              <a:buAutoNum type="arabicPeriod"/>
            </a:pPr>
            <a:r>
              <a:rPr lang="en-US" altLang="ja-JP" dirty="0" smtClean="0"/>
              <a:t>NTT</a:t>
            </a:r>
            <a:r>
              <a:rPr lang="ja-JP" altLang="en-US" dirty="0" smtClean="0"/>
              <a:t>と</a:t>
            </a:r>
            <a:r>
              <a:rPr lang="en-US" altLang="ja-JP" dirty="0" smtClean="0"/>
              <a:t>IRT</a:t>
            </a:r>
            <a:r>
              <a:rPr lang="ja-JP" altLang="en-US" dirty="0" smtClean="0"/>
              <a:t>による分析の比較</a:t>
            </a:r>
            <a:endParaRPr lang="en-US" altLang="ja-JP" dirty="0" smtClean="0"/>
          </a:p>
          <a:p>
            <a:pPr marL="916686" lvl="1" indent="-514350">
              <a:buFont typeface="+mj-lt"/>
              <a:buAutoNum type="arabicPeriod"/>
            </a:pPr>
            <a:r>
              <a:rPr lang="ja-JP" altLang="en-US" dirty="0" smtClean="0"/>
              <a:t>外部テスト結果との比較</a:t>
            </a:r>
            <a:endParaRPr lang="en-US" altLang="ja-JP" dirty="0" smtClean="0"/>
          </a:p>
          <a:p>
            <a:pPr marL="916686" lvl="1" indent="-514350">
              <a:buFont typeface="+mj-lt"/>
              <a:buAutoNum type="arabicPeriod"/>
            </a:pPr>
            <a:endParaRPr lang="en-US" altLang="ja-JP" dirty="0" smtClean="0"/>
          </a:p>
          <a:p>
            <a:pPr marL="916686" lvl="1" indent="-514350">
              <a:buNone/>
            </a:pPr>
            <a:endParaRPr lang="en-US" altLang="ja-JP" dirty="0" smtClean="0"/>
          </a:p>
          <a:p>
            <a:pPr marL="916686" lvl="1" indent="-514350">
              <a:buFont typeface="+mj-lt"/>
              <a:buAutoNum type="arabicPeriod"/>
            </a:pPr>
            <a:r>
              <a:rPr kumimoji="1" lang="ja-JP" altLang="en-US" dirty="0" smtClean="0"/>
              <a:t>下位テストごとに能力を分析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→ その結果をもとに総合力を分析</a:t>
            </a:r>
            <a:endParaRPr kumimoji="1" lang="en-US" altLang="ja-JP" dirty="0" smtClean="0"/>
          </a:p>
          <a:p>
            <a:pPr marL="1181862" lvl="2" indent="-514350">
              <a:buFont typeface="+mj-ea"/>
              <a:buAutoNum type="circleNumDbPlain"/>
            </a:pPr>
            <a:r>
              <a:rPr kumimoji="1" lang="ja-JP" altLang="en-US" dirty="0" smtClean="0"/>
              <a:t>下位潜在</a:t>
            </a:r>
            <a:r>
              <a:rPr lang="ja-JP" altLang="en-US" dirty="0" smtClean="0"/>
              <a:t>ランク→ 順位数</a:t>
            </a:r>
            <a:r>
              <a:rPr kumimoji="1" lang="ja-JP" altLang="en-US" dirty="0" smtClean="0"/>
              <a:t>の和</a:t>
            </a:r>
            <a:endParaRPr kumimoji="1" lang="en-US" altLang="ja-JP" dirty="0" smtClean="0"/>
          </a:p>
          <a:p>
            <a:pPr marL="1181862" lvl="2" indent="-514350">
              <a:buFont typeface="+mj-ea"/>
              <a:buAutoNum type="circleNumDbPlain"/>
            </a:pPr>
            <a:r>
              <a:rPr lang="ja-JP" altLang="en-US" dirty="0" smtClean="0"/>
              <a:t>下位潜在ランク→ 段階ニューラルテスト</a:t>
            </a:r>
            <a:endParaRPr lang="en-US" altLang="ja-JP" dirty="0" smtClean="0"/>
          </a:p>
          <a:p>
            <a:pPr marL="916686" lvl="1" indent="-514350">
              <a:buFont typeface="+mj-lt"/>
              <a:buAutoNum type="arabicPeriod"/>
            </a:pPr>
            <a:r>
              <a:rPr lang="ja-JP" altLang="en-US" dirty="0" smtClean="0"/>
              <a:t>結果の比較と考察</a:t>
            </a:r>
            <a:endParaRPr lang="en-US" altLang="ja-JP" dirty="0" smtClean="0"/>
          </a:p>
          <a:p>
            <a:pPr marL="916686" lvl="1" indent="-514350">
              <a:buFont typeface="+mj-lt"/>
              <a:buAutoNum type="arabicPeriod"/>
            </a:pPr>
            <a:r>
              <a:rPr kumimoji="1" lang="ja-JP" altLang="en-US" dirty="0" smtClean="0"/>
              <a:t>今後に向けて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2844" y="1285860"/>
            <a:ext cx="8358246" cy="95410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8000">
              <a:buNone/>
            </a:pPr>
            <a:r>
              <a:rPr lang="en-US" altLang="ja-JP" sz="2800" dirty="0" smtClean="0"/>
              <a:t>“</a:t>
            </a:r>
            <a:r>
              <a:rPr lang="ja-JP" altLang="en-US" sz="2800" dirty="0" smtClean="0"/>
              <a:t>ニューラルテスト理論による英語プレイスメントテストの作成と評価</a:t>
            </a:r>
            <a:r>
              <a:rPr lang="en-US" altLang="ja-JP" sz="2800" dirty="0" smtClean="0"/>
              <a:t>”(</a:t>
            </a:r>
            <a:r>
              <a:rPr lang="ja-JP" altLang="en-US" sz="2800" dirty="0" smtClean="0"/>
              <a:t>木村</a:t>
            </a:r>
            <a:r>
              <a:rPr lang="en-US" altLang="ja-JP" sz="2800" dirty="0" smtClean="0"/>
              <a:t>,2009)</a:t>
            </a:r>
            <a:r>
              <a:rPr lang="ja-JP" altLang="en-US" sz="2800" dirty="0" smtClean="0"/>
              <a:t>の概要</a:t>
            </a:r>
            <a:endParaRPr lang="en-US" altLang="ja-JP" sz="2800" dirty="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500438"/>
            <a:ext cx="8429684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624078" indent="-514350"/>
            <a:r>
              <a:rPr lang="en-US" sz="2800" dirty="0" smtClean="0"/>
              <a:t>2</a:t>
            </a:r>
            <a:r>
              <a:rPr lang="ja-JP" altLang="en-US" sz="2800" dirty="0" smtClean="0"/>
              <a:t>段階モデルによる英語プレイスメントテスト分析</a:t>
            </a:r>
            <a:endParaRPr lang="en-US" altLang="ja-JP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6715172" cy="928694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>
              <a:defRPr/>
            </a:pPr>
            <a:r>
              <a:rPr kumimoji="1" lang="en-US" altLang="ja-JP" sz="2800" dirty="0" smtClean="0"/>
              <a:t>GNT</a:t>
            </a:r>
            <a:r>
              <a:rPr kumimoji="1" lang="ja-JP" altLang="en-US" sz="2800" dirty="0" smtClean="0"/>
              <a:t>の</a:t>
            </a:r>
            <a:r>
              <a:rPr lang="ja-JP" altLang="en-US" sz="2800" dirty="0" smtClean="0"/>
              <a:t>相対潜在ランク分布</a:t>
            </a:r>
            <a:r>
              <a:rPr lang="en-US" altLang="ja-JP" sz="2800" dirty="0" smtClean="0"/>
              <a:t>(LRD)</a:t>
            </a:r>
            <a:r>
              <a:rPr lang="ja-JP" altLang="en-US" sz="2800" dirty="0" smtClean="0"/>
              <a:t>と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相対ランク・メンバーシップ分布</a:t>
            </a:r>
            <a:r>
              <a:rPr lang="en-US" altLang="ja-JP" sz="2800" dirty="0" smtClean="0"/>
              <a:t>(RMD)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20</a:t>
            </a:fld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357158" y="1857364"/>
            <a:ext cx="1811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dirty="0" smtClean="0"/>
              <a:t>① </a:t>
            </a:r>
            <a:r>
              <a:rPr lang="en-US" altLang="ja-JP" dirty="0" smtClean="0"/>
              <a:t>2008 (N=75)</a:t>
            </a:r>
            <a:endParaRPr lang="en-US" altLang="ja-JP" dirty="0">
              <a:solidFill>
                <a:srgbClr val="000000"/>
              </a:solidFill>
              <a:latin typeface="ＭＳ Ｐゴシック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714876" y="1857364"/>
            <a:ext cx="18678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dirty="0" smtClean="0"/>
              <a:t>② </a:t>
            </a:r>
            <a:r>
              <a:rPr lang="en-US" altLang="ja-JP" dirty="0" smtClean="0"/>
              <a:t>2009(N=125)</a:t>
            </a:r>
            <a:endParaRPr lang="en-US" altLang="ja-JP" dirty="0">
              <a:solidFill>
                <a:srgbClr val="000000"/>
              </a:solidFill>
              <a:latin typeface="ＭＳ Ｐゴシック"/>
            </a:endParaRPr>
          </a:p>
        </p:txBody>
      </p:sp>
      <p:graphicFrame>
        <p:nvGraphicFramePr>
          <p:cNvPr id="8" name="グラフ 7"/>
          <p:cNvGraphicFramePr/>
          <p:nvPr/>
        </p:nvGraphicFramePr>
        <p:xfrm>
          <a:off x="428596" y="2285992"/>
          <a:ext cx="4000528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グラフ 8"/>
          <p:cNvGraphicFramePr/>
          <p:nvPr/>
        </p:nvGraphicFramePr>
        <p:xfrm>
          <a:off x="4929190" y="2285992"/>
          <a:ext cx="4000528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21</a:t>
            </a:fld>
            <a:endParaRPr kumimoji="1" lang="ja-JP" altLang="en-US" dirty="0"/>
          </a:p>
        </p:txBody>
      </p:sp>
      <p:sp>
        <p:nvSpPr>
          <p:cNvPr id="31" name="タイトル 1"/>
          <p:cNvSpPr txBox="1">
            <a:spLocks/>
          </p:cNvSpPr>
          <p:nvPr/>
        </p:nvSpPr>
        <p:spPr>
          <a:xfrm>
            <a:off x="214282" y="714356"/>
            <a:ext cx="6429388" cy="71438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en-US" altLang="ja-JP" sz="2800" dirty="0" smtClean="0"/>
              <a:t>GNT</a:t>
            </a:r>
            <a:r>
              <a:rPr lang="ja-JP" altLang="en-US" sz="2800" dirty="0" smtClean="0"/>
              <a:t>の項目参照プロファイル</a:t>
            </a:r>
            <a:r>
              <a:rPr lang="en-US" altLang="ja-JP" sz="2800" dirty="0" smtClean="0"/>
              <a:t>(IRP)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14282" y="1714488"/>
            <a:ext cx="1811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dirty="0" smtClean="0"/>
              <a:t>① </a:t>
            </a:r>
            <a:r>
              <a:rPr lang="en-US" altLang="ja-JP" dirty="0" smtClean="0"/>
              <a:t>2008 (N=75)</a:t>
            </a:r>
            <a:endParaRPr lang="en-US" altLang="ja-JP" dirty="0">
              <a:solidFill>
                <a:srgbClr val="000000"/>
              </a:solidFill>
              <a:latin typeface="ＭＳ Ｐゴシック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072066" y="1785926"/>
            <a:ext cx="18678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dirty="0" smtClean="0"/>
              <a:t>② </a:t>
            </a:r>
            <a:r>
              <a:rPr lang="en-US" altLang="ja-JP" dirty="0" smtClean="0"/>
              <a:t>2009(N=125)</a:t>
            </a:r>
            <a:endParaRPr lang="en-US" altLang="ja-JP" dirty="0">
              <a:solidFill>
                <a:srgbClr val="000000"/>
              </a:solidFill>
              <a:latin typeface="ＭＳ Ｐゴシック"/>
            </a:endParaRPr>
          </a:p>
        </p:txBody>
      </p:sp>
      <p:graphicFrame>
        <p:nvGraphicFramePr>
          <p:cNvPr id="20" name="グラフ 19"/>
          <p:cNvGraphicFramePr/>
          <p:nvPr/>
        </p:nvGraphicFramePr>
        <p:xfrm>
          <a:off x="285720" y="2285992"/>
          <a:ext cx="3714776" cy="3643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グラフ 24"/>
          <p:cNvGraphicFramePr/>
          <p:nvPr/>
        </p:nvGraphicFramePr>
        <p:xfrm>
          <a:off x="5072066" y="2357430"/>
          <a:ext cx="3714776" cy="3643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グラフ 36"/>
          <p:cNvGraphicFramePr/>
          <p:nvPr/>
        </p:nvGraphicFramePr>
        <p:xfrm>
          <a:off x="214282" y="4357694"/>
          <a:ext cx="2732118" cy="2141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8" name="グラフ 37"/>
          <p:cNvGraphicFramePr/>
          <p:nvPr/>
        </p:nvGraphicFramePr>
        <p:xfrm>
          <a:off x="3071802" y="4357694"/>
          <a:ext cx="2786082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9" name="グラフ 38"/>
          <p:cNvGraphicFramePr/>
          <p:nvPr/>
        </p:nvGraphicFramePr>
        <p:xfrm>
          <a:off x="5962650" y="4357694"/>
          <a:ext cx="2824192" cy="2166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グラフ 30"/>
          <p:cNvGraphicFramePr/>
          <p:nvPr/>
        </p:nvGraphicFramePr>
        <p:xfrm>
          <a:off x="214282" y="1714488"/>
          <a:ext cx="2714643" cy="2092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グラフ 34"/>
          <p:cNvGraphicFramePr/>
          <p:nvPr/>
        </p:nvGraphicFramePr>
        <p:xfrm>
          <a:off x="3071802" y="1714488"/>
          <a:ext cx="2786081" cy="2092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6" name="グラフ 35"/>
          <p:cNvGraphicFramePr/>
          <p:nvPr/>
        </p:nvGraphicFramePr>
        <p:xfrm>
          <a:off x="5991225" y="1714488"/>
          <a:ext cx="2784475" cy="2092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22</a:t>
            </a:fld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85786" y="1928802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 smtClean="0"/>
              <a:t>R</a:t>
            </a:r>
            <a:r>
              <a:rPr kumimoji="1" lang="en-US" altLang="ja-JP" sz="1600" dirty="0" err="1" smtClean="0"/>
              <a:t>Vg</a:t>
            </a:r>
            <a:endParaRPr kumimoji="1" lang="ja-JP" altLang="en-US" sz="16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500826" y="1928802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 smtClean="0"/>
              <a:t>R</a:t>
            </a:r>
            <a:r>
              <a:rPr lang="en-US" altLang="ja-JP" sz="1600" dirty="0" err="1" smtClean="0"/>
              <a:t>Ml</a:t>
            </a:r>
            <a:r>
              <a:rPr kumimoji="1" lang="en-US" altLang="ja-JP" sz="1600" dirty="0" err="1" smtClean="0"/>
              <a:t>g</a:t>
            </a:r>
            <a:endParaRPr kumimoji="1" lang="ja-JP" altLang="en-US" sz="16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643306" y="1928802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 smtClean="0"/>
              <a:t>R</a:t>
            </a:r>
            <a:r>
              <a:rPr kumimoji="1" lang="en-US" altLang="ja-JP" sz="1600" dirty="0" err="1" smtClean="0"/>
              <a:t>Dlg</a:t>
            </a:r>
            <a:endParaRPr kumimoji="1" lang="ja-JP" altLang="en-US" sz="16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85786" y="4572008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 smtClean="0"/>
              <a:t>R</a:t>
            </a:r>
            <a:r>
              <a:rPr kumimoji="1" lang="en-US" altLang="ja-JP" sz="1600" dirty="0" err="1" smtClean="0"/>
              <a:t>Vg</a:t>
            </a:r>
            <a:endParaRPr kumimoji="1" lang="ja-JP" altLang="en-US" sz="16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429388" y="4572008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 smtClean="0"/>
              <a:t>R</a:t>
            </a:r>
            <a:r>
              <a:rPr lang="en-US" altLang="ja-JP" sz="1600" dirty="0" err="1" smtClean="0"/>
              <a:t>Ml</a:t>
            </a:r>
            <a:r>
              <a:rPr kumimoji="1" lang="en-US" altLang="ja-JP" sz="1600" dirty="0" err="1" smtClean="0"/>
              <a:t>g</a:t>
            </a:r>
            <a:endParaRPr kumimoji="1" lang="ja-JP" altLang="en-US" sz="16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571868" y="4572008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 smtClean="0"/>
              <a:t>R</a:t>
            </a:r>
            <a:r>
              <a:rPr kumimoji="1" lang="en-US" altLang="ja-JP" sz="1600" dirty="0" err="1" smtClean="0"/>
              <a:t>Dlg</a:t>
            </a:r>
            <a:endParaRPr kumimoji="1" lang="ja-JP" altLang="en-US" sz="1600" dirty="0"/>
          </a:p>
        </p:txBody>
      </p:sp>
      <p:sp>
        <p:nvSpPr>
          <p:cNvPr id="32" name="タイトル 1"/>
          <p:cNvSpPr txBox="1">
            <a:spLocks/>
          </p:cNvSpPr>
          <p:nvPr/>
        </p:nvSpPr>
        <p:spPr>
          <a:xfrm>
            <a:off x="214282" y="571480"/>
            <a:ext cx="7500990" cy="57150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en-US" altLang="ja-JP" sz="2800" dirty="0" smtClean="0"/>
              <a:t>GNT</a:t>
            </a:r>
            <a:r>
              <a:rPr lang="ja-JP" altLang="en-US" sz="2800" dirty="0" smtClean="0"/>
              <a:t>の境界カテゴリ参照プロファイル</a:t>
            </a:r>
            <a:r>
              <a:rPr lang="en-US" altLang="ja-JP" sz="2800" dirty="0" smtClean="0"/>
              <a:t>(BCRP)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14282" y="1285860"/>
            <a:ext cx="1811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dirty="0" smtClean="0"/>
              <a:t>① </a:t>
            </a:r>
            <a:r>
              <a:rPr lang="en-US" altLang="ja-JP" dirty="0" smtClean="0"/>
              <a:t>2008 (N=75)</a:t>
            </a:r>
            <a:endParaRPr lang="en-US" altLang="ja-JP" dirty="0">
              <a:solidFill>
                <a:srgbClr val="000000"/>
              </a:solidFill>
              <a:latin typeface="ＭＳ Ｐゴシック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14282" y="3956848"/>
            <a:ext cx="18678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dirty="0" smtClean="0"/>
              <a:t>② </a:t>
            </a:r>
            <a:r>
              <a:rPr lang="en-US" altLang="ja-JP" dirty="0" smtClean="0"/>
              <a:t>2009(N=125)</a:t>
            </a:r>
            <a:endParaRPr lang="en-US" altLang="ja-JP" dirty="0">
              <a:solidFill>
                <a:srgbClr val="000000"/>
              </a:solidFill>
              <a:latin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グラフ 24"/>
          <p:cNvGraphicFramePr/>
          <p:nvPr/>
        </p:nvGraphicFramePr>
        <p:xfrm>
          <a:off x="185047" y="1714488"/>
          <a:ext cx="2754354" cy="2111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" name="グラフ 25"/>
          <p:cNvGraphicFramePr/>
          <p:nvPr/>
        </p:nvGraphicFramePr>
        <p:xfrm>
          <a:off x="3071802" y="1714488"/>
          <a:ext cx="2754354" cy="2111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グラフ 26"/>
          <p:cNvGraphicFramePr/>
          <p:nvPr/>
        </p:nvGraphicFramePr>
        <p:xfrm>
          <a:off x="5929322" y="1714488"/>
          <a:ext cx="2754354" cy="2111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23</a:t>
            </a:fld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42976" y="1785926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 smtClean="0"/>
              <a:t>R</a:t>
            </a:r>
            <a:r>
              <a:rPr kumimoji="1" lang="en-US" altLang="ja-JP" sz="1600" dirty="0" err="1" smtClean="0"/>
              <a:t>Vg</a:t>
            </a:r>
            <a:endParaRPr kumimoji="1" lang="ja-JP" altLang="en-US" sz="16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858016" y="1785926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 smtClean="0"/>
              <a:t>R</a:t>
            </a:r>
            <a:r>
              <a:rPr lang="en-US" altLang="ja-JP" sz="1600" dirty="0" err="1" smtClean="0"/>
              <a:t>Ml</a:t>
            </a:r>
            <a:r>
              <a:rPr kumimoji="1" lang="en-US" altLang="ja-JP" sz="1600" dirty="0" err="1" smtClean="0"/>
              <a:t>g</a:t>
            </a:r>
            <a:endParaRPr kumimoji="1" lang="ja-JP" altLang="en-US" sz="16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000496" y="1785926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 smtClean="0"/>
              <a:t>R</a:t>
            </a:r>
            <a:r>
              <a:rPr kumimoji="1" lang="en-US" altLang="ja-JP" sz="1600" dirty="0" err="1" smtClean="0"/>
              <a:t>Dlg</a:t>
            </a:r>
            <a:endParaRPr kumimoji="1" lang="ja-JP" altLang="en-US" sz="16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142976" y="4500570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 smtClean="0"/>
              <a:t>R</a:t>
            </a:r>
            <a:r>
              <a:rPr kumimoji="1" lang="en-US" altLang="ja-JP" sz="1600" dirty="0" err="1" smtClean="0"/>
              <a:t>Vg</a:t>
            </a:r>
            <a:endParaRPr kumimoji="1" lang="ja-JP" altLang="en-US" sz="16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786578" y="4500570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 smtClean="0"/>
              <a:t>R</a:t>
            </a:r>
            <a:r>
              <a:rPr lang="en-US" altLang="ja-JP" sz="1600" dirty="0" err="1" smtClean="0"/>
              <a:t>Ml</a:t>
            </a:r>
            <a:r>
              <a:rPr kumimoji="1" lang="en-US" altLang="ja-JP" sz="1600" dirty="0" err="1" smtClean="0"/>
              <a:t>g</a:t>
            </a:r>
            <a:endParaRPr kumimoji="1" lang="ja-JP" altLang="en-US" sz="16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929058" y="4500570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 smtClean="0"/>
              <a:t>R</a:t>
            </a:r>
            <a:r>
              <a:rPr kumimoji="1" lang="en-US" altLang="ja-JP" sz="1600" dirty="0" err="1" smtClean="0"/>
              <a:t>Dlg</a:t>
            </a:r>
            <a:endParaRPr kumimoji="1" lang="ja-JP" altLang="en-US" sz="1600" dirty="0"/>
          </a:p>
        </p:txBody>
      </p:sp>
      <p:sp>
        <p:nvSpPr>
          <p:cNvPr id="32" name="タイトル 1"/>
          <p:cNvSpPr txBox="1">
            <a:spLocks/>
          </p:cNvSpPr>
          <p:nvPr/>
        </p:nvSpPr>
        <p:spPr>
          <a:xfrm>
            <a:off x="214282" y="571480"/>
            <a:ext cx="7429520" cy="57150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en-US" altLang="ja-JP" sz="2800" dirty="0" smtClean="0"/>
              <a:t>GNT</a:t>
            </a:r>
            <a:r>
              <a:rPr lang="ja-JP" altLang="en-US" sz="2800" dirty="0" smtClean="0"/>
              <a:t>の項目カテゴリ参照プロファイル</a:t>
            </a:r>
            <a:r>
              <a:rPr lang="en-US" altLang="ja-JP" sz="2800" dirty="0" smtClean="0"/>
              <a:t>(ICRP)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2" name="グラフ 21"/>
          <p:cNvGraphicFramePr/>
          <p:nvPr/>
        </p:nvGraphicFramePr>
        <p:xfrm>
          <a:off x="214282" y="4357694"/>
          <a:ext cx="2714644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3" name="グラフ 22"/>
          <p:cNvGraphicFramePr/>
          <p:nvPr/>
        </p:nvGraphicFramePr>
        <p:xfrm>
          <a:off x="3071802" y="4357694"/>
          <a:ext cx="2786082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4" name="グラフ 23"/>
          <p:cNvGraphicFramePr/>
          <p:nvPr/>
        </p:nvGraphicFramePr>
        <p:xfrm>
          <a:off x="5969000" y="4357694"/>
          <a:ext cx="2746404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31" name="正方形/長方形 30"/>
          <p:cNvSpPr/>
          <p:nvPr/>
        </p:nvSpPr>
        <p:spPr>
          <a:xfrm>
            <a:off x="142844" y="1313642"/>
            <a:ext cx="1811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dirty="0" smtClean="0"/>
              <a:t>① </a:t>
            </a:r>
            <a:r>
              <a:rPr lang="en-US" altLang="ja-JP" dirty="0" smtClean="0"/>
              <a:t>2008 (N=75)</a:t>
            </a:r>
            <a:endParaRPr lang="en-US" altLang="ja-JP" dirty="0">
              <a:solidFill>
                <a:srgbClr val="000000"/>
              </a:solidFill>
              <a:latin typeface="ＭＳ Ｐゴシック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65092" y="3963192"/>
            <a:ext cx="19239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dirty="0" smtClean="0"/>
              <a:t>② </a:t>
            </a:r>
            <a:r>
              <a:rPr lang="en-US" altLang="ja-JP" dirty="0" smtClean="0"/>
              <a:t>2009 (N=125)</a:t>
            </a:r>
            <a:endParaRPr lang="en-US" altLang="ja-JP" dirty="0">
              <a:solidFill>
                <a:srgbClr val="000000"/>
              </a:solidFill>
              <a:latin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</a:t>
            </a:r>
            <a:r>
              <a:rPr lang="ja-JP" altLang="en-US" dirty="0" smtClean="0"/>
              <a:t>段階モデルによる英語プレイスメントテストの分析（まとめ）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24</a:t>
            </a:fld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85720" y="3000372"/>
            <a:ext cx="8501122" cy="95410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2800" dirty="0" smtClean="0"/>
              <a:t>予備テストで識別力の高い項目を用意した場合</a:t>
            </a:r>
            <a:endParaRPr lang="en-US" altLang="ja-JP" sz="2800" dirty="0" smtClean="0"/>
          </a:p>
          <a:p>
            <a:r>
              <a:rPr lang="en-US" altLang="ja-JP" sz="2800" dirty="0" smtClean="0"/>
              <a:t>SUM</a:t>
            </a:r>
            <a:r>
              <a:rPr lang="ja-JP" altLang="en-US" sz="2800" dirty="0" smtClean="0"/>
              <a:t>でも</a:t>
            </a:r>
            <a:r>
              <a:rPr lang="en-US" altLang="ja-JP" sz="2800" dirty="0" smtClean="0"/>
              <a:t>GNT</a:t>
            </a:r>
            <a:r>
              <a:rPr lang="ja-JP" altLang="en-US" sz="2800" dirty="0" smtClean="0"/>
              <a:t>でもほぼ同様のクラス分けができる。</a:t>
            </a:r>
            <a:endParaRPr lang="en-US" altLang="ja-JP" sz="2800" dirty="0" smtClean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20" y="1857364"/>
            <a:ext cx="8501122" cy="95410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ja-JP" sz="2800" dirty="0" smtClean="0"/>
              <a:t>NTT</a:t>
            </a:r>
            <a:r>
              <a:rPr lang="ja-JP" altLang="en-US" sz="2800" dirty="0" smtClean="0"/>
              <a:t>と</a:t>
            </a:r>
            <a:r>
              <a:rPr lang="en-US" altLang="ja-JP" sz="2800" dirty="0" smtClean="0"/>
              <a:t>GNT</a:t>
            </a:r>
            <a:r>
              <a:rPr lang="ja-JP" altLang="en-US" sz="2800" dirty="0" smtClean="0"/>
              <a:t>の</a:t>
            </a:r>
            <a:r>
              <a:rPr lang="en-US" altLang="ja-JP" sz="2800" dirty="0" smtClean="0"/>
              <a:t>2</a:t>
            </a:r>
            <a:r>
              <a:rPr lang="ja-JP" altLang="en-US" sz="2800" dirty="0" smtClean="0"/>
              <a:t>段階で分析することで、クラス</a:t>
            </a:r>
            <a:r>
              <a:rPr lang="en-US" altLang="ja-JP" sz="2800" dirty="0" smtClean="0"/>
              <a:t>(</a:t>
            </a:r>
            <a:r>
              <a:rPr lang="ja-JP" altLang="en-US" sz="2800" dirty="0" smtClean="0"/>
              <a:t>能力）の境界を解釈・設定しやすくなる。</a:t>
            </a:r>
            <a:endParaRPr lang="en-US" altLang="ja-JP" sz="2800" dirty="0" smtClean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85720" y="5715016"/>
            <a:ext cx="8501122" cy="95410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ja-JP" sz="2800" dirty="0" smtClean="0"/>
              <a:t>GNT</a:t>
            </a:r>
            <a:r>
              <a:rPr lang="ja-JP" altLang="en-US" sz="2800" dirty="0" smtClean="0"/>
              <a:t>で一様分布を指定することで、より均等なクラス分けが実現する。</a:t>
            </a:r>
            <a:endParaRPr lang="en-US" altLang="ja-JP" sz="2800" dirty="0" smtClean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85720" y="4143380"/>
            <a:ext cx="8501122" cy="138499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ja-JP" sz="2800" dirty="0" smtClean="0"/>
              <a:t>SUM</a:t>
            </a:r>
            <a:r>
              <a:rPr lang="ja-JP" altLang="en-US" sz="2800" dirty="0" smtClean="0"/>
              <a:t>と</a:t>
            </a:r>
            <a:r>
              <a:rPr lang="en-US" altLang="ja-JP" sz="2800" dirty="0" smtClean="0"/>
              <a:t>GNT</a:t>
            </a:r>
            <a:r>
              <a:rPr lang="ja-JP" altLang="en-US" sz="2800" dirty="0" smtClean="0"/>
              <a:t>によるクラス分けで異なる結果が出るのは、</a:t>
            </a:r>
            <a:r>
              <a:rPr lang="en-US" altLang="ja-JP" sz="2800" dirty="0" smtClean="0"/>
              <a:t>GNT</a:t>
            </a:r>
            <a:r>
              <a:rPr lang="ja-JP" altLang="en-US" sz="2800" dirty="0" smtClean="0"/>
              <a:t>は下位テストの識別力の差を考慮するためであろう。</a:t>
            </a:r>
            <a:endParaRPr lang="en-US" altLang="ja-JP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</a:t>
            </a:r>
            <a:r>
              <a:rPr lang="ja-JP" altLang="en-US" dirty="0" smtClean="0"/>
              <a:t>段階モデルによる英語プレイスメントテストの分析（今後に向けて）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25</a:t>
            </a:fld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8596" y="1928802"/>
            <a:ext cx="8215370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2800" dirty="0" smtClean="0"/>
              <a:t>下位テストに読解問題を加える</a:t>
            </a:r>
            <a:r>
              <a:rPr lang="en-US" altLang="ja-JP" sz="2800" dirty="0" smtClean="0"/>
              <a:t>(GNT</a:t>
            </a:r>
            <a:r>
              <a:rPr lang="ja-JP" altLang="en-US" sz="2800" dirty="0" smtClean="0"/>
              <a:t>による分析）</a:t>
            </a:r>
            <a:endParaRPr lang="en-US" altLang="ja-JP" sz="2800" dirty="0" smtClean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28596" y="3500438"/>
            <a:ext cx="8215370" cy="95410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2800" dirty="0" smtClean="0"/>
              <a:t>各下位テストに項目数を増やし</a:t>
            </a:r>
            <a:r>
              <a:rPr lang="en-US" altLang="ja-JP" sz="2800" dirty="0" smtClean="0"/>
              <a:t>(</a:t>
            </a:r>
            <a:r>
              <a:rPr lang="ja-JP" altLang="en-US" sz="2800" dirty="0" smtClean="0"/>
              <a:t>等化）アイテムバンクを構築・公開：学校</a:t>
            </a:r>
            <a:r>
              <a:rPr lang="en-US" altLang="ja-JP" sz="2800" dirty="0" smtClean="0"/>
              <a:t>(</a:t>
            </a:r>
            <a:r>
              <a:rPr lang="ja-JP" altLang="en-US" sz="2800" dirty="0" smtClean="0"/>
              <a:t>教員</a:t>
            </a:r>
            <a:r>
              <a:rPr lang="en-US" altLang="ja-JP" sz="2800" dirty="0" smtClean="0"/>
              <a:t>)</a:t>
            </a:r>
            <a:r>
              <a:rPr lang="ja-JP" altLang="en-US" sz="2800" dirty="0" smtClean="0"/>
              <a:t>間での共有</a:t>
            </a:r>
            <a:endParaRPr lang="en-US" altLang="ja-JP" sz="2800" dirty="0" smtClean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4714884"/>
            <a:ext cx="8215370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2800" dirty="0" smtClean="0"/>
              <a:t>各下位テストを</a:t>
            </a:r>
            <a:r>
              <a:rPr lang="en-US" altLang="ja-JP" sz="2800" dirty="0" smtClean="0"/>
              <a:t>Moodle-based CAT</a:t>
            </a:r>
            <a:r>
              <a:rPr lang="ja-JP" altLang="en-US" sz="2800" dirty="0" smtClean="0"/>
              <a:t>にする</a:t>
            </a:r>
            <a:endParaRPr lang="en-US" altLang="ja-JP" sz="2800" dirty="0" smtClean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28596" y="5572140"/>
            <a:ext cx="8215370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2800" dirty="0" smtClean="0"/>
              <a:t>潜在ランクを何らかの</a:t>
            </a:r>
            <a:r>
              <a:rPr lang="en-US" altLang="ja-JP" sz="2800" dirty="0" smtClean="0"/>
              <a:t>Can-D0-Chart</a:t>
            </a:r>
            <a:r>
              <a:rPr lang="ja-JP" altLang="en-US" sz="2800" dirty="0" smtClean="0"/>
              <a:t>へ対応づける</a:t>
            </a:r>
            <a:endParaRPr lang="en-US" altLang="ja-JP" sz="2800" dirty="0" smtClean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596" y="2714620"/>
            <a:ext cx="8215370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2800" dirty="0" smtClean="0"/>
              <a:t>英語基礎力の構成概念の妥当性の検討</a:t>
            </a:r>
            <a:endParaRPr lang="en-US" altLang="ja-JP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2844" y="714356"/>
            <a:ext cx="8229600" cy="1066800"/>
          </a:xfrm>
        </p:spPr>
        <p:txBody>
          <a:bodyPr/>
          <a:lstStyle/>
          <a:p>
            <a:r>
              <a:rPr lang="ja-JP" altLang="en-US" dirty="0" smtClean="0"/>
              <a:t>ご静聴ありがとうございました。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mtClean="0"/>
              <a:t>本</a:t>
            </a:r>
            <a:r>
              <a:rPr kumimoji="1" lang="ja-JP" altLang="en-US" smtClean="0"/>
              <a:t>英語</a:t>
            </a:r>
            <a:r>
              <a:rPr kumimoji="1" lang="ja-JP" altLang="en-US" dirty="0" smtClean="0"/>
              <a:t>プレイスメントテスト実施ご希望の方、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本研究についてご質問のある方は、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sz="4800" dirty="0" smtClean="0"/>
              <a:t>kimura@n-seiryo.ac.jp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あてにご連絡ください。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26</a:t>
            </a:fld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015286" cy="10668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英語プレイスメントテスト作成の流れ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71472" y="1643050"/>
            <a:ext cx="7500990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/>
              <a:t>項目選択のための予備テスト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85918" y="3643314"/>
            <a:ext cx="6000792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ja-JP" sz="2800" dirty="0" smtClean="0"/>
              <a:t>IRT</a:t>
            </a:r>
            <a:r>
              <a:rPr lang="ja-JP" altLang="en-US" sz="2800" dirty="0" smtClean="0"/>
              <a:t>：</a:t>
            </a:r>
            <a:r>
              <a:rPr lang="en-US" altLang="ja-JP" sz="2800" dirty="0" smtClean="0"/>
              <a:t> 1PLM</a:t>
            </a:r>
            <a:r>
              <a:rPr lang="ja-JP" altLang="en-US" sz="2800" dirty="0" smtClean="0"/>
              <a:t>による項目分析</a:t>
            </a:r>
            <a:r>
              <a:rPr lang="en-US" altLang="ja-JP" sz="2800" dirty="0" smtClean="0"/>
              <a:t>(Z</a:t>
            </a:r>
            <a:r>
              <a:rPr lang="en-US" altLang="ja-JP" sz="2800" baseline="-25000" dirty="0" smtClean="0"/>
              <a:t>L</a:t>
            </a:r>
            <a:r>
              <a:rPr lang="ja-JP" altLang="en-US" sz="2800" dirty="0" smtClean="0"/>
              <a:t>値</a:t>
            </a:r>
            <a:r>
              <a:rPr lang="en-US" altLang="ja-JP" sz="2800" dirty="0" smtClean="0"/>
              <a:t>)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85918" y="4286256"/>
            <a:ext cx="6000792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ja-JP" sz="2800" dirty="0" smtClean="0"/>
              <a:t>NTT</a:t>
            </a:r>
            <a:r>
              <a:rPr lang="ja-JP" altLang="en-US" sz="2800" dirty="0" smtClean="0"/>
              <a:t>：項目参照プロファイル</a:t>
            </a:r>
            <a:r>
              <a:rPr lang="en-US" altLang="ja-JP" sz="2800" dirty="0" smtClean="0"/>
              <a:t>(IRP)</a:t>
            </a:r>
            <a:endParaRPr lang="ja-JP" altLang="en-US" sz="28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000100" y="3000372"/>
            <a:ext cx="660630" cy="181588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wordArtVertRtl" wrap="square" rtlCol="0">
            <a:spAutoFit/>
          </a:bodyPr>
          <a:lstStyle/>
          <a:p>
            <a:r>
              <a:rPr lang="ja-JP" altLang="en-US" sz="2800" dirty="0" smtClean="0"/>
              <a:t>項目分析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000100" y="5072074"/>
            <a:ext cx="2571768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sz="2800" dirty="0" smtClean="0"/>
              <a:t>misfit </a:t>
            </a:r>
            <a:r>
              <a:rPr lang="ja-JP" altLang="en-US" sz="2800" dirty="0" smtClean="0"/>
              <a:t>の除去</a:t>
            </a:r>
            <a:endParaRPr lang="ja-JP" altLang="en-US" sz="28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785918" y="3000372"/>
            <a:ext cx="6000792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ja-JP" sz="2800" dirty="0" smtClean="0"/>
              <a:t>CTT</a:t>
            </a:r>
            <a:r>
              <a:rPr lang="ja-JP" altLang="en-US" sz="2800" dirty="0" smtClean="0"/>
              <a:t>：点双列相関係数</a:t>
            </a:r>
            <a:r>
              <a:rPr lang="en-US" altLang="ja-JP" sz="2800" dirty="0" smtClean="0"/>
              <a:t>(P.BIS)</a:t>
            </a:r>
            <a:endParaRPr lang="ja-JP" altLang="en-US" sz="28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42910" y="6143644"/>
            <a:ext cx="7500990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/>
              <a:t>プレイスメントテスト完成</a:t>
            </a:r>
            <a:endParaRPr lang="ja-JP" altLang="en-US" sz="2800" dirty="0"/>
          </a:p>
        </p:txBody>
      </p:sp>
      <p:sp>
        <p:nvSpPr>
          <p:cNvPr id="15" name="下矢印 14"/>
          <p:cNvSpPr/>
          <p:nvPr/>
        </p:nvSpPr>
        <p:spPr>
          <a:xfrm>
            <a:off x="3857620" y="2285992"/>
            <a:ext cx="714380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>
            <a:off x="3929058" y="5143512"/>
            <a:ext cx="714380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786314" y="5000636"/>
            <a:ext cx="3357586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 smtClean="0"/>
              <a:t>Misfit</a:t>
            </a:r>
            <a:r>
              <a:rPr kumimoji="1" lang="ja-JP" altLang="en-US" sz="2000" dirty="0" smtClean="0"/>
              <a:t>除去の基準</a:t>
            </a:r>
            <a:endParaRPr kumimoji="1" lang="en-US" altLang="ja-JP" sz="2000" dirty="0" smtClean="0"/>
          </a:p>
          <a:p>
            <a:r>
              <a:rPr kumimoji="1" lang="en-US" altLang="ja-JP" sz="2000" dirty="0" smtClean="0"/>
              <a:t>Misfit Person</a:t>
            </a:r>
            <a:r>
              <a:rPr kumimoji="1" lang="ja-JP" altLang="en-US" sz="2000" dirty="0" smtClean="0"/>
              <a:t>：</a:t>
            </a:r>
            <a:r>
              <a:rPr kumimoji="1" lang="en-US" altLang="ja-JP" sz="2000" dirty="0" smtClean="0"/>
              <a:t>Z</a:t>
            </a:r>
            <a:r>
              <a:rPr kumimoji="1" lang="en-US" altLang="ja-JP" sz="2000" baseline="-25000" dirty="0" smtClean="0"/>
              <a:t>L</a:t>
            </a:r>
            <a:r>
              <a:rPr lang="ja-JP" altLang="en-US" sz="2000" dirty="0" smtClean="0"/>
              <a:t> ＜－</a:t>
            </a:r>
            <a:r>
              <a:rPr lang="en-US" altLang="ja-JP" sz="2000" dirty="0" smtClean="0"/>
              <a:t>1.96</a:t>
            </a:r>
          </a:p>
          <a:p>
            <a:r>
              <a:rPr kumimoji="1" lang="en-US" altLang="ja-JP" sz="2000" dirty="0" smtClean="0"/>
              <a:t>Misfit Item</a:t>
            </a:r>
            <a:r>
              <a:rPr kumimoji="1" lang="ja-JP" altLang="en-US" sz="2000" dirty="0" smtClean="0"/>
              <a:t>：</a:t>
            </a:r>
            <a:r>
              <a:rPr kumimoji="1" lang="en-US" altLang="ja-JP" sz="2000" dirty="0" smtClean="0"/>
              <a:t>P.BIS</a:t>
            </a:r>
            <a:r>
              <a:rPr kumimoji="1" lang="ja-JP" altLang="en-US" sz="2000" dirty="0" smtClean="0"/>
              <a:t>＜</a:t>
            </a:r>
            <a:r>
              <a:rPr kumimoji="1" lang="en-US" altLang="ja-JP" sz="2000" dirty="0" smtClean="0"/>
              <a:t>0.25</a:t>
            </a:r>
            <a:endParaRPr kumimoji="1" lang="ja-JP" altLang="en-US" sz="2000" dirty="0"/>
          </a:p>
        </p:txBody>
      </p:sp>
      <p:sp>
        <p:nvSpPr>
          <p:cNvPr id="17" name="スライド番号プレースホルダ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2A6D-FEF3-476E-9DE0-CA56C57FB991}" type="slidenum">
              <a:rPr kumimoji="1" lang="ja-JP" altLang="en-US" smtClean="0"/>
              <a:pPr/>
              <a:t>4</a:t>
            </a:fld>
            <a:endParaRPr kumimoji="1" lang="ja-JP" altLang="en-US" dirty="0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85720" y="642918"/>
            <a:ext cx="8229600" cy="85725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予備テストの項目数と受験者数</a:t>
            </a:r>
            <a:endParaRPr kumimoji="1" lang="ja-JP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571472" y="1714488"/>
          <a:ext cx="7844814" cy="18288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13293"/>
                <a:gridCol w="1215731"/>
                <a:gridCol w="986767"/>
                <a:gridCol w="870622"/>
                <a:gridCol w="857256"/>
                <a:gridCol w="857256"/>
                <a:gridCol w="843889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受験者数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項目数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準</a:t>
                      </a:r>
                      <a:r>
                        <a:rPr kumimoji="1" lang="en-US" altLang="ja-JP" sz="2000" dirty="0" smtClean="0"/>
                        <a:t>1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準</a:t>
                      </a:r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3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文法語彙問題</a:t>
                      </a:r>
                      <a:r>
                        <a:rPr lang="en-US" altLang="ja-JP" sz="2000" dirty="0" smtClean="0"/>
                        <a:t>(vg)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222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80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15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会話問題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dlg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157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説明文問題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mlg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119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---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コンテンツ プレースホルダ 4"/>
          <p:cNvGraphicFramePr>
            <a:graphicFrameLocks/>
          </p:cNvGraphicFramePr>
          <p:nvPr/>
        </p:nvGraphicFramePr>
        <p:xfrm>
          <a:off x="642910" y="4572008"/>
          <a:ext cx="7844814" cy="18288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13293"/>
                <a:gridCol w="1215731"/>
                <a:gridCol w="986767"/>
                <a:gridCol w="870622"/>
                <a:gridCol w="857256"/>
                <a:gridCol w="857256"/>
                <a:gridCol w="843889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受験者数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項目数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準</a:t>
                      </a:r>
                      <a:r>
                        <a:rPr kumimoji="1" lang="en-US" altLang="ja-JP" sz="2000" dirty="0" smtClean="0"/>
                        <a:t>1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準</a:t>
                      </a:r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3</a:t>
                      </a:r>
                      <a:r>
                        <a:rPr kumimoji="1" lang="ja-JP" altLang="en-US" sz="2000" dirty="0" smtClean="0"/>
                        <a:t>級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文法語彙問題</a:t>
                      </a:r>
                      <a:r>
                        <a:rPr lang="en-US" altLang="ja-JP" sz="2000" dirty="0" smtClean="0"/>
                        <a:t>(vg)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193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13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7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会話問題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dlg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142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13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2000" dirty="0" smtClean="0"/>
                        <a:t>説明文問題</a:t>
                      </a:r>
                      <a:r>
                        <a:rPr lang="en-US" altLang="ja-JP" sz="2000" dirty="0" smtClean="0"/>
                        <a:t>(</a:t>
                      </a:r>
                      <a:r>
                        <a:rPr lang="en-US" altLang="ja-JP" sz="2000" dirty="0" err="1" smtClean="0"/>
                        <a:t>mlg</a:t>
                      </a:r>
                      <a:r>
                        <a:rPr lang="en-US" altLang="ja-JP" sz="2000" dirty="0" smtClean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112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---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7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下矢印 12"/>
          <p:cNvSpPr/>
          <p:nvPr/>
        </p:nvSpPr>
        <p:spPr>
          <a:xfrm>
            <a:off x="3571868" y="3643314"/>
            <a:ext cx="2500330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misfit </a:t>
            </a:r>
          </a:p>
          <a:p>
            <a:pPr algn="ctr"/>
            <a:r>
              <a:rPr lang="ja-JP" altLang="en-US" dirty="0" smtClean="0"/>
              <a:t>の除去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229600" cy="85725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misfit</a:t>
            </a:r>
            <a:r>
              <a:rPr lang="ja-JP" altLang="en-US" sz="3600" dirty="0" smtClean="0"/>
              <a:t>除去前後の基本統計量</a:t>
            </a:r>
            <a:endParaRPr kumimoji="1" lang="ja-JP" altLang="en-US" sz="36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5</a:t>
            </a:fld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285720" y="1785926"/>
          <a:ext cx="8644001" cy="392909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068568"/>
                <a:gridCol w="1096381"/>
                <a:gridCol w="1184162"/>
                <a:gridCol w="1045249"/>
                <a:gridCol w="1045249"/>
                <a:gridCol w="1045249"/>
                <a:gridCol w="1159143"/>
              </a:tblGrid>
              <a:tr h="518193">
                <a:tc rowSpan="2">
                  <a:txBody>
                    <a:bodyPr/>
                    <a:lstStyle/>
                    <a:p>
                      <a:endParaRPr lang="ja-JP" sz="1800" kern="100" dirty="0">
                        <a:latin typeface="Century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2000" kern="100" dirty="0"/>
                        <a:t>文法語彙問題</a:t>
                      </a:r>
                      <a:r>
                        <a:rPr lang="en-US" sz="2000" kern="100" dirty="0"/>
                        <a:t>Vg </a:t>
                      </a:r>
                      <a:endParaRPr lang="ja-JP" sz="20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2000" kern="100" dirty="0"/>
                        <a:t>会話問題</a:t>
                      </a:r>
                      <a:r>
                        <a:rPr lang="en-US" sz="2000" kern="100" dirty="0" err="1"/>
                        <a:t>Dlg</a:t>
                      </a:r>
                      <a:r>
                        <a:rPr lang="en-US" sz="2000" kern="100" dirty="0"/>
                        <a:t> </a:t>
                      </a:r>
                      <a:endParaRPr lang="ja-JP" sz="20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2000" kern="100" dirty="0"/>
                        <a:t>説明文問題</a:t>
                      </a:r>
                      <a:r>
                        <a:rPr lang="en-US" sz="2000" kern="100" dirty="0" err="1"/>
                        <a:t>Mlg</a:t>
                      </a:r>
                      <a:r>
                        <a:rPr lang="en-US" sz="2000" kern="100" dirty="0"/>
                        <a:t> </a:t>
                      </a:r>
                      <a:endParaRPr lang="ja-JP" sz="20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8727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800" kern="100" dirty="0"/>
                        <a:t>除去前 </a:t>
                      </a:r>
                      <a:endParaRPr lang="ja-JP" sz="18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800" kern="100" dirty="0"/>
                        <a:t>除去後 </a:t>
                      </a:r>
                      <a:endParaRPr lang="ja-JP" sz="18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800" kern="100" dirty="0"/>
                        <a:t>除去前 </a:t>
                      </a:r>
                      <a:endParaRPr lang="ja-JP" sz="18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800" kern="100" dirty="0"/>
                        <a:t>除去後 </a:t>
                      </a:r>
                      <a:endParaRPr lang="ja-JP" sz="18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800" kern="100" dirty="0"/>
                        <a:t>除去前 </a:t>
                      </a:r>
                      <a:endParaRPr lang="ja-JP" sz="18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800" kern="100" dirty="0"/>
                        <a:t>除去後 </a:t>
                      </a:r>
                      <a:endParaRPr lang="ja-JP" sz="18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</a:tr>
              <a:tr h="487271"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 </a:t>
                      </a:r>
                      <a:r>
                        <a:rPr lang="ja-JP" sz="2000" kern="100" dirty="0"/>
                        <a:t>受験者数 </a:t>
                      </a:r>
                      <a:endParaRPr lang="ja-JP" sz="20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 dirty="0"/>
                        <a:t>222</a:t>
                      </a:r>
                      <a:endParaRPr lang="ja-JP" sz="2200" b="1" i="0" u="none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 dirty="0"/>
                        <a:t>193</a:t>
                      </a:r>
                      <a:endParaRPr lang="ja-JP" sz="2200" b="1" i="0" u="none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 dirty="0"/>
                        <a:t>157</a:t>
                      </a:r>
                      <a:endParaRPr lang="ja-JP" sz="2200" b="1" i="0" u="none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 dirty="0"/>
                        <a:t>142</a:t>
                      </a:r>
                      <a:endParaRPr lang="ja-JP" sz="2200" b="1" i="0" u="none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 dirty="0"/>
                        <a:t>119</a:t>
                      </a:r>
                      <a:endParaRPr lang="ja-JP" sz="2200" b="1" i="0" u="none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/>
                        <a:t>112</a:t>
                      </a:r>
                      <a:endParaRPr lang="ja-JP" sz="2200" b="1" i="0" u="none" kern="10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</a:tr>
              <a:tr h="487271"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 </a:t>
                      </a:r>
                      <a:r>
                        <a:rPr lang="ja-JP" sz="2000" kern="100" dirty="0"/>
                        <a:t>項目数 </a:t>
                      </a:r>
                      <a:endParaRPr lang="ja-JP" sz="20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 dirty="0"/>
                        <a:t>80</a:t>
                      </a:r>
                      <a:endParaRPr lang="ja-JP" sz="2200" b="1" i="0" u="none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 dirty="0"/>
                        <a:t>32</a:t>
                      </a:r>
                      <a:endParaRPr lang="ja-JP" sz="2200" b="1" i="0" u="none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 dirty="0"/>
                        <a:t>47</a:t>
                      </a:r>
                      <a:endParaRPr lang="ja-JP" sz="2200" b="1" i="0" u="none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 dirty="0"/>
                        <a:t>13</a:t>
                      </a:r>
                      <a:endParaRPr lang="ja-JP" sz="2200" b="1" i="0" u="none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 dirty="0"/>
                        <a:t>35</a:t>
                      </a:r>
                      <a:endParaRPr lang="ja-JP" sz="2200" b="1" i="0" u="none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/>
                        <a:t>19</a:t>
                      </a:r>
                      <a:endParaRPr lang="ja-JP" sz="2200" b="1" i="0" u="none" kern="10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</a:tr>
              <a:tr h="487271"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 </a:t>
                      </a:r>
                      <a:r>
                        <a:rPr lang="ja-JP" sz="2000" kern="100" dirty="0"/>
                        <a:t>素点平均 </a:t>
                      </a:r>
                      <a:endParaRPr lang="ja-JP" sz="20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 dirty="0"/>
                        <a:t>39.9</a:t>
                      </a:r>
                      <a:endParaRPr lang="ja-JP" sz="2200" b="1" i="0" u="none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 dirty="0"/>
                        <a:t>19.2</a:t>
                      </a:r>
                      <a:endParaRPr lang="ja-JP" sz="2200" b="1" i="0" u="none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 dirty="0"/>
                        <a:t>24.7</a:t>
                      </a:r>
                      <a:endParaRPr lang="ja-JP" sz="2200" b="1" i="0" u="none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/>
                        <a:t>8.2</a:t>
                      </a:r>
                      <a:endParaRPr lang="ja-JP" sz="2200" b="1" i="0" u="none" kern="10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/>
                        <a:t>19.7</a:t>
                      </a:r>
                      <a:endParaRPr lang="ja-JP" sz="2200" b="1" i="0" u="none" kern="10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u="none" kern="100" dirty="0"/>
                        <a:t>11.3</a:t>
                      </a:r>
                      <a:endParaRPr lang="ja-JP" sz="2200" b="1" i="0" u="none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</a:tr>
              <a:tr h="487271"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 </a:t>
                      </a:r>
                      <a:r>
                        <a:rPr lang="ja-JP" sz="2000" kern="100" dirty="0"/>
                        <a:t>素点平均</a:t>
                      </a:r>
                      <a:r>
                        <a:rPr lang="en-US" sz="2000" kern="100" dirty="0"/>
                        <a:t>(%) </a:t>
                      </a:r>
                      <a:endParaRPr lang="ja-JP" sz="20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 dirty="0"/>
                        <a:t>49.9%</a:t>
                      </a:r>
                      <a:endParaRPr lang="ja-JP" sz="2200" b="1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 dirty="0"/>
                        <a:t>60.0%</a:t>
                      </a:r>
                      <a:endParaRPr lang="ja-JP" sz="2200" b="1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 dirty="0"/>
                        <a:t>52.5%</a:t>
                      </a:r>
                      <a:endParaRPr lang="ja-JP" sz="2200" b="1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 dirty="0"/>
                        <a:t>62.8%</a:t>
                      </a:r>
                      <a:endParaRPr lang="ja-JP" sz="2200" b="1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 dirty="0"/>
                        <a:t>56.4%</a:t>
                      </a:r>
                      <a:endParaRPr lang="ja-JP" sz="2200" b="1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 dirty="0"/>
                        <a:t>59.4%</a:t>
                      </a:r>
                      <a:endParaRPr lang="ja-JP" sz="2200" b="1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</a:tr>
              <a:tr h="487271"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 </a:t>
                      </a:r>
                      <a:r>
                        <a:rPr lang="ja-JP" sz="2000" kern="100" dirty="0"/>
                        <a:t>素点標準偏差 </a:t>
                      </a:r>
                      <a:endParaRPr lang="ja-JP" sz="20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 dirty="0"/>
                        <a:t>10.12</a:t>
                      </a:r>
                      <a:endParaRPr lang="ja-JP" sz="2200" b="1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 dirty="0"/>
                        <a:t>6.32</a:t>
                      </a:r>
                      <a:endParaRPr lang="ja-JP" sz="2200" b="1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/>
                        <a:t>5.59</a:t>
                      </a:r>
                      <a:endParaRPr lang="ja-JP" sz="2200" b="1" kern="10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/>
                        <a:t>2.63</a:t>
                      </a:r>
                      <a:endParaRPr lang="ja-JP" sz="2200" b="1" kern="10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/>
                        <a:t>5.27</a:t>
                      </a:r>
                      <a:endParaRPr lang="ja-JP" sz="2200" b="1" kern="10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 dirty="0"/>
                        <a:t>3.91</a:t>
                      </a:r>
                      <a:endParaRPr lang="ja-JP" sz="2200" b="1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</a:tr>
              <a:tr h="487271"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 KR-20 </a:t>
                      </a:r>
                      <a:endParaRPr lang="ja-JP" sz="20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/>
                        <a:t>0.858</a:t>
                      </a:r>
                      <a:endParaRPr lang="ja-JP" sz="2200" b="1" kern="10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 dirty="0"/>
                        <a:t>0.863</a:t>
                      </a:r>
                      <a:endParaRPr lang="ja-JP" sz="2200" b="1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/>
                        <a:t>0.722</a:t>
                      </a:r>
                      <a:endParaRPr lang="ja-JP" sz="2200" b="1" kern="10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 dirty="0"/>
                        <a:t>0.706</a:t>
                      </a:r>
                      <a:endParaRPr lang="ja-JP" sz="2200" b="1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 dirty="0"/>
                        <a:t>0.752</a:t>
                      </a:r>
                      <a:endParaRPr lang="ja-JP" sz="2200" b="1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200" kern="100" dirty="0"/>
                        <a:t>0.780</a:t>
                      </a:r>
                      <a:endParaRPr lang="ja-JP" sz="2200" b="1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329642" cy="1214446"/>
          </a:xfrm>
        </p:spPr>
        <p:txBody>
          <a:bodyPr>
            <a:noAutofit/>
          </a:bodyPr>
          <a:lstStyle/>
          <a:p>
            <a:r>
              <a:rPr lang="en-US" sz="3200" dirty="0" smtClean="0"/>
              <a:t>NTT</a:t>
            </a:r>
            <a:r>
              <a:rPr lang="ja-JP" altLang="en-US" sz="3200" dirty="0" smtClean="0"/>
              <a:t>の項目困難度</a:t>
            </a:r>
            <a:r>
              <a:rPr lang="en-US" sz="3200" dirty="0" smtClean="0"/>
              <a:t>(β)</a:t>
            </a:r>
            <a:r>
              <a:rPr lang="ja-JP" altLang="en-US" sz="3200" dirty="0" smtClean="0"/>
              <a:t>と</a:t>
            </a:r>
            <a:r>
              <a:rPr lang="en-US" sz="3200" dirty="0" smtClean="0"/>
              <a:t>1PLM</a:t>
            </a:r>
            <a:r>
              <a:rPr lang="ja-JP" altLang="en-US" sz="3200" dirty="0" smtClean="0"/>
              <a:t>の項目困難度</a:t>
            </a:r>
            <a:r>
              <a:rPr lang="en-US" sz="3200" dirty="0" smtClean="0"/>
              <a:t>(θ)</a:t>
            </a:r>
            <a:r>
              <a:rPr lang="ja-JP" altLang="en-US" sz="3200" dirty="0" smtClean="0"/>
              <a:t>の比較</a:t>
            </a:r>
            <a:endParaRPr kumimoji="1" lang="ja-JP" altLang="en-US" sz="3200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6</a:t>
            </a:fld>
            <a:endParaRPr kumimoji="1" lang="ja-JP" altLang="en-US" dirty="0"/>
          </a:p>
        </p:txBody>
      </p:sp>
      <p:graphicFrame>
        <p:nvGraphicFramePr>
          <p:cNvPr id="16" name="グラフ 15"/>
          <p:cNvGraphicFramePr/>
          <p:nvPr/>
        </p:nvGraphicFramePr>
        <p:xfrm>
          <a:off x="285720" y="2214554"/>
          <a:ext cx="2718524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グラフ 16"/>
          <p:cNvGraphicFramePr/>
          <p:nvPr/>
        </p:nvGraphicFramePr>
        <p:xfrm>
          <a:off x="3143240" y="2214554"/>
          <a:ext cx="2714644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グラフ 17"/>
          <p:cNvGraphicFramePr/>
          <p:nvPr/>
        </p:nvGraphicFramePr>
        <p:xfrm>
          <a:off x="6072198" y="2214554"/>
          <a:ext cx="2751784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9" name="正方形/長方形 18"/>
          <p:cNvSpPr/>
          <p:nvPr/>
        </p:nvSpPr>
        <p:spPr>
          <a:xfrm>
            <a:off x="1643042" y="5143512"/>
            <a:ext cx="928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err="1" smtClean="0"/>
              <a:t>r</a:t>
            </a:r>
            <a:r>
              <a:rPr lang="en-US" i="1" baseline="-25000" dirty="0" err="1" smtClean="0"/>
              <a:t>s</a:t>
            </a:r>
            <a:r>
              <a:rPr lang="en-US" i="1" baseline="-25000" dirty="0" smtClean="0"/>
              <a:t> </a:t>
            </a:r>
            <a:r>
              <a:rPr lang="en-US" i="1" dirty="0" smtClean="0"/>
              <a:t>= </a:t>
            </a:r>
            <a:r>
              <a:rPr lang="en-US" dirty="0" smtClean="0"/>
              <a:t>.97</a:t>
            </a:r>
            <a:endParaRPr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4357686" y="5214950"/>
            <a:ext cx="990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err="1" smtClean="0"/>
              <a:t>r</a:t>
            </a:r>
            <a:r>
              <a:rPr lang="en-US" i="1" baseline="-25000" dirty="0" err="1" smtClean="0"/>
              <a:t>s</a:t>
            </a:r>
            <a:r>
              <a:rPr lang="en-US" i="1" baseline="-25000" dirty="0" smtClean="0"/>
              <a:t> </a:t>
            </a:r>
            <a:r>
              <a:rPr lang="en-US" i="1" dirty="0" smtClean="0"/>
              <a:t>= </a:t>
            </a:r>
            <a:r>
              <a:rPr lang="en-US" dirty="0" smtClean="0"/>
              <a:t>.91</a:t>
            </a:r>
            <a:endParaRPr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7358082" y="5214950"/>
            <a:ext cx="928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err="1" smtClean="0"/>
              <a:t>r</a:t>
            </a:r>
            <a:r>
              <a:rPr lang="en-US" i="1" baseline="-25000" dirty="0" err="1" smtClean="0"/>
              <a:t>s</a:t>
            </a:r>
            <a:r>
              <a:rPr lang="en-US" i="1" baseline="-25000" dirty="0" smtClean="0"/>
              <a:t> </a:t>
            </a:r>
            <a:r>
              <a:rPr lang="en-US" i="1" dirty="0" smtClean="0"/>
              <a:t>= </a:t>
            </a:r>
            <a:r>
              <a:rPr lang="en-US" dirty="0" smtClean="0"/>
              <a:t>.89</a:t>
            </a:r>
            <a:endParaRPr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642926"/>
          </a:xfrm>
        </p:spPr>
        <p:txBody>
          <a:bodyPr>
            <a:normAutofit/>
          </a:bodyPr>
          <a:lstStyle/>
          <a:p>
            <a:r>
              <a:rPr lang="ja-JP" altLang="en-US" sz="3600" dirty="0" smtClean="0"/>
              <a:t>疑似クラス分け</a:t>
            </a:r>
            <a:endParaRPr kumimoji="1" lang="ja-JP" altLang="en-US" sz="36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8596" y="1214422"/>
            <a:ext cx="8543956" cy="1000132"/>
          </a:xfrm>
        </p:spPr>
        <p:txBody>
          <a:bodyPr>
            <a:normAutofit fontScale="92500" lnSpcReduction="10000"/>
          </a:bodyPr>
          <a:lstStyle/>
          <a:p>
            <a:pPr marL="92075" indent="17463">
              <a:buNone/>
            </a:pPr>
            <a:r>
              <a:rPr kumimoji="1" lang="ja-JP" altLang="en-US" sz="2400" dirty="0" smtClean="0"/>
              <a:t>予備テストで、プレイスメントテスト</a:t>
            </a:r>
            <a:r>
              <a:rPr lang="ja-JP" altLang="en-US" sz="2400" dirty="0" smtClean="0"/>
              <a:t>に選ばれた</a:t>
            </a:r>
            <a:r>
              <a:rPr lang="en-US" altLang="ja-JP" sz="2400" dirty="0" smtClean="0"/>
              <a:t>64</a:t>
            </a:r>
            <a:r>
              <a:rPr lang="ja-JP" altLang="en-US" sz="2400" dirty="0" smtClean="0"/>
              <a:t>問すべてを回答した</a:t>
            </a:r>
            <a:r>
              <a:rPr lang="en-US" altLang="ja-JP" sz="2400" dirty="0" smtClean="0"/>
              <a:t>75</a:t>
            </a:r>
            <a:r>
              <a:rPr lang="ja-JP" altLang="en-US" sz="2400" dirty="0" smtClean="0"/>
              <a:t>人のデータをもとに、下位テストごとのランク数の単純和により、擬似的に５クラス分けを行った。</a:t>
            </a:r>
            <a:endParaRPr lang="en-US" altLang="ja-JP" sz="2400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7</a:t>
            </a:fld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357158" y="2714620"/>
            <a:ext cx="2143140" cy="107157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R</a:t>
            </a:r>
            <a:r>
              <a:rPr lang="en-US" sz="2400" baseline="-25000" dirty="0" err="1" smtClean="0"/>
              <a:t>vg</a:t>
            </a:r>
            <a:endParaRPr lang="en-US" altLang="ja-JP" sz="2400" dirty="0" smtClean="0"/>
          </a:p>
          <a:p>
            <a:pPr algn="ctr"/>
            <a:r>
              <a:rPr lang="en-US" altLang="ja-JP" sz="2000" dirty="0" smtClean="0"/>
              <a:t>Vg</a:t>
            </a:r>
            <a:r>
              <a:rPr lang="ja-JP" altLang="en-US" sz="2000" dirty="0" smtClean="0"/>
              <a:t>の潜在ランク</a:t>
            </a:r>
            <a:endParaRPr lang="en-US" altLang="ja-JP" sz="2000" dirty="0" smtClean="0"/>
          </a:p>
          <a:p>
            <a:pPr algn="ctr"/>
            <a:r>
              <a:rPr lang="ja-JP" altLang="en-US" sz="2000" dirty="0" smtClean="0"/>
              <a:t>（</a:t>
            </a:r>
            <a:r>
              <a:rPr lang="en-US" altLang="ja-JP" sz="2000" dirty="0" smtClean="0"/>
              <a:t>Q=10)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3286116" y="2714620"/>
            <a:ext cx="2143140" cy="107157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400" dirty="0" err="1" smtClean="0"/>
              <a:t>R</a:t>
            </a:r>
            <a:r>
              <a:rPr lang="en-US" sz="2400" baseline="-25000" dirty="0" err="1" smtClean="0"/>
              <a:t>dlg</a:t>
            </a:r>
            <a:endParaRPr lang="en-US" altLang="ja-JP" sz="2400" dirty="0" smtClean="0"/>
          </a:p>
          <a:p>
            <a:pPr algn="ctr">
              <a:buNone/>
            </a:pPr>
            <a:r>
              <a:rPr lang="en-US" altLang="ja-JP" sz="2000" dirty="0" err="1" smtClean="0"/>
              <a:t>Dlg</a:t>
            </a:r>
            <a:r>
              <a:rPr lang="ja-JP" altLang="en-US" sz="2000" dirty="0" smtClean="0"/>
              <a:t>の潜在ランク</a:t>
            </a:r>
            <a:endParaRPr lang="en-US" altLang="ja-JP" sz="2000" dirty="0" smtClean="0"/>
          </a:p>
          <a:p>
            <a:pPr algn="ctr"/>
            <a:r>
              <a:rPr lang="ja-JP" altLang="en-US" sz="2000" dirty="0" smtClean="0"/>
              <a:t>（</a:t>
            </a:r>
            <a:r>
              <a:rPr lang="en-US" altLang="ja-JP" sz="2000" dirty="0" smtClean="0"/>
              <a:t>Q=10)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6429388" y="2714620"/>
            <a:ext cx="2143140" cy="107157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R</a:t>
            </a:r>
            <a:r>
              <a:rPr lang="en-US" sz="2400" baseline="-25000" dirty="0" err="1" smtClean="0"/>
              <a:t>mlg</a:t>
            </a:r>
            <a:endParaRPr lang="en-US" altLang="ja-JP" sz="2400" dirty="0" smtClean="0"/>
          </a:p>
          <a:p>
            <a:pPr algn="ctr"/>
            <a:r>
              <a:rPr lang="en-US" altLang="ja-JP" dirty="0" err="1" smtClean="0"/>
              <a:t>Mlg</a:t>
            </a:r>
            <a:r>
              <a:rPr lang="ja-JP" altLang="en-US" sz="2000" dirty="0" smtClean="0"/>
              <a:t>の潜在ランク</a:t>
            </a:r>
            <a:endParaRPr lang="en-US" altLang="ja-JP" sz="2000" dirty="0" smtClean="0"/>
          </a:p>
          <a:p>
            <a:pPr algn="ctr"/>
            <a:r>
              <a:rPr lang="ja-JP" altLang="en-US" sz="2000" dirty="0" smtClean="0"/>
              <a:t>（</a:t>
            </a:r>
            <a:r>
              <a:rPr lang="en-US" altLang="ja-JP" sz="2000" dirty="0" smtClean="0"/>
              <a:t>Q=10)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2428860" y="4500570"/>
            <a:ext cx="3786214" cy="14287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</a:t>
            </a:r>
            <a:r>
              <a:rPr lang="en-US" altLang="ja-JP" sz="2400" baseline="-25000" dirty="0" smtClean="0"/>
              <a:t>T</a:t>
            </a:r>
            <a:endParaRPr lang="en-US" altLang="ja-JP" sz="2400" dirty="0" smtClean="0"/>
          </a:p>
          <a:p>
            <a:pPr algn="ctr"/>
            <a:r>
              <a:rPr lang="ja-JP" altLang="en-US" sz="2000" dirty="0" smtClean="0"/>
              <a:t>総合評価</a:t>
            </a:r>
            <a:endParaRPr lang="en-US" altLang="ja-JP" sz="2000" dirty="0" smtClean="0"/>
          </a:p>
          <a:p>
            <a:pPr algn="ctr"/>
            <a:r>
              <a:rPr lang="en-US" altLang="ja-JP" sz="2000" dirty="0" smtClean="0"/>
              <a:t>(</a:t>
            </a:r>
            <a:r>
              <a:rPr lang="ja-JP" altLang="en-US" sz="2000" dirty="0" smtClean="0"/>
              <a:t>下位テストのランクの単純和</a:t>
            </a:r>
            <a:r>
              <a:rPr lang="en-US" altLang="ja-JP" sz="2000" dirty="0" smtClean="0"/>
              <a:t>)</a:t>
            </a:r>
          </a:p>
          <a:p>
            <a:pPr algn="ctr"/>
            <a:r>
              <a:rPr lang="ja-JP" altLang="en-US" sz="2000" dirty="0" smtClean="0"/>
              <a:t>３～３０</a:t>
            </a:r>
            <a:endParaRPr lang="en-US" altLang="ja-JP" sz="2000" dirty="0" smtClean="0"/>
          </a:p>
        </p:txBody>
      </p:sp>
      <p:sp>
        <p:nvSpPr>
          <p:cNvPr id="9" name="加算記号 8"/>
          <p:cNvSpPr/>
          <p:nvPr/>
        </p:nvSpPr>
        <p:spPr>
          <a:xfrm>
            <a:off x="2714612" y="3071810"/>
            <a:ext cx="357190" cy="35719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加算記号 9"/>
          <p:cNvSpPr/>
          <p:nvPr/>
        </p:nvSpPr>
        <p:spPr>
          <a:xfrm>
            <a:off x="5715008" y="3071810"/>
            <a:ext cx="357190" cy="35719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等号 10"/>
          <p:cNvSpPr/>
          <p:nvPr/>
        </p:nvSpPr>
        <p:spPr>
          <a:xfrm rot="5400000">
            <a:off x="4145287" y="4070027"/>
            <a:ext cx="364935" cy="368765"/>
          </a:xfrm>
          <a:prstGeom prst="mathEqual">
            <a:avLst>
              <a:gd name="adj1" fmla="val 23520"/>
              <a:gd name="adj2" fmla="val 117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>
            <a:normAutofit/>
          </a:bodyPr>
          <a:lstStyle/>
          <a:p>
            <a:r>
              <a:rPr kumimoji="1" lang="ja-JP" altLang="en-US" sz="3200" dirty="0" smtClean="0"/>
              <a:t>潜在ランク和</a:t>
            </a:r>
            <a:r>
              <a:rPr kumimoji="1" lang="en-US" altLang="ja-JP" sz="3200" dirty="0" smtClean="0"/>
              <a:t>(R</a:t>
            </a:r>
            <a:r>
              <a:rPr kumimoji="1" lang="en-US" altLang="ja-JP" sz="3200" baseline="-25000" dirty="0" smtClean="0"/>
              <a:t>T</a:t>
            </a:r>
            <a:r>
              <a:rPr kumimoji="1" lang="en-US" altLang="ja-JP" sz="3200" dirty="0" smtClean="0"/>
              <a:t>)</a:t>
            </a:r>
            <a:r>
              <a:rPr kumimoji="1" lang="ja-JP" altLang="en-US" sz="3200" dirty="0" smtClean="0"/>
              <a:t>によるクラス分け</a:t>
            </a:r>
            <a:endParaRPr kumimoji="1" lang="ja-JP" altLang="en-US" sz="32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8</a:t>
            </a:fld>
            <a:endParaRPr kumimoji="1" lang="ja-JP" altLang="en-US" dirty="0"/>
          </a:p>
        </p:txBody>
      </p:sp>
      <p:graphicFrame>
        <p:nvGraphicFramePr>
          <p:cNvPr id="5" name="グラフ 4"/>
          <p:cNvGraphicFramePr/>
          <p:nvPr/>
        </p:nvGraphicFramePr>
        <p:xfrm>
          <a:off x="357158" y="1571612"/>
          <a:ext cx="821537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229600" cy="1066800"/>
          </a:xfrm>
        </p:spPr>
        <p:txBody>
          <a:bodyPr>
            <a:normAutofit/>
          </a:bodyPr>
          <a:lstStyle/>
          <a:p>
            <a:r>
              <a:rPr lang="ja-JP" altLang="en-US" sz="3200" dirty="0" smtClean="0"/>
              <a:t>各クラスの英語基礎力総合評価</a:t>
            </a:r>
            <a:r>
              <a:rPr lang="en-US" sz="3200" dirty="0" smtClean="0"/>
              <a:t>(R</a:t>
            </a:r>
            <a:r>
              <a:rPr lang="en-US" sz="3200" baseline="-25000" dirty="0" smtClean="0"/>
              <a:t>T</a:t>
            </a:r>
            <a:r>
              <a:rPr lang="ja-JP" altLang="en-US" sz="3200" baseline="-25000" dirty="0" err="1" smtClean="0"/>
              <a:t>、</a:t>
            </a:r>
            <a:r>
              <a:rPr lang="en-US" sz="3200" dirty="0" err="1" smtClean="0"/>
              <a:t>θ</a:t>
            </a:r>
            <a:r>
              <a:rPr lang="en-US" sz="3200" baseline="-25000" dirty="0" err="1" smtClean="0"/>
              <a:t>T</a:t>
            </a:r>
            <a:r>
              <a:rPr lang="ja-JP" altLang="en-US" sz="3200" baseline="-25000" dirty="0" err="1" smtClean="0"/>
              <a:t>、</a:t>
            </a:r>
            <a:r>
              <a:rPr lang="en-US" sz="3200" dirty="0" smtClean="0"/>
              <a:t>S</a:t>
            </a:r>
            <a:r>
              <a:rPr lang="en-US" sz="3200" baseline="-25000" dirty="0" smtClean="0"/>
              <a:t>T</a:t>
            </a:r>
            <a:r>
              <a:rPr lang="en-US" sz="3200" dirty="0" smtClean="0"/>
              <a:t>)</a:t>
            </a:r>
            <a:r>
              <a:rPr lang="ja-JP" altLang="en-US" sz="3200" dirty="0" smtClean="0"/>
              <a:t>の代表値と散布度の比較</a:t>
            </a:r>
            <a:endParaRPr kumimoji="1" lang="ja-JP" altLang="en-US" sz="32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E93B3-7C3E-49C7-9111-E82315AC85F1}" type="slidenum">
              <a:rPr kumimoji="1" lang="ja-JP" altLang="en-US" smtClean="0"/>
              <a:pPr/>
              <a:t>9</a:t>
            </a:fld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642910" y="2071678"/>
          <a:ext cx="7623107" cy="3929093"/>
        </p:xfrm>
        <a:graphic>
          <a:graphicData uri="http://schemas.openxmlformats.org/drawingml/2006/table">
            <a:tbl>
              <a:tblPr/>
              <a:tblGrid>
                <a:gridCol w="1082522"/>
                <a:gridCol w="703428"/>
                <a:gridCol w="785818"/>
                <a:gridCol w="1000132"/>
                <a:gridCol w="314496"/>
                <a:gridCol w="803910"/>
                <a:gridCol w="932537"/>
                <a:gridCol w="306511"/>
                <a:gridCol w="857256"/>
                <a:gridCol w="836497"/>
              </a:tblGrid>
              <a:tr h="561299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kern="1200" dirty="0">
                        <a:solidFill>
                          <a:srgbClr val="000000"/>
                        </a:solidFill>
                        <a:latin typeface="Times New Roman"/>
                        <a:ea typeface="ＭＳ 明朝"/>
                      </a:endParaRPr>
                    </a:p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Class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kern="1200" dirty="0">
                        <a:solidFill>
                          <a:srgbClr val="000000"/>
                        </a:solidFill>
                        <a:latin typeface="ＭＳ 明朝"/>
                        <a:ea typeface="ＤＦ平成明朝体W3"/>
                        <a:cs typeface="Arial"/>
                      </a:endParaRPr>
                    </a:p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i="1" kern="1200" dirty="0">
                          <a:solidFill>
                            <a:srgbClr val="000000"/>
                          </a:solidFill>
                          <a:latin typeface="ＭＳ 明朝"/>
                          <a:ea typeface="ＤＦ平成明朝体W3"/>
                          <a:cs typeface="Arial"/>
                        </a:rPr>
                        <a:t>n 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0">
                          <a:latin typeface="Times New Roman"/>
                          <a:ea typeface="ＭＳ 明朝"/>
                        </a:rPr>
                        <a:t>R</a:t>
                      </a:r>
                      <a:r>
                        <a:rPr lang="en-US" sz="2400" kern="0" baseline="-25000">
                          <a:latin typeface="Times New Roman"/>
                          <a:ea typeface="ＭＳ 明朝"/>
                        </a:rPr>
                        <a:t>T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kern="0">
                        <a:latin typeface="Times New Roman"/>
                        <a:ea typeface="ＭＳ 明朝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0">
                          <a:latin typeface="Times New Roman"/>
                          <a:ea typeface="ＭＳ 明朝"/>
                        </a:rPr>
                        <a:t>θ</a:t>
                      </a:r>
                      <a:r>
                        <a:rPr lang="en-US" sz="2400" kern="0" baseline="-25000">
                          <a:latin typeface="Times New Roman"/>
                          <a:ea typeface="ＭＳ 明朝"/>
                        </a:rPr>
                        <a:t>T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kern="0">
                        <a:latin typeface="Times New Roman"/>
                        <a:ea typeface="ＭＳ 明朝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0">
                          <a:latin typeface="Times New Roman"/>
                          <a:ea typeface="ＭＳ 明朝"/>
                        </a:rPr>
                        <a:t>S</a:t>
                      </a:r>
                      <a:r>
                        <a:rPr lang="en-US" sz="2400" kern="0" baseline="-25000">
                          <a:latin typeface="Times New Roman"/>
                          <a:ea typeface="ＭＳ 明朝"/>
                        </a:rPr>
                        <a:t>T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5612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i="1" kern="0" dirty="0" err="1">
                          <a:latin typeface="Times New Roman"/>
                          <a:ea typeface="ＭＳ 明朝"/>
                        </a:rPr>
                        <a:t>Mdn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i="1" kern="0" dirty="0">
                          <a:latin typeface="Times New Roman"/>
                          <a:ea typeface="ＭＳ 明朝"/>
                        </a:rPr>
                        <a:t>Range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i="1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M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i="1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SD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i="1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M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i="1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SD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299"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Class 01 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15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6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5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kern="1200">
                        <a:solidFill>
                          <a:srgbClr val="000000"/>
                        </a:solidFill>
                        <a:latin typeface="Times New Roman"/>
                        <a:ea typeface="ＭＳ 明朝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-3.06 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0.604 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kern="1200">
                        <a:solidFill>
                          <a:srgbClr val="000000"/>
                        </a:solidFill>
                        <a:latin typeface="Times New Roman"/>
                        <a:ea typeface="ＭＳ 明朝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26.9 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3.88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61299"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Class 02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15 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11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5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kern="1200">
                        <a:solidFill>
                          <a:srgbClr val="000000"/>
                        </a:solidFill>
                        <a:latin typeface="Times New Roman"/>
                        <a:ea typeface="ＭＳ 明朝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-1.39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0.584 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kern="1200" dirty="0">
                        <a:solidFill>
                          <a:srgbClr val="000000"/>
                        </a:solidFill>
                        <a:latin typeface="Times New Roman"/>
                        <a:ea typeface="ＭＳ 明朝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35.5 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3.76 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1299"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Class 03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16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17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4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kern="1200">
                        <a:solidFill>
                          <a:srgbClr val="000000"/>
                        </a:solidFill>
                        <a:latin typeface="Times New Roman"/>
                        <a:ea typeface="ＭＳ 明朝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0.11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0.652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kern="1200">
                        <a:solidFill>
                          <a:srgbClr val="000000"/>
                        </a:solidFill>
                        <a:latin typeface="Times New Roman"/>
                        <a:ea typeface="ＭＳ 明朝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42.6 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3.66 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1299"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Class 04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14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21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3 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kern="1200">
                        <a:solidFill>
                          <a:srgbClr val="000000"/>
                        </a:solidFill>
                        <a:latin typeface="Times New Roman"/>
                        <a:ea typeface="ＭＳ 明朝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0.97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0.698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kern="1200">
                        <a:solidFill>
                          <a:srgbClr val="000000"/>
                        </a:solidFill>
                        <a:latin typeface="Times New Roman"/>
                        <a:ea typeface="ＭＳ 明朝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46.9 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3.09 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1299"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Class 05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15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26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6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kern="1200">
                        <a:solidFill>
                          <a:srgbClr val="000000"/>
                        </a:solidFill>
                        <a:latin typeface="Times New Roman"/>
                        <a:ea typeface="ＭＳ 明朝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2.89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1.204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kern="1200">
                        <a:solidFill>
                          <a:srgbClr val="000000"/>
                        </a:solidFill>
                        <a:latin typeface="Times New Roman"/>
                        <a:ea typeface="ＭＳ 明朝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54.3 </a:t>
                      </a:r>
                      <a:endParaRPr lang="ja-JP" sz="2400" kern="10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000000"/>
                          </a:solidFill>
                          <a:latin typeface="Times New Roman"/>
                          <a:ea typeface="ＭＳ 明朝"/>
                        </a:rPr>
                        <a:t>4.84 </a:t>
                      </a:r>
                      <a:endParaRPr lang="ja-JP" sz="2400" kern="100" dirty="0">
                        <a:latin typeface="Times New Roman"/>
                        <a:ea typeface="ＤＦ平成明朝体W3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5354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バン">
  <a:themeElements>
    <a:clrScheme name="アーバン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アーバン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アーバン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7855</TotalTime>
  <Words>1639</Words>
  <Application>Microsoft Office PowerPoint</Application>
  <PresentationFormat>画面に合わせる (4:3)</PresentationFormat>
  <Paragraphs>586</Paragraphs>
  <Slides>26</Slides>
  <Notes>26</Notes>
  <HiddenSlides>2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26</vt:i4>
      </vt:variant>
    </vt:vector>
  </HeadingPairs>
  <TitlesOfParts>
    <vt:vector size="27" baseType="lpstr">
      <vt:lpstr>アーバン</vt:lpstr>
      <vt:lpstr>NTTの実践的利用： 2段階モデルによる 英語プレイスメントテストの分析</vt:lpstr>
      <vt:lpstr>発表の概略</vt:lpstr>
      <vt:lpstr>英語プレイスメントテスト作成の流れ</vt:lpstr>
      <vt:lpstr>スライド 4</vt:lpstr>
      <vt:lpstr>misfit除去前後の基本統計量</vt:lpstr>
      <vt:lpstr>NTTの項目困難度(β)と1PLMの項目困難度(θ)の比較</vt:lpstr>
      <vt:lpstr>疑似クラス分け</vt:lpstr>
      <vt:lpstr>潜在ランク和(RT)によるクラス分け</vt:lpstr>
      <vt:lpstr>各クラスの英語基礎力総合評価(RT、θT、ST)の代表値と散布度の比較</vt:lpstr>
      <vt:lpstr>R、θ、S 間の相関係数</vt:lpstr>
      <vt:lpstr>他の英語能力試験結果との比較(CASEC)</vt:lpstr>
      <vt:lpstr>他の英語能力試験結果との比較(TOEIC Bridge)</vt:lpstr>
      <vt:lpstr>2段階モデルによる英語プレイスメントテストの分析</vt:lpstr>
      <vt:lpstr>2段階モデルによる英語プレイスメントテストの分析</vt:lpstr>
      <vt:lpstr>SUMによるクラス分けと GNTによるクラス分けの相関</vt:lpstr>
      <vt:lpstr>クラス分け結果の差異</vt:lpstr>
      <vt:lpstr>スライド 17</vt:lpstr>
      <vt:lpstr>GNTのテスト参照プロファイル(TRP)</vt:lpstr>
      <vt:lpstr>スライド 19</vt:lpstr>
      <vt:lpstr>GNTの相対潜在ランク分布(LRD)と 相対ランク・メンバーシップ分布(RMD)</vt:lpstr>
      <vt:lpstr>スライド 21</vt:lpstr>
      <vt:lpstr>スライド 22</vt:lpstr>
      <vt:lpstr>スライド 23</vt:lpstr>
      <vt:lpstr>2段階モデルによる英語プレイスメントテストの分析（まとめ）</vt:lpstr>
      <vt:lpstr>2段階モデルによる英語プレイスメントテストの分析（今後に向けて）</vt:lpstr>
      <vt:lpstr>ご静聴ありがとうございました。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NTTの実践的利用： 2段階モデルによる 英語プレイスメントテストの分析</dc:title>
  <dc:creator>Tetsuo Kimura</dc:creator>
  <cp:lastModifiedBy> Tetsuo Kimura</cp:lastModifiedBy>
  <cp:revision>78</cp:revision>
  <dcterms:created xsi:type="dcterms:W3CDTF">2009-08-13T00:55:35Z</dcterms:created>
  <dcterms:modified xsi:type="dcterms:W3CDTF">2009-09-10T00:35:14Z</dcterms:modified>
</cp:coreProperties>
</file>