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charts/chart28.xml" ContentType="application/vnd.openxmlformats-officedocument.drawingml.chart+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charts/chart17.xml" ContentType="application/vnd.openxmlformats-officedocument.drawingml.chart+xml"/>
  <Override PartName="/ppt/charts/chart35.xml" ContentType="application/vnd.openxmlformats-officedocument.drawingml.char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charts/chart13.xml" ContentType="application/vnd.openxmlformats-officedocument.drawingml.chart+xml"/>
  <Override PartName="/ppt/charts/chart24.xml" ContentType="application/vnd.openxmlformats-officedocument.drawingml.chart+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charts/chart31.xml" ContentType="application/vnd.openxmlformats-officedocument.drawingml.chart+xml"/>
  <Override PartName="/ppt/notesSlides/notesSlide12.xml" ContentType="application/vnd.openxmlformats-officedocument.presentationml.notesSlide+xml"/>
  <Override PartName="/ppt/charts/chart7.xml" ContentType="application/vnd.openxmlformats-officedocument.drawingml.chart+xml"/>
  <Override PartName="/ppt/notesSlides/notesSlide30.xml" ContentType="application/vnd.openxmlformats-officedocument.presentationml.notesSlide+xml"/>
  <Override PartName="/ppt/charts/chart20.xml" ContentType="application/vnd.openxmlformats-officedocument.drawingml.chart+xml"/>
  <Override PartName="/ppt/notesSlides/notesSlide7.xml" ContentType="application/vnd.openxmlformats-officedocument.presentationml.notesSlide+xml"/>
  <Override PartName="/ppt/charts/chart3.xml" ContentType="application/vnd.openxmlformats-officedocument.drawingml.chart+xml"/>
  <Override PartName="/ppt/slides/slide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charts/chart29.xml" ContentType="application/vnd.openxmlformats-officedocument.drawingml.char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charts/chart18.xml" ContentType="application/vnd.openxmlformats-officedocument.drawingml.chart+xml"/>
  <Override PartName="/ppt/charts/chart27.xml" ContentType="application/vnd.openxmlformats-officedocument.drawingml.chart+xml"/>
  <Override PartName="/ppt/charts/chart36.xml" ContentType="application/vnd.openxmlformats-officedocument.drawingml.char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charts/chart16.xml" ContentType="application/vnd.openxmlformats-officedocument.drawingml.chart+xml"/>
  <Override PartName="/ppt/charts/chart25.xml" ContentType="application/vnd.openxmlformats-officedocument.drawingml.chart+xml"/>
  <Override PartName="/ppt/charts/chart34.xml" ContentType="application/vnd.openxmlformats-officedocument.drawingml.chart+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charts/chart14.xml" ContentType="application/vnd.openxmlformats-officedocument.drawingml.chart+xml"/>
  <Override PartName="/ppt/charts/chart23.xml" ContentType="application/vnd.openxmlformats-officedocument.drawingml.chart+xml"/>
  <Override PartName="/ppt/notesSlides/notesSlide35.xml" ContentType="application/vnd.openxmlformats-officedocument.presentationml.notesSlide+xml"/>
  <Override PartName="/ppt/charts/chart32.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charts/chart8.xml" ContentType="application/vnd.openxmlformats-officedocument.drawingml.chart+xml"/>
  <Override PartName="/ppt/charts/chart12.xml" ContentType="application/vnd.openxmlformats-officedocument.drawingml.chart+xml"/>
  <Override PartName="/ppt/charts/chart21.xml" ContentType="application/vnd.openxmlformats-officedocument.drawingml.chart+xml"/>
  <Override PartName="/ppt/notesSlides/notesSlide33.xml" ContentType="application/vnd.openxmlformats-officedocument.presentationml.notesSlide+xml"/>
  <Override PartName="/ppt/charts/chart30.xml" ContentType="application/vnd.openxmlformats-officedocument.drawingml.char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charts/chart6.xml" ContentType="application/vnd.openxmlformats-officedocument.drawingml.chart+xml"/>
  <Override PartName="/ppt/charts/chart10.xml" ContentType="application/vnd.openxmlformats-officedocument.drawingml.chart+xml"/>
  <Override PartName="/ppt/notesSlides/notesSlide31.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charts/chart19.xml" ContentType="application/vnd.openxmlformats-officedocument.drawingml.chart+xml"/>
  <Override PartName="/ppt/charts/chart37.xml" ContentType="application/vnd.openxmlformats-officedocument.drawingml.char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notesSlides/notesSlide18.xml" ContentType="application/vnd.openxmlformats-officedocument.presentationml.notesSlide+xml"/>
  <Override PartName="/ppt/charts/chart26.xml" ContentType="application/vnd.openxmlformats-officedocument.drawingml.chart+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notesSlides/notesSlide25.xml" ContentType="application/vnd.openxmlformats-officedocument.presentationml.notesSlide+xml"/>
  <Override PartName="/ppt/charts/chart15.xml" ContentType="application/vnd.openxmlformats-officedocument.drawingml.chart+xml"/>
  <Override PartName="/ppt/charts/chart33.xml" ContentType="application/vnd.openxmlformats-officedocument.drawingml.char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harts/chart9.xml" ContentType="application/vnd.openxmlformats-officedocument.drawingml.chart+xml"/>
  <Override PartName="/ppt/charts/chart11.xml" ContentType="application/vnd.openxmlformats-officedocument.drawingml.chart+xml"/>
  <Override PartName="/ppt/notesSlides/notesSlide32.xml" ContentType="application/vnd.openxmlformats-officedocument.presentationml.notesSlide+xml"/>
  <Override PartName="/ppt/charts/chart22.xml" ContentType="application/vnd.openxmlformats-officedocument.drawingml.chart+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Override PartName="/ppt/charts/chart5.xml" ContentType="application/vnd.openxmlformats-officedocument.drawingml.chart+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0"/>
  </p:notesMasterIdLst>
  <p:handoutMasterIdLst>
    <p:handoutMasterId r:id="rId41"/>
  </p:handoutMasterIdLst>
  <p:sldIdLst>
    <p:sldId id="256" r:id="rId2"/>
    <p:sldId id="295" r:id="rId3"/>
    <p:sldId id="257" r:id="rId4"/>
    <p:sldId id="258" r:id="rId5"/>
    <p:sldId id="289" r:id="rId6"/>
    <p:sldId id="290" r:id="rId7"/>
    <p:sldId id="259" r:id="rId8"/>
    <p:sldId id="260" r:id="rId9"/>
    <p:sldId id="261" r:id="rId10"/>
    <p:sldId id="288" r:id="rId11"/>
    <p:sldId id="296" r:id="rId12"/>
    <p:sldId id="262" r:id="rId13"/>
    <p:sldId id="263" r:id="rId14"/>
    <p:sldId id="264" r:id="rId15"/>
    <p:sldId id="265" r:id="rId16"/>
    <p:sldId id="266" r:id="rId17"/>
    <p:sldId id="268" r:id="rId18"/>
    <p:sldId id="267" r:id="rId19"/>
    <p:sldId id="272" r:id="rId20"/>
    <p:sldId id="274" r:id="rId21"/>
    <p:sldId id="270" r:id="rId22"/>
    <p:sldId id="271" r:id="rId23"/>
    <p:sldId id="273" r:id="rId24"/>
    <p:sldId id="276" r:id="rId25"/>
    <p:sldId id="277" r:id="rId26"/>
    <p:sldId id="278" r:id="rId27"/>
    <p:sldId id="279" r:id="rId28"/>
    <p:sldId id="280" r:id="rId29"/>
    <p:sldId id="292" r:id="rId30"/>
    <p:sldId id="282" r:id="rId31"/>
    <p:sldId id="293" r:id="rId32"/>
    <p:sldId id="294" r:id="rId33"/>
    <p:sldId id="291" r:id="rId34"/>
    <p:sldId id="284" r:id="rId35"/>
    <p:sldId id="285" r:id="rId36"/>
    <p:sldId id="286" r:id="rId37"/>
    <p:sldId id="287" r:id="rId38"/>
    <p:sldId id="275" r:id="rId39"/>
  </p:sldIdLst>
  <p:sldSz cx="9144000" cy="6858000" type="screen4x3"/>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6091" autoAdjust="0"/>
    <p:restoredTop sz="94660"/>
  </p:normalViewPr>
  <p:slideViewPr>
    <p:cSldViewPr>
      <p:cViewPr varScale="1">
        <p:scale>
          <a:sx n="71" d="100"/>
          <a:sy n="71" d="100"/>
        </p:scale>
        <p:origin x="-114" y="-15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Tetsuo\Documents\&#20837;&#35430;&#33521;&#35486;\&#20837;&#35430;08\nyuushi2008-1(Q=10).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9\EPT2009NSJC-Mlg(Q=10)FisxedIRP.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8GNT\EPT2008-Vg(re-alnalysis)-NTT(Q=10)FixedIRP.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8GNT\EPT2008-Dlg(re-alnalysis)-NTT(Q=10)FixedIRP.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8GNT\EPT2008-Mlg(re-alnalysis)-NTT(Q=10)FixedIRP.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8GNT\LRT-SOM(Q=5).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9\EPT2009NSJC-GNT-SOM(Q=5).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9\EPT2009NSJC-Dlg-NTT(Q=10)FisxedIRP.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9\EPT2009NSJC-Vgm-NTT(Q=10)FisxedIRP.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9\EPT2009NSJC-Mlg-NTT(Q=10)FisxedIRP.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8GNT\EPT2008-Mlg(re-alnalysis)-NTT(Q=10)FixedIRP.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Tetsuo\Documents\&#20837;&#35430;&#33521;&#35486;\&#20837;&#35430;08\nyuushi2008-1(Q=10).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8GNT\EPT2008-Dlg(re-alnalysis)-NTT(Q=10)FixedIRP.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8GNT\EPT2008-Vg(re-alnalysis)-NTT(Q=10)FixedIRP.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8GNT\LRT-SOM(Q=5)UD.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9\EPT2009NSJC-GNT-SOM(Q=5)FixedIRP(Q=10).xlsx"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9\EPT2009NSJC-GNT-SOM(Q=5)FixedIRP(Q=5).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9\EPT2009NSJC-GNT-SOM(Q=5)FixedIRP(Q=5).xlsx"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9\EPT2009NSJC-GNT-SOM(Q=5)FixedIRP.xlsx"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9\EPT2009NSJC-GNT-SOM(Q=5)FixedIRP.xlsx" TargetMode="External"/></Relationships>
</file>

<file path=ppt/charts/_rels/chart28.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9\EPT2009NSJC-GNT-SOM(Q=5)FixedIRP.xlsx" TargetMode="External"/></Relationships>
</file>

<file path=ppt/charts/_rels/chart29.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8GNT\LRT-SOM(Q=5)UD.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Tetsuo\Documents\&#20837;&#35430;&#33521;&#35486;\&#20837;&#35430;08\nyuushi2008-1(Q=10).xlsx" TargetMode="External"/></Relationships>
</file>

<file path=ppt/charts/_rels/chart30.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8GNT\LRT-SOM(Q=5)UD.xlsx" TargetMode="External"/></Relationships>
</file>

<file path=ppt/charts/_rels/chart31.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8GNT\LRT-SOM(Q=5)UD.xlsx" TargetMode="External"/></Relationships>
</file>

<file path=ppt/charts/_rels/chart32.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8GNT\LRT-SOM(Q=5).xlsx" TargetMode="External"/></Relationships>
</file>

<file path=ppt/charts/_rels/chart33.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8GNT\LRT-SOM(Q=5).xlsx" TargetMode="External"/></Relationships>
</file>

<file path=ppt/charts/_rels/chart34.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8GNT\LRT-SOM(Q=5).xlsx" TargetMode="External"/></Relationships>
</file>

<file path=ppt/charts/_rels/chart35.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9\EPT2009NSJC-GNT-SOM(Q=5)FixedIRP.xlsx" TargetMode="External"/></Relationships>
</file>

<file path=ppt/charts/_rels/chart36.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9\EPT2009NSJC-GNT-SOM(Q=5)FixedIRP.xlsx" TargetMode="External"/></Relationships>
</file>

<file path=ppt/charts/_rels/chart37.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9\EPT2009NSJC-GNT-SOM(Q=5)FixedIRP.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Tetsuo\Documents\&#20837;&#35430;&#33521;&#35486;\&#20837;&#35430;08\nyuushi2008-1(Q=10).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Tetsuo\Documents\&#20837;&#35430;&#33521;&#35486;\&#20837;&#35430;08\nyuushi2008-1(Q=10).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Tetsuo\Documents\&#20837;&#35430;&#33521;&#35486;\&#20837;&#35430;08\nyuushi2008-1(Q=10).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Tetsuo\Documents\&#20837;&#35430;&#33521;&#35486;\&#20837;&#35430;08\nyuushi2008-1(Q=10).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9\EPT2009NSJC-Dlg-NTT(Q=10)FisxedIRP.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Tetsuo\Documents\&#23398;&#20250;\&#26085;&#26412;&#12486;&#12473;&#12488;&#23398;&#20250;\EPT2009\EPT2009NSJC-Vgm(Q=10)FisxedIRP.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ja-JP"/>
              <a:t>ヒストグラム</a:t>
            </a:r>
          </a:p>
        </c:rich>
      </c:tx>
      <c:layout>
        <c:manualLayout>
          <c:xMode val="edge"/>
          <c:yMode val="edge"/>
          <c:x val="0.36711790966669344"/>
          <c:y val="3.9215686274509817E-2"/>
        </c:manualLayout>
      </c:layout>
      <c:spPr>
        <a:noFill/>
        <a:ln w="25400">
          <a:noFill/>
        </a:ln>
      </c:spPr>
    </c:title>
    <c:plotArea>
      <c:layout>
        <c:manualLayout>
          <c:layoutTarget val="inner"/>
          <c:xMode val="edge"/>
          <c:yMode val="edge"/>
          <c:x val="0.18787934386643043"/>
          <c:y val="0.21568710051738907"/>
          <c:w val="0.76969924745279528"/>
          <c:h val="0.51764904124173272"/>
        </c:manualLayout>
      </c:layout>
      <c:barChart>
        <c:barDir val="col"/>
        <c:grouping val="clustered"/>
        <c:ser>
          <c:idx val="0"/>
          <c:order val="0"/>
          <c:tx>
            <c:v>頻度</c:v>
          </c:tx>
          <c:spPr>
            <a:solidFill>
              <a:srgbClr val="9999FF"/>
            </a:solidFill>
            <a:ln w="12700">
              <a:solidFill>
                <a:srgbClr val="000000"/>
              </a:solidFill>
              <a:prstDash val="solid"/>
            </a:ln>
          </c:spPr>
          <c:cat>
            <c:strRef>
              <c:f>分布・統計!$G$23:$G$44</c:f>
              <c:strCache>
                <c:ptCount val="22"/>
                <c:pt idx="0">
                  <c:v>0</c:v>
                </c:pt>
                <c:pt idx="1">
                  <c:v>5</c:v>
                </c:pt>
                <c:pt idx="2">
                  <c:v>10</c:v>
                </c:pt>
                <c:pt idx="3">
                  <c:v>15</c:v>
                </c:pt>
                <c:pt idx="4">
                  <c:v>20</c:v>
                </c:pt>
                <c:pt idx="5">
                  <c:v>25</c:v>
                </c:pt>
                <c:pt idx="6">
                  <c:v>30</c:v>
                </c:pt>
                <c:pt idx="7">
                  <c:v>35</c:v>
                </c:pt>
                <c:pt idx="8">
                  <c:v>40</c:v>
                </c:pt>
                <c:pt idx="9">
                  <c:v>45</c:v>
                </c:pt>
                <c:pt idx="10">
                  <c:v>50</c:v>
                </c:pt>
                <c:pt idx="11">
                  <c:v>55</c:v>
                </c:pt>
                <c:pt idx="12">
                  <c:v>60</c:v>
                </c:pt>
                <c:pt idx="13">
                  <c:v>65</c:v>
                </c:pt>
                <c:pt idx="14">
                  <c:v>70</c:v>
                </c:pt>
                <c:pt idx="15">
                  <c:v>75</c:v>
                </c:pt>
                <c:pt idx="16">
                  <c:v>80</c:v>
                </c:pt>
                <c:pt idx="17">
                  <c:v>85</c:v>
                </c:pt>
                <c:pt idx="18">
                  <c:v>90</c:v>
                </c:pt>
                <c:pt idx="19">
                  <c:v>95</c:v>
                </c:pt>
                <c:pt idx="20">
                  <c:v>100</c:v>
                </c:pt>
                <c:pt idx="21">
                  <c:v>次の級</c:v>
                </c:pt>
              </c:strCache>
            </c:strRef>
          </c:cat>
          <c:val>
            <c:numRef>
              <c:f>分布・統計!$H$23:$H$44</c:f>
              <c:numCache>
                <c:formatCode>General</c:formatCode>
                <c:ptCount val="22"/>
                <c:pt idx="0">
                  <c:v>0</c:v>
                </c:pt>
                <c:pt idx="1">
                  <c:v>0</c:v>
                </c:pt>
                <c:pt idx="2">
                  <c:v>0</c:v>
                </c:pt>
                <c:pt idx="3">
                  <c:v>0</c:v>
                </c:pt>
                <c:pt idx="4">
                  <c:v>1</c:v>
                </c:pt>
                <c:pt idx="5">
                  <c:v>3</c:v>
                </c:pt>
                <c:pt idx="6">
                  <c:v>10</c:v>
                </c:pt>
                <c:pt idx="7">
                  <c:v>15</c:v>
                </c:pt>
                <c:pt idx="8">
                  <c:v>21</c:v>
                </c:pt>
                <c:pt idx="9">
                  <c:v>45</c:v>
                </c:pt>
                <c:pt idx="10">
                  <c:v>50</c:v>
                </c:pt>
                <c:pt idx="11">
                  <c:v>44</c:v>
                </c:pt>
                <c:pt idx="12">
                  <c:v>28</c:v>
                </c:pt>
                <c:pt idx="13">
                  <c:v>17</c:v>
                </c:pt>
                <c:pt idx="14">
                  <c:v>12</c:v>
                </c:pt>
                <c:pt idx="15">
                  <c:v>1</c:v>
                </c:pt>
                <c:pt idx="16">
                  <c:v>2</c:v>
                </c:pt>
                <c:pt idx="17">
                  <c:v>0</c:v>
                </c:pt>
                <c:pt idx="18">
                  <c:v>0</c:v>
                </c:pt>
                <c:pt idx="19">
                  <c:v>0</c:v>
                </c:pt>
                <c:pt idx="20">
                  <c:v>0</c:v>
                </c:pt>
                <c:pt idx="21">
                  <c:v>0</c:v>
                </c:pt>
              </c:numCache>
            </c:numRef>
          </c:val>
        </c:ser>
        <c:gapWidth val="0"/>
        <c:axId val="51948160"/>
        <c:axId val="52343552"/>
      </c:barChart>
      <c:catAx>
        <c:axId val="51948160"/>
        <c:scaling>
          <c:orientation val="minMax"/>
        </c:scaling>
        <c:axPos val="b"/>
        <c:title>
          <c:tx>
            <c:rich>
              <a:bodyPr/>
              <a:lstStyle/>
              <a:p>
                <a:pPr>
                  <a:defRPr/>
                </a:pPr>
                <a:r>
                  <a:rPr lang="ja-JP"/>
                  <a:t>データ区間</a:t>
                </a:r>
                <a:r>
                  <a:rPr lang="en-US"/>
                  <a:t>(</a:t>
                </a:r>
                <a:r>
                  <a:rPr lang="ja-JP"/>
                  <a:t>得点）</a:t>
                </a:r>
              </a:p>
            </c:rich>
          </c:tx>
          <c:layout>
            <c:manualLayout>
              <c:xMode val="edge"/>
              <c:yMode val="edge"/>
              <c:x val="0.40191322437745941"/>
              <c:y val="0.86274839172209661"/>
            </c:manualLayout>
          </c:layout>
          <c:spPr>
            <a:noFill/>
            <a:ln w="25400">
              <a:noFill/>
            </a:ln>
          </c:spPr>
        </c:title>
        <c:numFmt formatCode="General" sourceLinked="1"/>
        <c:majorTickMark val="in"/>
        <c:tickLblPos val="nextTo"/>
        <c:spPr>
          <a:ln w="3175">
            <a:solidFill>
              <a:srgbClr val="000000"/>
            </a:solidFill>
            <a:prstDash val="solid"/>
          </a:ln>
        </c:spPr>
        <c:txPr>
          <a:bodyPr rot="-5400000" vert="horz"/>
          <a:lstStyle/>
          <a:p>
            <a:pPr>
              <a:defRPr/>
            </a:pPr>
            <a:endParaRPr lang="ja-JP"/>
          </a:p>
        </c:txPr>
        <c:crossAx val="52343552"/>
        <c:crosses val="autoZero"/>
        <c:auto val="1"/>
        <c:lblAlgn val="ctr"/>
        <c:lblOffset val="100"/>
        <c:tickLblSkip val="2"/>
        <c:tickMarkSkip val="1"/>
      </c:catAx>
      <c:valAx>
        <c:axId val="52343552"/>
        <c:scaling>
          <c:orientation val="minMax"/>
        </c:scaling>
        <c:axPos val="l"/>
        <c:title>
          <c:tx>
            <c:rich>
              <a:bodyPr rot="0" vert="wordArtVertRtl"/>
              <a:lstStyle/>
              <a:p>
                <a:pPr>
                  <a:defRPr/>
                </a:pPr>
                <a:r>
                  <a:rPr lang="ja-JP"/>
                  <a:t>頻度</a:t>
                </a:r>
                <a:r>
                  <a:rPr lang="en-US"/>
                  <a:t>(</a:t>
                </a:r>
                <a:r>
                  <a:rPr lang="ja-JP"/>
                  <a:t>人）</a:t>
                </a:r>
              </a:p>
            </c:rich>
          </c:tx>
          <c:layout>
            <c:manualLayout>
              <c:xMode val="edge"/>
              <c:yMode val="edge"/>
              <c:x val="2.6604672798575223E-2"/>
              <c:y val="0.39825895922914689"/>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a:pPr>
            <a:endParaRPr lang="ja-JP"/>
          </a:p>
        </c:txPr>
        <c:crossAx val="51948160"/>
        <c:crosses val="autoZero"/>
        <c:crossBetween val="between"/>
      </c:valAx>
      <c:spPr>
        <a:solidFill>
          <a:srgbClr val="C0C0C0"/>
        </a:solidFill>
        <a:ln w="12700">
          <a:solidFill>
            <a:srgbClr val="808080"/>
          </a:solidFill>
          <a:prstDash val="solid"/>
        </a:ln>
      </c:spPr>
    </c:plotArea>
    <c:plotVisOnly val="1"/>
    <c:dispBlanksAs val="gap"/>
  </c:chart>
  <c:spPr>
    <a:solidFill>
      <a:srgbClr val="FFFFFF"/>
    </a:solidFill>
    <a:ln w="3175">
      <a:solidFill>
        <a:srgbClr val="000000"/>
      </a:solidFill>
      <a:prstDash val="solid"/>
    </a:ln>
  </c:spPr>
  <c:txPr>
    <a:bodyPr/>
    <a:lstStyle/>
    <a:p>
      <a:pPr>
        <a:defRPr sz="180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TRP            </c:v>
          </c:tx>
          <c:marker>
            <c:symbol val="none"/>
          </c:marker>
          <c:val>
            <c:numRef>
              <c:f>Test!$B$12:$K$12</c:f>
              <c:numCache>
                <c:formatCode>0.000</c:formatCode>
                <c:ptCount val="10"/>
                <c:pt idx="0">
                  <c:v>6.9287800000000006</c:v>
                </c:pt>
                <c:pt idx="1">
                  <c:v>7.57911</c:v>
                </c:pt>
                <c:pt idx="2">
                  <c:v>8.6723300000000005</c:v>
                </c:pt>
                <c:pt idx="3">
                  <c:v>9.7719199999999997</c:v>
                </c:pt>
                <c:pt idx="4">
                  <c:v>10.780660000000003</c:v>
                </c:pt>
                <c:pt idx="5">
                  <c:v>11.8948</c:v>
                </c:pt>
                <c:pt idx="6">
                  <c:v>13.073670000000002</c:v>
                </c:pt>
                <c:pt idx="7">
                  <c:v>14.215350000000003</c:v>
                </c:pt>
                <c:pt idx="8">
                  <c:v>15.16419</c:v>
                </c:pt>
                <c:pt idx="9">
                  <c:v>15.72466</c:v>
                </c:pt>
              </c:numCache>
            </c:numRef>
          </c:val>
        </c:ser>
        <c:marker val="1"/>
        <c:axId val="54895360"/>
        <c:axId val="54897280"/>
      </c:lineChart>
      <c:catAx>
        <c:axId val="54895360"/>
        <c:scaling>
          <c:orientation val="minMax"/>
        </c:scaling>
        <c:axPos val="b"/>
        <c:title>
          <c:tx>
            <c:rich>
              <a:bodyPr/>
              <a:lstStyle/>
              <a:p>
                <a:pPr>
                  <a:defRPr/>
                </a:pPr>
                <a:r>
                  <a:rPr lang="ja-JP"/>
                  <a:t>潜在ランク</a:t>
                </a:r>
              </a:p>
            </c:rich>
          </c:tx>
          <c:layout/>
        </c:title>
        <c:tickLblPos val="nextTo"/>
        <c:crossAx val="54897280"/>
        <c:crosses val="autoZero"/>
        <c:auto val="1"/>
        <c:lblAlgn val="ctr"/>
        <c:lblOffset val="100"/>
      </c:catAx>
      <c:valAx>
        <c:axId val="54897280"/>
        <c:scaling>
          <c:orientation val="minMax"/>
          <c:max val="19"/>
          <c:min val="0"/>
        </c:scaling>
        <c:axPos val="l"/>
        <c:title>
          <c:tx>
            <c:rich>
              <a:bodyPr/>
              <a:lstStyle/>
              <a:p>
                <a:pPr>
                  <a:defRPr/>
                </a:pPr>
                <a:r>
                  <a:rPr lang="ja-JP"/>
                  <a:t>得点</a:t>
                </a:r>
              </a:p>
            </c:rich>
          </c:tx>
          <c:layout/>
        </c:title>
        <c:numFmt formatCode="0" sourceLinked="0"/>
        <c:tickLblPos val="nextTo"/>
        <c:crossAx val="54895360"/>
        <c:crosses val="autoZero"/>
        <c:crossBetween val="between"/>
      </c:valAx>
      <c:spPr>
        <a:noFill/>
        <a:ln w="25400">
          <a:noFill/>
        </a:ln>
      </c:spPr>
    </c:plotArea>
    <c:plotVisOnly val="1"/>
  </c:chart>
  <c:spPr>
    <a:ln>
      <a:solidFill>
        <a:srgbClr val="808080"/>
      </a:solidFill>
      <a:prstDash val="solid"/>
    </a:ln>
  </c:spPr>
  <c:txPr>
    <a:bodyPr/>
    <a:lstStyle/>
    <a:p>
      <a:pPr>
        <a:defRPr sz="1200"/>
      </a:pPr>
      <a:endParaRPr lang="ja-JP"/>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TRP            </c:v>
          </c:tx>
          <c:marker>
            <c:symbol val="none"/>
          </c:marker>
          <c:val>
            <c:numRef>
              <c:f>Test!$B$12:$K$12</c:f>
              <c:numCache>
                <c:formatCode>0.000</c:formatCode>
                <c:ptCount val="10"/>
                <c:pt idx="0">
                  <c:v>10.855925551929474</c:v>
                </c:pt>
                <c:pt idx="1">
                  <c:v>12.173287113576382</c:v>
                </c:pt>
                <c:pt idx="2">
                  <c:v>14.276051197519692</c:v>
                </c:pt>
                <c:pt idx="3">
                  <c:v>16.614178877293892</c:v>
                </c:pt>
                <c:pt idx="4">
                  <c:v>18.64003085376919</c:v>
                </c:pt>
                <c:pt idx="5">
                  <c:v>20.329239031574883</c:v>
                </c:pt>
                <c:pt idx="6">
                  <c:v>21.95925161796854</c:v>
                </c:pt>
                <c:pt idx="7">
                  <c:v>23.681172946495288</c:v>
                </c:pt>
                <c:pt idx="8">
                  <c:v>25.182480220599686</c:v>
                </c:pt>
                <c:pt idx="9">
                  <c:v>26.095784981325835</c:v>
                </c:pt>
              </c:numCache>
            </c:numRef>
          </c:val>
        </c:ser>
        <c:marker val="1"/>
        <c:axId val="54921088"/>
        <c:axId val="54927360"/>
      </c:lineChart>
      <c:catAx>
        <c:axId val="54921088"/>
        <c:scaling>
          <c:orientation val="minMax"/>
        </c:scaling>
        <c:axPos val="b"/>
        <c:title>
          <c:tx>
            <c:rich>
              <a:bodyPr/>
              <a:lstStyle/>
              <a:p>
                <a:pPr>
                  <a:defRPr/>
                </a:pPr>
                <a:r>
                  <a:rPr lang="ja-JP"/>
                  <a:t>潜在ランク</a:t>
                </a:r>
              </a:p>
            </c:rich>
          </c:tx>
          <c:layout/>
        </c:title>
        <c:tickLblPos val="nextTo"/>
        <c:crossAx val="54927360"/>
        <c:crosses val="autoZero"/>
        <c:auto val="1"/>
        <c:lblAlgn val="ctr"/>
        <c:lblOffset val="100"/>
      </c:catAx>
      <c:valAx>
        <c:axId val="54927360"/>
        <c:scaling>
          <c:orientation val="minMax"/>
          <c:max val="32"/>
          <c:min val="0"/>
        </c:scaling>
        <c:axPos val="l"/>
        <c:title>
          <c:tx>
            <c:rich>
              <a:bodyPr/>
              <a:lstStyle/>
              <a:p>
                <a:pPr>
                  <a:defRPr/>
                </a:pPr>
                <a:r>
                  <a:rPr lang="ja-JP"/>
                  <a:t>得点</a:t>
                </a:r>
              </a:p>
            </c:rich>
          </c:tx>
          <c:layout/>
        </c:title>
        <c:numFmt formatCode="0" sourceLinked="0"/>
        <c:tickLblPos val="nextTo"/>
        <c:crossAx val="54921088"/>
        <c:crosses val="autoZero"/>
        <c:crossBetween val="between"/>
      </c:valAx>
      <c:spPr>
        <a:noFill/>
        <a:ln w="25400">
          <a:noFill/>
        </a:ln>
      </c:spPr>
    </c:plotArea>
    <c:plotVisOnly val="1"/>
  </c:chart>
  <c:spPr>
    <a:ln>
      <a:solidFill>
        <a:srgbClr val="808080"/>
      </a:solidFill>
      <a:prstDash val="solid"/>
    </a:ln>
  </c:spPr>
  <c:txPr>
    <a:bodyPr/>
    <a:lstStyle/>
    <a:p>
      <a:pPr>
        <a:defRPr sz="1200"/>
      </a:pPr>
      <a:endParaRPr lang="ja-JP"/>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TRP            </c:v>
          </c:tx>
          <c:marker>
            <c:symbol val="none"/>
          </c:marker>
          <c:val>
            <c:numRef>
              <c:f>Test!$B$12:$K$12</c:f>
              <c:numCache>
                <c:formatCode>0.000</c:formatCode>
                <c:ptCount val="10"/>
                <c:pt idx="0">
                  <c:v>4.6689264094828955</c:v>
                </c:pt>
                <c:pt idx="1">
                  <c:v>5.3531824320609385</c:v>
                </c:pt>
                <c:pt idx="2">
                  <c:v>6.3875422000745274</c:v>
                </c:pt>
                <c:pt idx="3">
                  <c:v>7.4732022721778382</c:v>
                </c:pt>
                <c:pt idx="4">
                  <c:v>8.2829787434035627</c:v>
                </c:pt>
                <c:pt idx="5">
                  <c:v>8.804574160200934</c:v>
                </c:pt>
                <c:pt idx="6">
                  <c:v>9.1554893372202208</c:v>
                </c:pt>
                <c:pt idx="7">
                  <c:v>9.4779268227080458</c:v>
                </c:pt>
                <c:pt idx="8">
                  <c:v>9.8455000966947459</c:v>
                </c:pt>
                <c:pt idx="9">
                  <c:v>10.127975422614247</c:v>
                </c:pt>
              </c:numCache>
            </c:numRef>
          </c:val>
        </c:ser>
        <c:marker val="1"/>
        <c:axId val="54950912"/>
        <c:axId val="54953088"/>
      </c:lineChart>
      <c:catAx>
        <c:axId val="54950912"/>
        <c:scaling>
          <c:orientation val="minMax"/>
        </c:scaling>
        <c:axPos val="b"/>
        <c:title>
          <c:tx>
            <c:rich>
              <a:bodyPr/>
              <a:lstStyle/>
              <a:p>
                <a:pPr>
                  <a:defRPr/>
                </a:pPr>
                <a:r>
                  <a:rPr lang="ja-JP"/>
                  <a:t>潜在ランク</a:t>
                </a:r>
              </a:p>
            </c:rich>
          </c:tx>
          <c:layout/>
        </c:title>
        <c:tickLblPos val="nextTo"/>
        <c:crossAx val="54953088"/>
        <c:crosses val="autoZero"/>
        <c:auto val="1"/>
        <c:lblAlgn val="ctr"/>
        <c:lblOffset val="100"/>
      </c:catAx>
      <c:valAx>
        <c:axId val="54953088"/>
        <c:scaling>
          <c:orientation val="minMax"/>
          <c:max val="13"/>
          <c:min val="0"/>
        </c:scaling>
        <c:axPos val="l"/>
        <c:title>
          <c:tx>
            <c:rich>
              <a:bodyPr/>
              <a:lstStyle/>
              <a:p>
                <a:pPr>
                  <a:defRPr/>
                </a:pPr>
                <a:r>
                  <a:rPr lang="ja-JP"/>
                  <a:t>得点</a:t>
                </a:r>
              </a:p>
            </c:rich>
          </c:tx>
          <c:layout/>
        </c:title>
        <c:numFmt formatCode="0" sourceLinked="0"/>
        <c:tickLblPos val="nextTo"/>
        <c:crossAx val="54950912"/>
        <c:crosses val="autoZero"/>
        <c:crossBetween val="between"/>
      </c:valAx>
      <c:spPr>
        <a:noFill/>
        <a:ln w="25400">
          <a:noFill/>
        </a:ln>
      </c:spPr>
    </c:plotArea>
    <c:plotVisOnly val="1"/>
  </c:chart>
  <c:spPr>
    <a:ln>
      <a:solidFill>
        <a:srgbClr val="808080"/>
      </a:solidFill>
      <a:prstDash val="solid"/>
    </a:ln>
  </c:spPr>
  <c:txPr>
    <a:bodyPr/>
    <a:lstStyle/>
    <a:p>
      <a:pPr>
        <a:defRPr sz="1200"/>
      </a:pPr>
      <a:endParaRPr lang="ja-JP"/>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TRP            </c:v>
          </c:tx>
          <c:marker>
            <c:symbol val="none"/>
          </c:marker>
          <c:val>
            <c:numRef>
              <c:f>Test!$B$12:$K$12</c:f>
              <c:numCache>
                <c:formatCode>0.000</c:formatCode>
                <c:ptCount val="10"/>
                <c:pt idx="0">
                  <c:v>6.9794002121529752</c:v>
                </c:pt>
                <c:pt idx="1">
                  <c:v>7.5984291375192905</c:v>
                </c:pt>
                <c:pt idx="2">
                  <c:v>8.640804956182496</c:v>
                </c:pt>
                <c:pt idx="3">
                  <c:v>9.7234621222863709</c:v>
                </c:pt>
                <c:pt idx="4">
                  <c:v>10.75416180658763</c:v>
                </c:pt>
                <c:pt idx="5">
                  <c:v>11.893309828224456</c:v>
                </c:pt>
                <c:pt idx="6">
                  <c:v>13.080175934550418</c:v>
                </c:pt>
                <c:pt idx="7">
                  <c:v>14.219638420866405</c:v>
                </c:pt>
                <c:pt idx="8">
                  <c:v>15.166623216552734</c:v>
                </c:pt>
                <c:pt idx="9">
                  <c:v>15.726631060635651</c:v>
                </c:pt>
              </c:numCache>
            </c:numRef>
          </c:val>
        </c:ser>
        <c:marker val="1"/>
        <c:axId val="54968704"/>
        <c:axId val="54970624"/>
      </c:lineChart>
      <c:catAx>
        <c:axId val="54968704"/>
        <c:scaling>
          <c:orientation val="minMax"/>
        </c:scaling>
        <c:axPos val="b"/>
        <c:title>
          <c:tx>
            <c:rich>
              <a:bodyPr/>
              <a:lstStyle/>
              <a:p>
                <a:pPr>
                  <a:defRPr/>
                </a:pPr>
                <a:r>
                  <a:rPr lang="ja-JP"/>
                  <a:t>潜在ランク</a:t>
                </a:r>
              </a:p>
            </c:rich>
          </c:tx>
          <c:layout/>
        </c:title>
        <c:tickLblPos val="nextTo"/>
        <c:crossAx val="54970624"/>
        <c:crosses val="autoZero"/>
        <c:auto val="1"/>
        <c:lblAlgn val="ctr"/>
        <c:lblOffset val="100"/>
      </c:catAx>
      <c:valAx>
        <c:axId val="54970624"/>
        <c:scaling>
          <c:orientation val="minMax"/>
          <c:max val="19"/>
          <c:min val="0"/>
        </c:scaling>
        <c:axPos val="l"/>
        <c:title>
          <c:tx>
            <c:rich>
              <a:bodyPr/>
              <a:lstStyle/>
              <a:p>
                <a:pPr>
                  <a:defRPr/>
                </a:pPr>
                <a:r>
                  <a:rPr lang="ja-JP"/>
                  <a:t>得点</a:t>
                </a:r>
              </a:p>
            </c:rich>
          </c:tx>
          <c:layout/>
        </c:title>
        <c:numFmt formatCode="0" sourceLinked="0"/>
        <c:tickLblPos val="nextTo"/>
        <c:crossAx val="54968704"/>
        <c:crosses val="autoZero"/>
        <c:crossBetween val="between"/>
      </c:valAx>
      <c:spPr>
        <a:noFill/>
        <a:ln w="25400">
          <a:noFill/>
        </a:ln>
      </c:spPr>
    </c:plotArea>
    <c:plotVisOnly val="1"/>
  </c:chart>
  <c:spPr>
    <a:ln>
      <a:solidFill>
        <a:srgbClr val="808080"/>
      </a:solidFill>
      <a:prstDash val="solid"/>
    </a:ln>
  </c:spPr>
  <c:txPr>
    <a:bodyPr/>
    <a:lstStyle/>
    <a:p>
      <a:pPr>
        <a:defRPr sz="1200"/>
      </a:pPr>
      <a:endParaRPr lang="ja-JP"/>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0.26003974492910775"/>
          <c:y val="4.7686426703150597E-2"/>
          <c:w val="0.705652502992412"/>
          <c:h val="0.67484839542164154"/>
        </c:manualLayout>
      </c:layout>
      <c:lineChart>
        <c:grouping val="standard"/>
        <c:ser>
          <c:idx val="0"/>
          <c:order val="0"/>
          <c:tx>
            <c:v>TRP            </c:v>
          </c:tx>
          <c:spPr>
            <a:ln w="44450"/>
          </c:spPr>
          <c:marker>
            <c:symbol val="none"/>
          </c:marker>
          <c:val>
            <c:numRef>
              <c:f>Test!$B$12:$F$12</c:f>
              <c:numCache>
                <c:formatCode>0.000</c:formatCode>
                <c:ptCount val="5"/>
                <c:pt idx="0">
                  <c:v>5.1001369413759985</c:v>
                </c:pt>
                <c:pt idx="1">
                  <c:v>6.7648484666984396</c:v>
                </c:pt>
                <c:pt idx="2">
                  <c:v>9.0572574041000351</c:v>
                </c:pt>
                <c:pt idx="3">
                  <c:v>11.176016757558704</c:v>
                </c:pt>
                <c:pt idx="4">
                  <c:v>12.682535504146605</c:v>
                </c:pt>
              </c:numCache>
            </c:numRef>
          </c:val>
        </c:ser>
        <c:marker val="1"/>
        <c:axId val="55051008"/>
        <c:axId val="55052928"/>
      </c:lineChart>
      <c:catAx>
        <c:axId val="55051008"/>
        <c:scaling>
          <c:orientation val="minMax"/>
        </c:scaling>
        <c:axPos val="b"/>
        <c:title>
          <c:tx>
            <c:rich>
              <a:bodyPr/>
              <a:lstStyle/>
              <a:p>
                <a:pPr>
                  <a:defRPr/>
                </a:pPr>
                <a:r>
                  <a:rPr lang="ja-JP"/>
                  <a:t>潜在ランク</a:t>
                </a:r>
              </a:p>
            </c:rich>
          </c:tx>
          <c:layout>
            <c:manualLayout>
              <c:xMode val="edge"/>
              <c:yMode val="edge"/>
              <c:x val="0.42199001661605234"/>
              <c:y val="0.88341053735005337"/>
            </c:manualLayout>
          </c:layout>
        </c:title>
        <c:tickLblPos val="nextTo"/>
        <c:crossAx val="55052928"/>
        <c:crosses val="autoZero"/>
        <c:auto val="1"/>
        <c:lblAlgn val="ctr"/>
        <c:lblOffset val="100"/>
      </c:catAx>
      <c:valAx>
        <c:axId val="55052928"/>
        <c:scaling>
          <c:orientation val="minMax"/>
          <c:min val="0"/>
        </c:scaling>
        <c:axPos val="l"/>
        <c:majorGridlines/>
        <c:title>
          <c:tx>
            <c:rich>
              <a:bodyPr/>
              <a:lstStyle/>
              <a:p>
                <a:pPr>
                  <a:defRPr/>
                </a:pPr>
                <a:r>
                  <a:rPr lang="ja-JP"/>
                  <a:t>得点</a:t>
                </a:r>
              </a:p>
            </c:rich>
          </c:tx>
          <c:layout/>
        </c:title>
        <c:numFmt formatCode="0" sourceLinked="0"/>
        <c:tickLblPos val="nextTo"/>
        <c:crossAx val="55051008"/>
        <c:crosses val="autoZero"/>
        <c:crossBetween val="between"/>
      </c:valAx>
      <c:spPr>
        <a:ln w="3175">
          <a:solidFill>
            <a:srgbClr val="808080"/>
          </a:solidFill>
          <a:prstDash val="solid"/>
        </a:ln>
      </c:spPr>
    </c:plotArea>
    <c:plotVisOnly val="1"/>
  </c:chart>
  <c:spPr>
    <a:ln>
      <a:solidFill>
        <a:srgbClr val="808080"/>
      </a:solidFill>
      <a:prstDash val="solid"/>
    </a:ln>
  </c:spPr>
  <c:txPr>
    <a:bodyPr/>
    <a:lstStyle/>
    <a:p>
      <a:pPr>
        <a:defRPr sz="2000"/>
      </a:pPr>
      <a:endParaRPr lang="ja-JP"/>
    </a:p>
  </c:tx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TRP            </c:v>
          </c:tx>
          <c:spPr>
            <a:ln w="44450"/>
          </c:spPr>
          <c:marker>
            <c:symbol val="none"/>
          </c:marker>
          <c:val>
            <c:numRef>
              <c:f>Test!$B$12:$F$12</c:f>
              <c:numCache>
                <c:formatCode>0.000</c:formatCode>
                <c:ptCount val="5"/>
                <c:pt idx="0">
                  <c:v>5.4953466243881994</c:v>
                </c:pt>
                <c:pt idx="1">
                  <c:v>6.827954251029329</c:v>
                </c:pt>
                <c:pt idx="2">
                  <c:v>8.8569987690335239</c:v>
                </c:pt>
                <c:pt idx="3">
                  <c:v>11.076503393704286</c:v>
                </c:pt>
                <c:pt idx="4">
                  <c:v>12.715459016179476</c:v>
                </c:pt>
              </c:numCache>
            </c:numRef>
          </c:val>
        </c:ser>
        <c:marker val="1"/>
        <c:axId val="55084928"/>
        <c:axId val="55095296"/>
      </c:lineChart>
      <c:catAx>
        <c:axId val="55084928"/>
        <c:scaling>
          <c:orientation val="minMax"/>
        </c:scaling>
        <c:axPos val="b"/>
        <c:title>
          <c:tx>
            <c:rich>
              <a:bodyPr/>
              <a:lstStyle/>
              <a:p>
                <a:pPr>
                  <a:defRPr/>
                </a:pPr>
                <a:r>
                  <a:rPr lang="ja-JP"/>
                  <a:t>潜在ランク</a:t>
                </a:r>
              </a:p>
            </c:rich>
          </c:tx>
          <c:layout/>
        </c:title>
        <c:tickLblPos val="nextTo"/>
        <c:crossAx val="55095296"/>
        <c:crosses val="autoZero"/>
        <c:auto val="1"/>
        <c:lblAlgn val="ctr"/>
        <c:lblOffset val="100"/>
      </c:catAx>
      <c:valAx>
        <c:axId val="55095296"/>
        <c:scaling>
          <c:orientation val="minMax"/>
          <c:min val="0"/>
        </c:scaling>
        <c:axPos val="l"/>
        <c:majorGridlines/>
        <c:title>
          <c:tx>
            <c:rich>
              <a:bodyPr/>
              <a:lstStyle/>
              <a:p>
                <a:pPr>
                  <a:defRPr/>
                </a:pPr>
                <a:r>
                  <a:rPr lang="ja-JP"/>
                  <a:t>得点</a:t>
                </a:r>
              </a:p>
            </c:rich>
          </c:tx>
          <c:layout/>
        </c:title>
        <c:numFmt formatCode="0" sourceLinked="0"/>
        <c:tickLblPos val="nextTo"/>
        <c:crossAx val="55084928"/>
        <c:crosses val="autoZero"/>
        <c:crossBetween val="between"/>
      </c:valAx>
      <c:spPr>
        <a:ln w="3175">
          <a:solidFill>
            <a:srgbClr val="808080"/>
          </a:solidFill>
          <a:prstDash val="solid"/>
        </a:ln>
      </c:spPr>
    </c:plotArea>
    <c:plotVisOnly val="1"/>
  </c:chart>
  <c:spPr>
    <a:ln>
      <a:solidFill>
        <a:srgbClr val="808080"/>
      </a:solidFill>
      <a:prstDash val="solid"/>
    </a:ln>
  </c:spPr>
  <c:txPr>
    <a:bodyPr/>
    <a:lstStyle/>
    <a:p>
      <a:pPr>
        <a:defRPr sz="2000"/>
      </a:pPr>
      <a:endParaRPr lang="ja-JP"/>
    </a:p>
  </c:txPr>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相対LRD</c:v>
          </c:tx>
          <c:marker>
            <c:symbol val="none"/>
          </c:marker>
          <c:val>
            <c:numRef>
              <c:f>Test!$B$16:$K$16</c:f>
              <c:numCache>
                <c:formatCode>0.000</c:formatCode>
                <c:ptCount val="10"/>
                <c:pt idx="0">
                  <c:v>0.46400000000000002</c:v>
                </c:pt>
                <c:pt idx="1">
                  <c:v>0.12000000000000002</c:v>
                </c:pt>
                <c:pt idx="2">
                  <c:v>6.4000000000000057E-2</c:v>
                </c:pt>
                <c:pt idx="3">
                  <c:v>5.6000000000000001E-2</c:v>
                </c:pt>
                <c:pt idx="4">
                  <c:v>7.1999999999999995E-2</c:v>
                </c:pt>
                <c:pt idx="5">
                  <c:v>5.6000000000000001E-2</c:v>
                </c:pt>
                <c:pt idx="6">
                  <c:v>8.0000000000000043E-2</c:v>
                </c:pt>
                <c:pt idx="7">
                  <c:v>2.4E-2</c:v>
                </c:pt>
                <c:pt idx="8">
                  <c:v>0</c:v>
                </c:pt>
                <c:pt idx="9">
                  <c:v>6.4000000000000057E-2</c:v>
                </c:pt>
              </c:numCache>
            </c:numRef>
          </c:val>
        </c:ser>
        <c:ser>
          <c:idx val="1"/>
          <c:order val="1"/>
          <c:tx>
            <c:v>相対RMD</c:v>
          </c:tx>
          <c:spPr>
            <a:ln>
              <a:solidFill>
                <a:srgbClr val="C00000"/>
              </a:solidFill>
            </a:ln>
          </c:spPr>
          <c:marker>
            <c:symbol val="none"/>
          </c:marker>
          <c:val>
            <c:numRef>
              <c:f>Test!$B$17:$K$17</c:f>
              <c:numCache>
                <c:formatCode>0.000</c:formatCode>
                <c:ptCount val="10"/>
                <c:pt idx="0">
                  <c:v>0.28544381230730992</c:v>
                </c:pt>
                <c:pt idx="1">
                  <c:v>0.19050820698873902</c:v>
                </c:pt>
                <c:pt idx="2">
                  <c:v>0.11071087054017341</c:v>
                </c:pt>
                <c:pt idx="3">
                  <c:v>7.445016889364639E-2</c:v>
                </c:pt>
                <c:pt idx="4">
                  <c:v>6.982177242913773E-2</c:v>
                </c:pt>
                <c:pt idx="5">
                  <c:v>7.2476042102966681E-2</c:v>
                </c:pt>
                <c:pt idx="6">
                  <c:v>6.7842514114842351E-2</c:v>
                </c:pt>
                <c:pt idx="7">
                  <c:v>5.5172400287450407E-2</c:v>
                </c:pt>
                <c:pt idx="8">
                  <c:v>4.0498287602521763E-2</c:v>
                </c:pt>
                <c:pt idx="9">
                  <c:v>3.3075924733212553E-2</c:v>
                </c:pt>
              </c:numCache>
            </c:numRef>
          </c:val>
        </c:ser>
        <c:marker val="1"/>
        <c:axId val="55102080"/>
        <c:axId val="55132928"/>
      </c:lineChart>
      <c:catAx>
        <c:axId val="55102080"/>
        <c:scaling>
          <c:orientation val="minMax"/>
        </c:scaling>
        <c:axPos val="b"/>
        <c:title>
          <c:tx>
            <c:rich>
              <a:bodyPr/>
              <a:lstStyle/>
              <a:p>
                <a:pPr>
                  <a:defRPr altLang="en-US" sz="1000" b="0">
                    <a:latin typeface="MS Pゴシック"/>
                    <a:ea typeface="MS Pゴシック"/>
                    <a:cs typeface="MS Pゴシック"/>
                  </a:defRPr>
                </a:pPr>
                <a:r>
                  <a:rPr lang="ja-JP" altLang="en-US"/>
                  <a:t>潜在ランク</a:t>
                </a:r>
              </a:p>
            </c:rich>
          </c:tx>
          <c:layout/>
        </c:title>
        <c:tickLblPos val="nextTo"/>
        <c:crossAx val="55132928"/>
        <c:crosses val="autoZero"/>
        <c:auto val="1"/>
        <c:lblAlgn val="ctr"/>
        <c:lblOffset val="100"/>
      </c:catAx>
      <c:valAx>
        <c:axId val="55132928"/>
        <c:scaling>
          <c:orientation val="minMax"/>
          <c:max val="0.5"/>
          <c:min val="0"/>
        </c:scaling>
        <c:axPos val="l"/>
        <c:title>
          <c:tx>
            <c:rich>
              <a:bodyPr/>
              <a:lstStyle/>
              <a:p>
                <a:pPr>
                  <a:defRPr altLang="en-US" sz="1000" b="0">
                    <a:latin typeface="MS Pゴシック"/>
                    <a:ea typeface="MS Pゴシック"/>
                    <a:cs typeface="MS Pゴシック"/>
                  </a:defRPr>
                </a:pPr>
                <a:r>
                  <a:rPr lang="ja-JP" altLang="en-US"/>
                  <a:t>相対度数</a:t>
                </a:r>
              </a:p>
            </c:rich>
          </c:tx>
          <c:layout/>
        </c:title>
        <c:numFmt formatCode="0.0" sourceLinked="0"/>
        <c:tickLblPos val="nextTo"/>
        <c:crossAx val="55102080"/>
        <c:crosses val="autoZero"/>
        <c:crossBetween val="between"/>
        <c:majorUnit val="0.1"/>
      </c:valAx>
      <c:spPr>
        <a:noFill/>
        <a:ln w="25400">
          <a:noFill/>
        </a:ln>
      </c:spPr>
    </c:plotArea>
    <c:legend>
      <c:legendPos val="r"/>
      <c:layout>
        <c:manualLayout>
          <c:xMode val="edge"/>
          <c:yMode val="edge"/>
          <c:x val="0.62946555555555561"/>
          <c:y val="6.4475213675213694E-2"/>
          <c:w val="0.34701592592592617"/>
          <c:h val="0.18720341880341898"/>
        </c:manualLayout>
      </c:layout>
      <c:overlay val="1"/>
    </c:legend>
    <c:plotVisOnly val="1"/>
  </c:chart>
  <c:spPr>
    <a:ln>
      <a:solidFill>
        <a:srgbClr val="808080"/>
      </a:solidFill>
      <a:prstDash val="solid"/>
    </a:ln>
  </c:spPr>
  <c:txPr>
    <a:bodyPr/>
    <a:lstStyle/>
    <a:p>
      <a:pPr>
        <a:defRPr sz="1000"/>
      </a:pPr>
      <a:endParaRPr lang="ja-JP"/>
    </a:p>
  </c:txPr>
  <c:externalData r:id="rId1"/>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相対LRD</c:v>
          </c:tx>
          <c:marker>
            <c:symbol val="none"/>
          </c:marker>
          <c:val>
            <c:numRef>
              <c:f>Test!$B$16:$K$16</c:f>
              <c:numCache>
                <c:formatCode>0.000</c:formatCode>
                <c:ptCount val="10"/>
                <c:pt idx="0">
                  <c:v>0.29600000000000026</c:v>
                </c:pt>
                <c:pt idx="1">
                  <c:v>0.16</c:v>
                </c:pt>
                <c:pt idx="2">
                  <c:v>0.10400000000000002</c:v>
                </c:pt>
                <c:pt idx="3">
                  <c:v>0.10400000000000002</c:v>
                </c:pt>
                <c:pt idx="4">
                  <c:v>8.0000000000000043E-2</c:v>
                </c:pt>
                <c:pt idx="5">
                  <c:v>8.8000000000000064E-2</c:v>
                </c:pt>
                <c:pt idx="6">
                  <c:v>6.4000000000000057E-2</c:v>
                </c:pt>
                <c:pt idx="7">
                  <c:v>4.8000000000000001E-2</c:v>
                </c:pt>
                <c:pt idx="8">
                  <c:v>3.2000000000000028E-2</c:v>
                </c:pt>
                <c:pt idx="9">
                  <c:v>2.4E-2</c:v>
                </c:pt>
              </c:numCache>
            </c:numRef>
          </c:val>
        </c:ser>
        <c:ser>
          <c:idx val="1"/>
          <c:order val="1"/>
          <c:tx>
            <c:v>相対RMD</c:v>
          </c:tx>
          <c:spPr>
            <a:ln>
              <a:solidFill>
                <a:srgbClr val="C00000"/>
              </a:solidFill>
            </a:ln>
          </c:spPr>
          <c:marker>
            <c:symbol val="none"/>
          </c:marker>
          <c:val>
            <c:numRef>
              <c:f>Test!$B$17:$K$17</c:f>
              <c:numCache>
                <c:formatCode>0.000</c:formatCode>
                <c:ptCount val="10"/>
                <c:pt idx="0">
                  <c:v>0.24275272724741584</c:v>
                </c:pt>
                <c:pt idx="1">
                  <c:v>0.18297372695202871</c:v>
                </c:pt>
                <c:pt idx="2">
                  <c:v>0.12794330558404729</c:v>
                </c:pt>
                <c:pt idx="3">
                  <c:v>0.10219216371843501</c:v>
                </c:pt>
                <c:pt idx="4">
                  <c:v>8.626310486018976E-2</c:v>
                </c:pt>
                <c:pt idx="5">
                  <c:v>7.5859585040435093E-2</c:v>
                </c:pt>
                <c:pt idx="6">
                  <c:v>6.5655622900227709E-2</c:v>
                </c:pt>
                <c:pt idx="7">
                  <c:v>5.1208783644047393E-2</c:v>
                </c:pt>
                <c:pt idx="8">
                  <c:v>3.5996129187150894E-2</c:v>
                </c:pt>
                <c:pt idx="9">
                  <c:v>2.9154850866022847E-2</c:v>
                </c:pt>
              </c:numCache>
            </c:numRef>
          </c:val>
        </c:ser>
        <c:marker val="1"/>
        <c:axId val="55161984"/>
        <c:axId val="55163904"/>
      </c:lineChart>
      <c:catAx>
        <c:axId val="55161984"/>
        <c:scaling>
          <c:orientation val="minMax"/>
        </c:scaling>
        <c:axPos val="b"/>
        <c:title>
          <c:tx>
            <c:rich>
              <a:bodyPr/>
              <a:lstStyle/>
              <a:p>
                <a:pPr>
                  <a:defRPr altLang="en-US" sz="1000" b="0">
                    <a:latin typeface="MS Pゴシック"/>
                    <a:ea typeface="MS Pゴシック"/>
                    <a:cs typeface="MS Pゴシック"/>
                  </a:defRPr>
                </a:pPr>
                <a:r>
                  <a:rPr lang="ja-JP" altLang="en-US"/>
                  <a:t>潜在ランク</a:t>
                </a:r>
              </a:p>
            </c:rich>
          </c:tx>
          <c:layout/>
        </c:title>
        <c:tickLblPos val="nextTo"/>
        <c:crossAx val="55163904"/>
        <c:crosses val="autoZero"/>
        <c:auto val="1"/>
        <c:lblAlgn val="ctr"/>
        <c:lblOffset val="100"/>
      </c:catAx>
      <c:valAx>
        <c:axId val="55163904"/>
        <c:scaling>
          <c:orientation val="minMax"/>
          <c:max val="0.5"/>
          <c:min val="0"/>
        </c:scaling>
        <c:axPos val="l"/>
        <c:title>
          <c:tx>
            <c:rich>
              <a:bodyPr/>
              <a:lstStyle/>
              <a:p>
                <a:pPr>
                  <a:defRPr altLang="en-US" sz="1000" b="0">
                    <a:latin typeface="MS Pゴシック"/>
                    <a:ea typeface="MS Pゴシック"/>
                    <a:cs typeface="MS Pゴシック"/>
                  </a:defRPr>
                </a:pPr>
                <a:r>
                  <a:rPr lang="ja-JP" altLang="en-US"/>
                  <a:t>相対度数</a:t>
                </a:r>
              </a:p>
            </c:rich>
          </c:tx>
          <c:layout/>
        </c:title>
        <c:numFmt formatCode="0.0" sourceLinked="0"/>
        <c:tickLblPos val="nextTo"/>
        <c:crossAx val="55161984"/>
        <c:crosses val="autoZero"/>
        <c:crossBetween val="between"/>
        <c:majorUnit val="0.1"/>
      </c:valAx>
      <c:spPr>
        <a:noFill/>
        <a:ln w="25400">
          <a:noFill/>
        </a:ln>
      </c:spPr>
    </c:plotArea>
    <c:legend>
      <c:legendPos val="r"/>
      <c:layout>
        <c:manualLayout>
          <c:xMode val="edge"/>
          <c:yMode val="edge"/>
          <c:x val="0.61535444444444465"/>
          <c:y val="6.990256410256411E-2"/>
          <c:w val="0.34701592592592617"/>
          <c:h val="0.18720341880341898"/>
        </c:manualLayout>
      </c:layout>
      <c:overlay val="1"/>
    </c:legend>
    <c:plotVisOnly val="1"/>
  </c:chart>
  <c:spPr>
    <a:ln>
      <a:solidFill>
        <a:srgbClr val="808080"/>
      </a:solidFill>
      <a:prstDash val="solid"/>
    </a:ln>
  </c:spPr>
  <c:txPr>
    <a:bodyPr/>
    <a:lstStyle/>
    <a:p>
      <a:pPr>
        <a:defRPr sz="1000"/>
      </a:pPr>
      <a:endParaRPr lang="ja-JP"/>
    </a:p>
  </c:txPr>
  <c:externalData r:id="rId1"/>
</c:chartSpace>
</file>

<file path=ppt/charts/chart18.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相対LRD</c:v>
          </c:tx>
          <c:marker>
            <c:symbol val="none"/>
          </c:marker>
          <c:val>
            <c:numRef>
              <c:f>Test!$B$16:$K$16</c:f>
              <c:numCache>
                <c:formatCode>0.000</c:formatCode>
                <c:ptCount val="10"/>
                <c:pt idx="0">
                  <c:v>0.24800000000000011</c:v>
                </c:pt>
                <c:pt idx="1">
                  <c:v>0.1760000000000001</c:v>
                </c:pt>
                <c:pt idx="2">
                  <c:v>0.1760000000000001</c:v>
                </c:pt>
                <c:pt idx="3">
                  <c:v>8.8000000000000064E-2</c:v>
                </c:pt>
                <c:pt idx="4">
                  <c:v>8.0000000000000043E-2</c:v>
                </c:pt>
                <c:pt idx="5">
                  <c:v>8.8000000000000064E-2</c:v>
                </c:pt>
                <c:pt idx="6">
                  <c:v>3.2000000000000028E-2</c:v>
                </c:pt>
                <c:pt idx="7">
                  <c:v>4.0000000000000022E-2</c:v>
                </c:pt>
                <c:pt idx="8">
                  <c:v>1.6000000000000014E-2</c:v>
                </c:pt>
                <c:pt idx="9">
                  <c:v>5.6000000000000001E-2</c:v>
                </c:pt>
              </c:numCache>
            </c:numRef>
          </c:val>
        </c:ser>
        <c:ser>
          <c:idx val="1"/>
          <c:order val="1"/>
          <c:tx>
            <c:v>相対RMD</c:v>
          </c:tx>
          <c:spPr>
            <a:ln>
              <a:solidFill>
                <a:srgbClr val="C00000"/>
              </a:solidFill>
            </a:ln>
          </c:spPr>
          <c:marker>
            <c:symbol val="none"/>
          </c:marker>
          <c:val>
            <c:numRef>
              <c:f>Test!$B$17:$K$17</c:f>
              <c:numCache>
                <c:formatCode>0.000</c:formatCode>
                <c:ptCount val="10"/>
                <c:pt idx="0">
                  <c:v>0.19775075133783371</c:v>
                </c:pt>
                <c:pt idx="1">
                  <c:v>0.19035256517240301</c:v>
                </c:pt>
                <c:pt idx="2">
                  <c:v>0.15863788279374011</c:v>
                </c:pt>
                <c:pt idx="3">
                  <c:v>0.12351302337488546</c:v>
                </c:pt>
                <c:pt idx="4">
                  <c:v>9.6414932233352027E-2</c:v>
                </c:pt>
                <c:pt idx="5">
                  <c:v>7.5163445313692831E-2</c:v>
                </c:pt>
                <c:pt idx="6">
                  <c:v>5.3878948622235696E-2</c:v>
                </c:pt>
                <c:pt idx="7">
                  <c:v>3.837247427576617E-2</c:v>
                </c:pt>
                <c:pt idx="8">
                  <c:v>3.3108190107081228E-2</c:v>
                </c:pt>
                <c:pt idx="9">
                  <c:v>3.2807786769009979E-2</c:v>
                </c:pt>
              </c:numCache>
            </c:numRef>
          </c:val>
        </c:ser>
        <c:marker val="1"/>
        <c:axId val="55192960"/>
        <c:axId val="55207424"/>
      </c:lineChart>
      <c:catAx>
        <c:axId val="55192960"/>
        <c:scaling>
          <c:orientation val="minMax"/>
        </c:scaling>
        <c:axPos val="b"/>
        <c:title>
          <c:tx>
            <c:rich>
              <a:bodyPr/>
              <a:lstStyle/>
              <a:p>
                <a:pPr>
                  <a:defRPr altLang="en-US" sz="1000" b="0">
                    <a:latin typeface="MS Pゴシック"/>
                    <a:ea typeface="MS Pゴシック"/>
                    <a:cs typeface="MS Pゴシック"/>
                  </a:defRPr>
                </a:pPr>
                <a:r>
                  <a:rPr lang="ja-JP" altLang="en-US"/>
                  <a:t>潜在ランク</a:t>
                </a:r>
              </a:p>
            </c:rich>
          </c:tx>
          <c:layout/>
        </c:title>
        <c:tickLblPos val="nextTo"/>
        <c:crossAx val="55207424"/>
        <c:crosses val="autoZero"/>
        <c:auto val="1"/>
        <c:lblAlgn val="ctr"/>
        <c:lblOffset val="100"/>
      </c:catAx>
      <c:valAx>
        <c:axId val="55207424"/>
        <c:scaling>
          <c:orientation val="minMax"/>
          <c:max val="0.5"/>
          <c:min val="0"/>
        </c:scaling>
        <c:axPos val="l"/>
        <c:title>
          <c:tx>
            <c:rich>
              <a:bodyPr/>
              <a:lstStyle/>
              <a:p>
                <a:pPr>
                  <a:defRPr altLang="en-US" sz="1000" b="0">
                    <a:latin typeface="MS Pゴシック"/>
                    <a:ea typeface="MS Pゴシック"/>
                    <a:cs typeface="MS Pゴシック"/>
                  </a:defRPr>
                </a:pPr>
                <a:r>
                  <a:rPr lang="ja-JP" altLang="en-US"/>
                  <a:t>相対度数</a:t>
                </a:r>
              </a:p>
            </c:rich>
          </c:tx>
          <c:layout/>
        </c:title>
        <c:numFmt formatCode="0.0" sourceLinked="0"/>
        <c:tickLblPos val="nextTo"/>
        <c:crossAx val="55192960"/>
        <c:crosses val="autoZero"/>
        <c:crossBetween val="between"/>
        <c:majorUnit val="0.1"/>
      </c:valAx>
      <c:spPr>
        <a:noFill/>
        <a:ln w="25400">
          <a:noFill/>
        </a:ln>
      </c:spPr>
    </c:plotArea>
    <c:legend>
      <c:legendPos val="r"/>
      <c:layout>
        <c:manualLayout>
          <c:xMode val="edge"/>
          <c:yMode val="edge"/>
          <c:x val="0.62005814814814852"/>
          <c:y val="5.9047863247863298E-2"/>
          <c:w val="0.34701592592592617"/>
          <c:h val="0.18720341880341898"/>
        </c:manualLayout>
      </c:layout>
      <c:overlay val="1"/>
    </c:legend>
    <c:plotVisOnly val="1"/>
  </c:chart>
  <c:spPr>
    <a:ln>
      <a:solidFill>
        <a:srgbClr val="808080"/>
      </a:solidFill>
      <a:prstDash val="solid"/>
    </a:ln>
  </c:spPr>
  <c:txPr>
    <a:bodyPr/>
    <a:lstStyle/>
    <a:p>
      <a:pPr>
        <a:defRPr sz="1000"/>
      </a:pPr>
      <a:endParaRPr lang="ja-JP"/>
    </a:p>
  </c:txPr>
  <c:externalData r:id="rId1"/>
</c:chartSpace>
</file>

<file path=ppt/charts/chart19.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相対LRD</c:v>
          </c:tx>
          <c:marker>
            <c:symbol val="none"/>
          </c:marker>
          <c:val>
            <c:numRef>
              <c:f>Test!$B$16:$K$16</c:f>
              <c:numCache>
                <c:formatCode>0.000</c:formatCode>
                <c:ptCount val="10"/>
                <c:pt idx="0">
                  <c:v>0.22321428571428584</c:v>
                </c:pt>
                <c:pt idx="1">
                  <c:v>2.6785714285714309E-2</c:v>
                </c:pt>
                <c:pt idx="2">
                  <c:v>8.0357142857142932E-2</c:v>
                </c:pt>
                <c:pt idx="3">
                  <c:v>0.11607142857142859</c:v>
                </c:pt>
                <c:pt idx="4">
                  <c:v>5.3571428571428555E-2</c:v>
                </c:pt>
                <c:pt idx="5">
                  <c:v>8.9285714285714177E-2</c:v>
                </c:pt>
                <c:pt idx="6">
                  <c:v>8.0357142857142932E-2</c:v>
                </c:pt>
                <c:pt idx="7">
                  <c:v>0.10714285714285714</c:v>
                </c:pt>
                <c:pt idx="8">
                  <c:v>3.5714285714285712E-2</c:v>
                </c:pt>
                <c:pt idx="9">
                  <c:v>0.18750000000000011</c:v>
                </c:pt>
              </c:numCache>
            </c:numRef>
          </c:val>
        </c:ser>
        <c:ser>
          <c:idx val="1"/>
          <c:order val="1"/>
          <c:tx>
            <c:v>相対RMD</c:v>
          </c:tx>
          <c:spPr>
            <a:ln>
              <a:solidFill>
                <a:srgbClr val="C00000"/>
              </a:solidFill>
            </a:ln>
          </c:spPr>
          <c:marker>
            <c:symbol val="none"/>
          </c:marker>
          <c:val>
            <c:numRef>
              <c:f>Test!$B$17:$K$17</c:f>
              <c:numCache>
                <c:formatCode>0.000</c:formatCode>
                <c:ptCount val="10"/>
                <c:pt idx="0">
                  <c:v>0.13269657210539174</c:v>
                </c:pt>
                <c:pt idx="1">
                  <c:v>0.11000908723519208</c:v>
                </c:pt>
                <c:pt idx="2">
                  <c:v>9.4031022568300524E-2</c:v>
                </c:pt>
                <c:pt idx="3">
                  <c:v>8.5853269748474251E-2</c:v>
                </c:pt>
                <c:pt idx="4">
                  <c:v>8.3371336214128011E-2</c:v>
                </c:pt>
                <c:pt idx="5">
                  <c:v>8.9329875667052555E-2</c:v>
                </c:pt>
                <c:pt idx="6">
                  <c:v>8.8281612392501124E-2</c:v>
                </c:pt>
                <c:pt idx="7">
                  <c:v>8.9978332150351448E-2</c:v>
                </c:pt>
                <c:pt idx="8">
                  <c:v>0.10224160525796866</c:v>
                </c:pt>
                <c:pt idx="9">
                  <c:v>0.12420728666064021</c:v>
                </c:pt>
              </c:numCache>
            </c:numRef>
          </c:val>
        </c:ser>
        <c:marker val="1"/>
        <c:axId val="55232384"/>
        <c:axId val="55242752"/>
      </c:lineChart>
      <c:catAx>
        <c:axId val="55232384"/>
        <c:scaling>
          <c:orientation val="minMax"/>
        </c:scaling>
        <c:axPos val="b"/>
        <c:title>
          <c:tx>
            <c:rich>
              <a:bodyPr/>
              <a:lstStyle/>
              <a:p>
                <a:pPr>
                  <a:defRPr altLang="en-US" sz="1000" b="0">
                    <a:latin typeface="MS Pゴシック"/>
                    <a:ea typeface="MS Pゴシック"/>
                    <a:cs typeface="MS Pゴシック"/>
                  </a:defRPr>
                </a:pPr>
                <a:r>
                  <a:rPr lang="ja-JP" altLang="en-US"/>
                  <a:t>潜在ランク</a:t>
                </a:r>
              </a:p>
            </c:rich>
          </c:tx>
          <c:layout/>
        </c:title>
        <c:tickLblPos val="nextTo"/>
        <c:crossAx val="55242752"/>
        <c:crosses val="autoZero"/>
        <c:auto val="1"/>
        <c:lblAlgn val="ctr"/>
        <c:lblOffset val="100"/>
      </c:catAx>
      <c:valAx>
        <c:axId val="55242752"/>
        <c:scaling>
          <c:orientation val="minMax"/>
          <c:max val="0.5"/>
          <c:min val="0"/>
        </c:scaling>
        <c:axPos val="l"/>
        <c:title>
          <c:tx>
            <c:rich>
              <a:bodyPr/>
              <a:lstStyle/>
              <a:p>
                <a:pPr>
                  <a:defRPr altLang="en-US" sz="1000" b="0">
                    <a:latin typeface="MS Pゴシック"/>
                    <a:ea typeface="MS Pゴシック"/>
                    <a:cs typeface="MS Pゴシック"/>
                  </a:defRPr>
                </a:pPr>
                <a:r>
                  <a:rPr lang="ja-JP" altLang="en-US"/>
                  <a:t>相対度数</a:t>
                </a:r>
              </a:p>
            </c:rich>
          </c:tx>
          <c:layout/>
        </c:title>
        <c:numFmt formatCode="0.0" sourceLinked="0"/>
        <c:tickLblPos val="nextTo"/>
        <c:crossAx val="55232384"/>
        <c:crosses val="autoZero"/>
        <c:crossBetween val="between"/>
        <c:majorUnit val="0.1"/>
      </c:valAx>
      <c:spPr>
        <a:noFill/>
        <a:ln w="25400">
          <a:noFill/>
        </a:ln>
      </c:spPr>
    </c:plotArea>
    <c:legend>
      <c:legendPos val="r"/>
      <c:layout>
        <c:manualLayout>
          <c:xMode val="edge"/>
          <c:yMode val="edge"/>
          <c:x val="0.6054103703703706"/>
          <c:y val="6.1629487179487165E-2"/>
          <c:w val="0.34701592592592617"/>
          <c:h val="0.18720341880341898"/>
        </c:manualLayout>
      </c:layout>
      <c:overlay val="1"/>
    </c:legend>
    <c:plotVisOnly val="1"/>
  </c:chart>
  <c:spPr>
    <a:ln>
      <a:solidFill>
        <a:srgbClr val="808080"/>
      </a:solidFill>
      <a:prstDash val="solid"/>
    </a:ln>
  </c:spPr>
  <c:txPr>
    <a:bodyPr/>
    <a:lstStyle/>
    <a:p>
      <a:pPr>
        <a:defRPr sz="1000"/>
      </a:pPr>
      <a:endParaRPr lang="ja-JP"/>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ja-JP" altLang="en-US" dirty="0" smtClean="0"/>
              <a:t>文法語彙第</a:t>
            </a:r>
            <a:r>
              <a:rPr lang="en-US" altLang="ja-JP" dirty="0" smtClean="0"/>
              <a:t>10</a:t>
            </a:r>
            <a:r>
              <a:rPr lang="ja-JP" altLang="en-US" dirty="0" smtClean="0"/>
              <a:t>問の</a:t>
            </a:r>
            <a:r>
              <a:rPr lang="en-US" altLang="ja-JP" dirty="0" smtClean="0"/>
              <a:t>IRP</a:t>
            </a:r>
          </a:p>
        </c:rich>
      </c:tx>
      <c:layout/>
    </c:title>
    <c:plotArea>
      <c:layout/>
      <c:lineChart>
        <c:grouping val="standard"/>
        <c:ser>
          <c:idx val="0"/>
          <c:order val="0"/>
          <c:spPr>
            <a:ln w="44450"/>
          </c:spPr>
          <c:marker>
            <c:symbol val="none"/>
          </c:marker>
          <c:val>
            <c:numRef>
              <c:f>Items!$J$32:$S$32</c:f>
              <c:numCache>
                <c:formatCode>0.000</c:formatCode>
                <c:ptCount val="10"/>
                <c:pt idx="0">
                  <c:v>0.46684564230119263</c:v>
                </c:pt>
                <c:pt idx="1">
                  <c:v>0.456773926073827</c:v>
                </c:pt>
                <c:pt idx="2">
                  <c:v>0.44175295931136599</c:v>
                </c:pt>
                <c:pt idx="3">
                  <c:v>0.43099004300487154</c:v>
                </c:pt>
                <c:pt idx="4">
                  <c:v>0.43235348949551239</c:v>
                </c:pt>
                <c:pt idx="5">
                  <c:v>0.4450580960742993</c:v>
                </c:pt>
                <c:pt idx="6">
                  <c:v>0.46798783320362908</c:v>
                </c:pt>
                <c:pt idx="7">
                  <c:v>0.5041167218514766</c:v>
                </c:pt>
                <c:pt idx="8">
                  <c:v>0.54620643729005225</c:v>
                </c:pt>
                <c:pt idx="9">
                  <c:v>0.57722912579155627</c:v>
                </c:pt>
              </c:numCache>
            </c:numRef>
          </c:val>
        </c:ser>
        <c:marker val="1"/>
        <c:axId val="52638464"/>
        <c:axId val="52640384"/>
      </c:lineChart>
      <c:catAx>
        <c:axId val="52638464"/>
        <c:scaling>
          <c:orientation val="minMax"/>
        </c:scaling>
        <c:axPos val="b"/>
        <c:title>
          <c:tx>
            <c:rich>
              <a:bodyPr/>
              <a:lstStyle/>
              <a:p>
                <a:pPr>
                  <a:defRPr/>
                </a:pPr>
                <a:r>
                  <a:rPr lang="ja-JP"/>
                  <a:t>潜在ランク</a:t>
                </a:r>
              </a:p>
            </c:rich>
          </c:tx>
          <c:layout/>
        </c:title>
        <c:tickLblPos val="nextTo"/>
        <c:crossAx val="52640384"/>
        <c:crosses val="autoZero"/>
        <c:auto val="1"/>
        <c:lblAlgn val="ctr"/>
        <c:lblOffset val="100"/>
      </c:catAx>
      <c:valAx>
        <c:axId val="52640384"/>
        <c:scaling>
          <c:orientation val="minMax"/>
          <c:max val="1"/>
          <c:min val="0"/>
        </c:scaling>
        <c:axPos val="l"/>
        <c:majorGridlines/>
        <c:title>
          <c:tx>
            <c:rich>
              <a:bodyPr rot="0" vert="wordArtVertRtl"/>
              <a:lstStyle/>
              <a:p>
                <a:pPr>
                  <a:defRPr/>
                </a:pPr>
                <a:r>
                  <a:rPr lang="ja-JP"/>
                  <a:t>確率</a:t>
                </a:r>
              </a:p>
            </c:rich>
          </c:tx>
          <c:layout/>
        </c:title>
        <c:numFmt formatCode="0.0" sourceLinked="0"/>
        <c:tickLblPos val="nextTo"/>
        <c:crossAx val="52638464"/>
        <c:crosses val="autoZero"/>
        <c:crossBetween val="between"/>
        <c:majorUnit val="0.2"/>
      </c:valAx>
      <c:spPr>
        <a:ln w="3175">
          <a:solidFill>
            <a:srgbClr val="808080"/>
          </a:solidFill>
          <a:prstDash val="solid"/>
        </a:ln>
      </c:spPr>
    </c:plotArea>
    <c:plotVisOnly val="1"/>
  </c:chart>
  <c:spPr>
    <a:ln>
      <a:solidFill>
        <a:srgbClr val="808080"/>
      </a:solidFill>
      <a:prstDash val="solid"/>
    </a:ln>
  </c:spPr>
  <c:txPr>
    <a:bodyPr/>
    <a:lstStyle/>
    <a:p>
      <a:pPr>
        <a:defRPr sz="1800"/>
      </a:pPr>
      <a:endParaRPr lang="ja-JP"/>
    </a:p>
  </c:txPr>
  <c:externalData r:id="rId1"/>
</c:chartSpace>
</file>

<file path=ppt/charts/chart20.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相対LRD</c:v>
          </c:tx>
          <c:marker>
            <c:symbol val="none"/>
          </c:marker>
          <c:val>
            <c:numRef>
              <c:f>Test!$B$16:$K$16</c:f>
              <c:numCache>
                <c:formatCode>0.000</c:formatCode>
                <c:ptCount val="10"/>
                <c:pt idx="0">
                  <c:v>0.15107913669064749</c:v>
                </c:pt>
                <c:pt idx="1">
                  <c:v>7.1942446043165464E-2</c:v>
                </c:pt>
                <c:pt idx="2">
                  <c:v>5.0359712230215833E-2</c:v>
                </c:pt>
                <c:pt idx="3">
                  <c:v>9.3525179856115206E-2</c:v>
                </c:pt>
                <c:pt idx="4">
                  <c:v>0.10071942446043169</c:v>
                </c:pt>
                <c:pt idx="5">
                  <c:v>7.1942446043165464E-2</c:v>
                </c:pt>
                <c:pt idx="6">
                  <c:v>0.10071942446043169</c:v>
                </c:pt>
                <c:pt idx="7">
                  <c:v>5.0359712230215833E-2</c:v>
                </c:pt>
                <c:pt idx="8">
                  <c:v>4.3165467625899283E-2</c:v>
                </c:pt>
                <c:pt idx="9">
                  <c:v>0.2661870503597123</c:v>
                </c:pt>
              </c:numCache>
            </c:numRef>
          </c:val>
        </c:ser>
        <c:ser>
          <c:idx val="1"/>
          <c:order val="1"/>
          <c:tx>
            <c:v>相対RMD</c:v>
          </c:tx>
          <c:spPr>
            <a:ln>
              <a:solidFill>
                <a:srgbClr val="C00000"/>
              </a:solidFill>
            </a:ln>
          </c:spPr>
          <c:marker>
            <c:symbol val="none"/>
          </c:marker>
          <c:val>
            <c:numRef>
              <c:f>Test!$B$17:$K$17</c:f>
              <c:numCache>
                <c:formatCode>0.000</c:formatCode>
                <c:ptCount val="10"/>
                <c:pt idx="0">
                  <c:v>0.11173781661396152</c:v>
                </c:pt>
                <c:pt idx="1">
                  <c:v>8.8853769373684027E-2</c:v>
                </c:pt>
                <c:pt idx="2">
                  <c:v>8.3658549269289242E-2</c:v>
                </c:pt>
                <c:pt idx="3">
                  <c:v>8.8452447260266298E-2</c:v>
                </c:pt>
                <c:pt idx="4">
                  <c:v>8.8673581634382673E-2</c:v>
                </c:pt>
                <c:pt idx="5">
                  <c:v>9.3789541452155178E-2</c:v>
                </c:pt>
                <c:pt idx="6">
                  <c:v>9.9227137126525644E-2</c:v>
                </c:pt>
                <c:pt idx="7">
                  <c:v>0.10320917348956619</c:v>
                </c:pt>
                <c:pt idx="8">
                  <c:v>0.11477776785083557</c:v>
                </c:pt>
                <c:pt idx="9">
                  <c:v>0.12762021592933417</c:v>
                </c:pt>
              </c:numCache>
            </c:numRef>
          </c:val>
        </c:ser>
        <c:marker val="1"/>
        <c:axId val="55263616"/>
        <c:axId val="55265536"/>
      </c:lineChart>
      <c:catAx>
        <c:axId val="55263616"/>
        <c:scaling>
          <c:orientation val="minMax"/>
        </c:scaling>
        <c:axPos val="b"/>
        <c:title>
          <c:tx>
            <c:rich>
              <a:bodyPr/>
              <a:lstStyle/>
              <a:p>
                <a:pPr>
                  <a:defRPr altLang="en-US" sz="1000" b="0">
                    <a:latin typeface="MS Pゴシック"/>
                    <a:ea typeface="MS Pゴシック"/>
                    <a:cs typeface="MS Pゴシック"/>
                  </a:defRPr>
                </a:pPr>
                <a:r>
                  <a:rPr lang="ja-JP" altLang="en-US"/>
                  <a:t>潜在ランク</a:t>
                </a:r>
              </a:p>
            </c:rich>
          </c:tx>
          <c:layout/>
        </c:title>
        <c:tickLblPos val="nextTo"/>
        <c:crossAx val="55265536"/>
        <c:crosses val="autoZero"/>
        <c:auto val="1"/>
        <c:lblAlgn val="ctr"/>
        <c:lblOffset val="100"/>
      </c:catAx>
      <c:valAx>
        <c:axId val="55265536"/>
        <c:scaling>
          <c:orientation val="minMax"/>
          <c:max val="0.5"/>
          <c:min val="0"/>
        </c:scaling>
        <c:axPos val="l"/>
        <c:title>
          <c:tx>
            <c:rich>
              <a:bodyPr/>
              <a:lstStyle/>
              <a:p>
                <a:pPr>
                  <a:defRPr altLang="en-US" sz="1000" b="0">
                    <a:latin typeface="MS Pゴシック"/>
                    <a:ea typeface="MS Pゴシック"/>
                    <a:cs typeface="MS Pゴシック"/>
                  </a:defRPr>
                </a:pPr>
                <a:r>
                  <a:rPr lang="ja-JP" altLang="en-US"/>
                  <a:t>相対度数</a:t>
                </a:r>
              </a:p>
            </c:rich>
          </c:tx>
          <c:layout/>
        </c:title>
        <c:numFmt formatCode="0.0" sourceLinked="0"/>
        <c:tickLblPos val="nextTo"/>
        <c:crossAx val="55263616"/>
        <c:crosses val="autoZero"/>
        <c:crossBetween val="between"/>
        <c:majorUnit val="0.1"/>
      </c:valAx>
      <c:spPr>
        <a:noFill/>
        <a:ln w="25400">
          <a:noFill/>
        </a:ln>
      </c:spPr>
    </c:plotArea>
    <c:legend>
      <c:legendPos val="r"/>
      <c:layout>
        <c:manualLayout>
          <c:xMode val="edge"/>
          <c:yMode val="edge"/>
          <c:x val="0.60397814814814854"/>
          <c:y val="6.5186324786324801E-2"/>
          <c:w val="0.34701592592592617"/>
          <c:h val="0.18720341880341898"/>
        </c:manualLayout>
      </c:layout>
      <c:overlay val="1"/>
    </c:legend>
    <c:plotVisOnly val="1"/>
  </c:chart>
  <c:spPr>
    <a:ln>
      <a:solidFill>
        <a:srgbClr val="808080"/>
      </a:solidFill>
      <a:prstDash val="solid"/>
    </a:ln>
  </c:spPr>
  <c:txPr>
    <a:bodyPr/>
    <a:lstStyle/>
    <a:p>
      <a:pPr>
        <a:defRPr sz="1000"/>
      </a:pPr>
      <a:endParaRPr lang="ja-JP"/>
    </a:p>
  </c:txPr>
  <c:externalData r:id="rId1"/>
</c:chartSpace>
</file>

<file path=ppt/charts/chart21.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相対LRD</c:v>
          </c:tx>
          <c:marker>
            <c:symbol val="none"/>
          </c:marker>
          <c:val>
            <c:numRef>
              <c:f>Test!$B$16:$K$16</c:f>
              <c:numCache>
                <c:formatCode>0.000</c:formatCode>
                <c:ptCount val="10"/>
                <c:pt idx="0">
                  <c:v>0.16580310880829024</c:v>
                </c:pt>
                <c:pt idx="1">
                  <c:v>5.1813471502590719E-2</c:v>
                </c:pt>
                <c:pt idx="2">
                  <c:v>8.8082901554404167E-2</c:v>
                </c:pt>
                <c:pt idx="3">
                  <c:v>7.7720207253886078E-2</c:v>
                </c:pt>
                <c:pt idx="4">
                  <c:v>7.7720207253886078E-2</c:v>
                </c:pt>
                <c:pt idx="5">
                  <c:v>0.10362694300518149</c:v>
                </c:pt>
                <c:pt idx="6">
                  <c:v>8.290155440414497E-2</c:v>
                </c:pt>
                <c:pt idx="7">
                  <c:v>0.10362694300518149</c:v>
                </c:pt>
                <c:pt idx="8">
                  <c:v>6.2176165803108814E-2</c:v>
                </c:pt>
                <c:pt idx="9">
                  <c:v>0.18652849740932664</c:v>
                </c:pt>
              </c:numCache>
            </c:numRef>
          </c:val>
        </c:ser>
        <c:ser>
          <c:idx val="1"/>
          <c:order val="1"/>
          <c:tx>
            <c:v>相対RMD</c:v>
          </c:tx>
          <c:spPr>
            <a:ln>
              <a:solidFill>
                <a:srgbClr val="C00000"/>
              </a:solidFill>
            </a:ln>
          </c:spPr>
          <c:marker>
            <c:symbol val="none"/>
          </c:marker>
          <c:val>
            <c:numRef>
              <c:f>Test!$B$17:$K$17</c:f>
              <c:numCache>
                <c:formatCode>0.000</c:formatCode>
                <c:ptCount val="10"/>
                <c:pt idx="0">
                  <c:v>0.12516939268819696</c:v>
                </c:pt>
                <c:pt idx="1">
                  <c:v>9.6076406873391043E-2</c:v>
                </c:pt>
                <c:pt idx="2">
                  <c:v>8.1664514291167445E-2</c:v>
                </c:pt>
                <c:pt idx="3">
                  <c:v>8.2080715011162153E-2</c:v>
                </c:pt>
                <c:pt idx="4">
                  <c:v>8.8766033342410622E-2</c:v>
                </c:pt>
                <c:pt idx="5">
                  <c:v>9.2631274282028331E-2</c:v>
                </c:pt>
                <c:pt idx="6">
                  <c:v>9.701731463473838E-2</c:v>
                </c:pt>
                <c:pt idx="7">
                  <c:v>9.6568932392848097E-2</c:v>
                </c:pt>
                <c:pt idx="8">
                  <c:v>0.10473416920088323</c:v>
                </c:pt>
                <c:pt idx="9">
                  <c:v>0.13529124728317404</c:v>
                </c:pt>
              </c:numCache>
            </c:numRef>
          </c:val>
        </c:ser>
        <c:marker val="1"/>
        <c:axId val="55290496"/>
        <c:axId val="55313152"/>
      </c:lineChart>
      <c:catAx>
        <c:axId val="55290496"/>
        <c:scaling>
          <c:orientation val="minMax"/>
        </c:scaling>
        <c:axPos val="b"/>
        <c:title>
          <c:tx>
            <c:rich>
              <a:bodyPr/>
              <a:lstStyle/>
              <a:p>
                <a:pPr>
                  <a:defRPr altLang="en-US" sz="1000" b="0">
                    <a:latin typeface="MS Pゴシック"/>
                    <a:ea typeface="MS Pゴシック"/>
                    <a:cs typeface="MS Pゴシック"/>
                  </a:defRPr>
                </a:pPr>
                <a:r>
                  <a:rPr lang="ja-JP" altLang="en-US"/>
                  <a:t>潜在ランク</a:t>
                </a:r>
              </a:p>
            </c:rich>
          </c:tx>
          <c:layout/>
        </c:title>
        <c:tickLblPos val="nextTo"/>
        <c:crossAx val="55313152"/>
        <c:crosses val="autoZero"/>
        <c:auto val="1"/>
        <c:lblAlgn val="ctr"/>
        <c:lblOffset val="100"/>
      </c:catAx>
      <c:valAx>
        <c:axId val="55313152"/>
        <c:scaling>
          <c:orientation val="minMax"/>
          <c:max val="0.5"/>
          <c:min val="0"/>
        </c:scaling>
        <c:axPos val="l"/>
        <c:title>
          <c:tx>
            <c:rich>
              <a:bodyPr/>
              <a:lstStyle/>
              <a:p>
                <a:pPr>
                  <a:defRPr altLang="en-US" sz="1000" b="0">
                    <a:latin typeface="MS Pゴシック"/>
                    <a:ea typeface="MS Pゴシック"/>
                    <a:cs typeface="MS Pゴシック"/>
                  </a:defRPr>
                </a:pPr>
                <a:r>
                  <a:rPr lang="ja-JP" altLang="en-US"/>
                  <a:t>相対度数</a:t>
                </a:r>
              </a:p>
            </c:rich>
          </c:tx>
          <c:layout/>
        </c:title>
        <c:numFmt formatCode="0.0" sourceLinked="0"/>
        <c:tickLblPos val="nextTo"/>
        <c:crossAx val="55290496"/>
        <c:crosses val="autoZero"/>
        <c:crossBetween val="between"/>
        <c:majorUnit val="0.1"/>
      </c:valAx>
      <c:spPr>
        <a:noFill/>
        <a:ln w="25400">
          <a:noFill/>
        </a:ln>
      </c:spPr>
    </c:plotArea>
    <c:legend>
      <c:legendPos val="r"/>
      <c:layout>
        <c:manualLayout>
          <c:xMode val="edge"/>
          <c:yMode val="edge"/>
          <c:x val="0.6045792592592597"/>
          <c:y val="6.1427777777777776E-2"/>
          <c:w val="0.37191888888888941"/>
          <c:h val="0.18207948717948738"/>
        </c:manualLayout>
      </c:layout>
      <c:overlay val="1"/>
    </c:legend>
    <c:plotVisOnly val="1"/>
  </c:chart>
  <c:spPr>
    <a:ln>
      <a:solidFill>
        <a:srgbClr val="808080"/>
      </a:solidFill>
      <a:prstDash val="solid"/>
    </a:ln>
  </c:spPr>
  <c:txPr>
    <a:bodyPr/>
    <a:lstStyle/>
    <a:p>
      <a:pPr>
        <a:defRPr sz="1000"/>
      </a:pPr>
      <a:endParaRPr lang="ja-JP"/>
    </a:p>
  </c:txPr>
  <c:externalData r:id="rId1"/>
</c:chartSpace>
</file>

<file path=ppt/charts/chart22.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相対LRD</c:v>
          </c:tx>
          <c:marker>
            <c:symbol val="none"/>
          </c:marker>
          <c:val>
            <c:numRef>
              <c:f>Test!$B$16:$F$16</c:f>
              <c:numCache>
                <c:formatCode>0.000</c:formatCode>
                <c:ptCount val="5"/>
                <c:pt idx="0">
                  <c:v>0.2</c:v>
                </c:pt>
                <c:pt idx="1">
                  <c:v>0.2</c:v>
                </c:pt>
                <c:pt idx="2">
                  <c:v>0.21333333333333349</c:v>
                </c:pt>
                <c:pt idx="3">
                  <c:v>0.1866666666666667</c:v>
                </c:pt>
                <c:pt idx="4">
                  <c:v>0.2</c:v>
                </c:pt>
              </c:numCache>
            </c:numRef>
          </c:val>
        </c:ser>
        <c:ser>
          <c:idx val="1"/>
          <c:order val="1"/>
          <c:tx>
            <c:v>相対RMD</c:v>
          </c:tx>
          <c:spPr>
            <a:ln>
              <a:solidFill>
                <a:srgbClr val="C00000"/>
              </a:solidFill>
            </a:ln>
          </c:spPr>
          <c:marker>
            <c:symbol val="none"/>
          </c:marker>
          <c:val>
            <c:numRef>
              <c:f>Test!$B$17:$F$17</c:f>
              <c:numCache>
                <c:formatCode>0.000</c:formatCode>
                <c:ptCount val="5"/>
                <c:pt idx="0">
                  <c:v>0.17600714593586098</c:v>
                </c:pt>
                <c:pt idx="1">
                  <c:v>0.21896588080295445</c:v>
                </c:pt>
                <c:pt idx="2">
                  <c:v>0.21614802679090442</c:v>
                </c:pt>
                <c:pt idx="3">
                  <c:v>0.21178811208558943</c:v>
                </c:pt>
                <c:pt idx="4">
                  <c:v>0.17709083438469156</c:v>
                </c:pt>
              </c:numCache>
            </c:numRef>
          </c:val>
        </c:ser>
        <c:marker val="1"/>
        <c:axId val="55743232"/>
        <c:axId val="55745152"/>
      </c:lineChart>
      <c:catAx>
        <c:axId val="55743232"/>
        <c:scaling>
          <c:orientation val="minMax"/>
        </c:scaling>
        <c:axPos val="b"/>
        <c:title>
          <c:tx>
            <c:rich>
              <a:bodyPr/>
              <a:lstStyle/>
              <a:p>
                <a:pPr>
                  <a:defRPr/>
                </a:pPr>
                <a:r>
                  <a:rPr lang="ja-JP"/>
                  <a:t>潜在ランク</a:t>
                </a:r>
              </a:p>
            </c:rich>
          </c:tx>
          <c:layout/>
        </c:title>
        <c:tickLblPos val="nextTo"/>
        <c:crossAx val="55745152"/>
        <c:crosses val="autoZero"/>
        <c:auto val="1"/>
        <c:lblAlgn val="ctr"/>
        <c:lblOffset val="100"/>
      </c:catAx>
      <c:valAx>
        <c:axId val="55745152"/>
        <c:scaling>
          <c:orientation val="minMax"/>
          <c:max val="0.30000000000000032"/>
          <c:min val="0"/>
        </c:scaling>
        <c:axPos val="l"/>
        <c:title>
          <c:tx>
            <c:rich>
              <a:bodyPr/>
              <a:lstStyle/>
              <a:p>
                <a:pPr>
                  <a:defRPr/>
                </a:pPr>
                <a:r>
                  <a:rPr lang="ja-JP"/>
                  <a:t>相対度数</a:t>
                </a:r>
              </a:p>
            </c:rich>
          </c:tx>
          <c:layout/>
        </c:title>
        <c:numFmt formatCode="0.00" sourceLinked="0"/>
        <c:tickLblPos val="nextTo"/>
        <c:crossAx val="55743232"/>
        <c:crosses val="autoZero"/>
        <c:crossBetween val="between"/>
        <c:majorUnit val="6.0000000000000032E-2"/>
      </c:valAx>
      <c:spPr>
        <a:noFill/>
        <a:ln w="25400">
          <a:noFill/>
        </a:ln>
      </c:spPr>
    </c:plotArea>
    <c:legend>
      <c:legendPos val="r"/>
      <c:layout/>
      <c:overlay val="1"/>
    </c:legend>
    <c:plotVisOnly val="1"/>
  </c:chart>
  <c:spPr>
    <a:ln>
      <a:solidFill>
        <a:srgbClr val="808080"/>
      </a:solidFill>
      <a:prstDash val="solid"/>
    </a:ln>
  </c:spPr>
  <c:txPr>
    <a:bodyPr/>
    <a:lstStyle/>
    <a:p>
      <a:pPr>
        <a:defRPr sz="1800"/>
      </a:pPr>
      <a:endParaRPr lang="ja-JP"/>
    </a:p>
  </c:txPr>
  <c:externalData r:id="rId1"/>
</c:chartSpace>
</file>

<file path=ppt/charts/chart23.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相対LRD</c:v>
          </c:tx>
          <c:marker>
            <c:symbol val="none"/>
          </c:marker>
          <c:val>
            <c:numRef>
              <c:f>Test!$B$16:$F$16</c:f>
              <c:numCache>
                <c:formatCode>0.000</c:formatCode>
                <c:ptCount val="5"/>
                <c:pt idx="0">
                  <c:v>0.21600000000000011</c:v>
                </c:pt>
                <c:pt idx="1">
                  <c:v>0.2080000000000001</c:v>
                </c:pt>
                <c:pt idx="2">
                  <c:v>0.2080000000000001</c:v>
                </c:pt>
                <c:pt idx="3">
                  <c:v>0.18400000000000011</c:v>
                </c:pt>
                <c:pt idx="4">
                  <c:v>0.18400000000000011</c:v>
                </c:pt>
              </c:numCache>
            </c:numRef>
          </c:val>
        </c:ser>
        <c:ser>
          <c:idx val="1"/>
          <c:order val="1"/>
          <c:tx>
            <c:v>相対RMD</c:v>
          </c:tx>
          <c:spPr>
            <a:ln>
              <a:solidFill>
                <a:srgbClr val="C00000"/>
              </a:solidFill>
            </a:ln>
          </c:spPr>
          <c:marker>
            <c:symbol val="none"/>
          </c:marker>
          <c:val>
            <c:numRef>
              <c:f>Test!$B$17:$F$17</c:f>
              <c:numCache>
                <c:formatCode>0.000</c:formatCode>
                <c:ptCount val="5"/>
                <c:pt idx="0">
                  <c:v>0.17037664594784263</c:v>
                </c:pt>
                <c:pt idx="1">
                  <c:v>0.22163705536425568</c:v>
                </c:pt>
                <c:pt idx="2">
                  <c:v>0.22912394083591439</c:v>
                </c:pt>
                <c:pt idx="3">
                  <c:v>0.20665785005064372</c:v>
                </c:pt>
                <c:pt idx="4">
                  <c:v>0.17220450780134358</c:v>
                </c:pt>
              </c:numCache>
            </c:numRef>
          </c:val>
        </c:ser>
        <c:marker val="1"/>
        <c:axId val="53558272"/>
        <c:axId val="53560448"/>
      </c:lineChart>
      <c:catAx>
        <c:axId val="53558272"/>
        <c:scaling>
          <c:orientation val="minMax"/>
        </c:scaling>
        <c:axPos val="b"/>
        <c:title>
          <c:tx>
            <c:rich>
              <a:bodyPr/>
              <a:lstStyle/>
              <a:p>
                <a:pPr>
                  <a:defRPr/>
                </a:pPr>
                <a:r>
                  <a:rPr lang="ja-JP"/>
                  <a:t>潜在ランク</a:t>
                </a:r>
              </a:p>
            </c:rich>
          </c:tx>
          <c:layout/>
        </c:title>
        <c:tickLblPos val="nextTo"/>
        <c:crossAx val="53560448"/>
        <c:crosses val="autoZero"/>
        <c:auto val="1"/>
        <c:lblAlgn val="ctr"/>
        <c:lblOffset val="100"/>
      </c:catAx>
      <c:valAx>
        <c:axId val="53560448"/>
        <c:scaling>
          <c:orientation val="minMax"/>
          <c:max val="0.30000000000000032"/>
          <c:min val="0"/>
        </c:scaling>
        <c:axPos val="l"/>
        <c:title>
          <c:tx>
            <c:rich>
              <a:bodyPr/>
              <a:lstStyle/>
              <a:p>
                <a:pPr>
                  <a:defRPr/>
                </a:pPr>
                <a:r>
                  <a:rPr lang="ja-JP"/>
                  <a:t>相対度数</a:t>
                </a:r>
              </a:p>
            </c:rich>
          </c:tx>
          <c:layout/>
        </c:title>
        <c:numFmt formatCode="0.00" sourceLinked="0"/>
        <c:tickLblPos val="nextTo"/>
        <c:crossAx val="53558272"/>
        <c:crosses val="autoZero"/>
        <c:crossBetween val="between"/>
        <c:majorUnit val="6.0000000000000032E-2"/>
      </c:valAx>
      <c:spPr>
        <a:noFill/>
        <a:ln w="25400">
          <a:noFill/>
        </a:ln>
      </c:spPr>
    </c:plotArea>
    <c:legend>
      <c:legendPos val="r"/>
      <c:layout/>
      <c:overlay val="1"/>
    </c:legend>
    <c:plotVisOnly val="1"/>
  </c:chart>
  <c:spPr>
    <a:ln>
      <a:solidFill>
        <a:srgbClr val="808080"/>
      </a:solidFill>
      <a:prstDash val="solid"/>
    </a:ln>
  </c:spPr>
  <c:txPr>
    <a:bodyPr/>
    <a:lstStyle/>
    <a:p>
      <a:pPr>
        <a:defRPr sz="1800"/>
      </a:pPr>
      <a:endParaRPr lang="ja-JP"/>
    </a:p>
  </c:txPr>
  <c:externalData r:id="rId1"/>
</c:chartSpace>
</file>

<file path=ppt/charts/chart24.xml><?xml version="1.0" encoding="utf-8"?>
<c:chartSpace xmlns:c="http://schemas.openxmlformats.org/drawingml/2006/chart" xmlns:a="http://schemas.openxmlformats.org/drawingml/2006/main" xmlns:r="http://schemas.openxmlformats.org/officeDocument/2006/relationships">
  <c:date1904 val="1"/>
  <c:lang val="ja-JP"/>
  <c:chart>
    <c:plotArea>
      <c:layout/>
      <c:lineChart>
        <c:grouping val="standard"/>
        <c:ser>
          <c:idx val="0"/>
          <c:order val="0"/>
          <c:tx>
            <c:strRef>
              <c:f>Items!$A$3</c:f>
              <c:strCache>
                <c:ptCount val="1"/>
                <c:pt idx="0">
                  <c:v>RVg</c:v>
                </c:pt>
              </c:strCache>
            </c:strRef>
          </c:tx>
          <c:spPr>
            <a:ln w="44450"/>
          </c:spPr>
          <c:marker>
            <c:symbol val="none"/>
          </c:marker>
          <c:val>
            <c:numRef>
              <c:f>Items!$I$3:$M$3</c:f>
              <c:numCache>
                <c:formatCode>0.000</c:formatCode>
                <c:ptCount val="5"/>
                <c:pt idx="0">
                  <c:v>1.3211941523187958</c:v>
                </c:pt>
                <c:pt idx="1">
                  <c:v>1.914597404655253</c:v>
                </c:pt>
                <c:pt idx="2">
                  <c:v>2.6061565710907137</c:v>
                </c:pt>
                <c:pt idx="3">
                  <c:v>3.8102447763142671</c:v>
                </c:pt>
                <c:pt idx="4">
                  <c:v>4.0344239843367564</c:v>
                </c:pt>
              </c:numCache>
            </c:numRef>
          </c:val>
        </c:ser>
        <c:ser>
          <c:idx val="1"/>
          <c:order val="1"/>
          <c:tx>
            <c:strRef>
              <c:f>Items!$A$4</c:f>
              <c:strCache>
                <c:ptCount val="1"/>
                <c:pt idx="0">
                  <c:v>RDlg</c:v>
                </c:pt>
              </c:strCache>
            </c:strRef>
          </c:tx>
          <c:spPr>
            <a:ln w="44450"/>
          </c:spPr>
          <c:marker>
            <c:symbol val="none"/>
          </c:marker>
          <c:val>
            <c:numRef>
              <c:f>Items!$I$4:$M$4</c:f>
              <c:numCache>
                <c:formatCode>0.000</c:formatCode>
                <c:ptCount val="5"/>
                <c:pt idx="0">
                  <c:v>1.6987491774108265</c:v>
                </c:pt>
                <c:pt idx="1">
                  <c:v>2.5969236678981744</c:v>
                </c:pt>
                <c:pt idx="2">
                  <c:v>3.3389339484167415</c:v>
                </c:pt>
                <c:pt idx="3">
                  <c:v>3.7331729689314725</c:v>
                </c:pt>
                <c:pt idx="4">
                  <c:v>4.065556530102139</c:v>
                </c:pt>
              </c:numCache>
            </c:numRef>
          </c:val>
        </c:ser>
        <c:ser>
          <c:idx val="2"/>
          <c:order val="2"/>
          <c:tx>
            <c:strRef>
              <c:f>Items!$A$5</c:f>
              <c:strCache>
                <c:ptCount val="1"/>
                <c:pt idx="0">
                  <c:v>RMlg</c:v>
                </c:pt>
              </c:strCache>
            </c:strRef>
          </c:tx>
          <c:spPr>
            <a:ln w="44450"/>
          </c:spPr>
          <c:marker>
            <c:symbol val="none"/>
          </c:marker>
          <c:val>
            <c:numRef>
              <c:f>Items!$I$5:$M$5</c:f>
              <c:numCache>
                <c:formatCode>0.000</c:formatCode>
                <c:ptCount val="5"/>
                <c:pt idx="0">
                  <c:v>1.6503980793016362</c:v>
                </c:pt>
                <c:pt idx="1">
                  <c:v>2.163898684554562</c:v>
                </c:pt>
                <c:pt idx="2">
                  <c:v>3.2517189561065472</c:v>
                </c:pt>
                <c:pt idx="3">
                  <c:v>4.0306799109183711</c:v>
                </c:pt>
                <c:pt idx="4">
                  <c:v>4.6533209969970155</c:v>
                </c:pt>
              </c:numCache>
            </c:numRef>
          </c:val>
        </c:ser>
        <c:marker val="1"/>
        <c:axId val="55781632"/>
        <c:axId val="55792000"/>
      </c:lineChart>
      <c:catAx>
        <c:axId val="55781632"/>
        <c:scaling>
          <c:orientation val="minMax"/>
        </c:scaling>
        <c:axPos val="b"/>
        <c:title>
          <c:tx>
            <c:rich>
              <a:bodyPr/>
              <a:lstStyle/>
              <a:p>
                <a:pPr>
                  <a:defRPr/>
                </a:pPr>
                <a:r>
                  <a:rPr lang="en-US" b="0" dirty="0"/>
                  <a:t>LATENT RANK</a:t>
                </a:r>
                <a:endParaRPr lang="ja-JP" b="0" dirty="0"/>
              </a:p>
            </c:rich>
          </c:tx>
          <c:layout>
            <c:manualLayout>
              <c:xMode val="edge"/>
              <c:yMode val="edge"/>
              <c:x val="0.32491864919984487"/>
              <c:y val="0.87991369452957802"/>
            </c:manualLayout>
          </c:layout>
        </c:title>
        <c:tickLblPos val="nextTo"/>
        <c:crossAx val="55792000"/>
        <c:crosses val="autoZero"/>
        <c:auto val="1"/>
        <c:lblAlgn val="ctr"/>
        <c:lblOffset val="100"/>
      </c:catAx>
      <c:valAx>
        <c:axId val="55792000"/>
        <c:scaling>
          <c:orientation val="minMax"/>
        </c:scaling>
        <c:axPos val="l"/>
        <c:numFmt formatCode="0.0" sourceLinked="0"/>
        <c:tickLblPos val="nextTo"/>
        <c:crossAx val="55781632"/>
        <c:crosses val="autoZero"/>
        <c:crossBetween val="between"/>
      </c:valAx>
    </c:plotArea>
    <c:legend>
      <c:legendPos val="r"/>
      <c:layout/>
      <c:overlay val="1"/>
    </c:legend>
    <c:plotVisOnly val="1"/>
  </c:chart>
  <c:txPr>
    <a:bodyPr/>
    <a:lstStyle/>
    <a:p>
      <a:pPr>
        <a:defRPr sz="1800"/>
      </a:pPr>
      <a:endParaRPr lang="ja-JP"/>
    </a:p>
  </c:txPr>
  <c:externalData r:id="rId1"/>
</c:chartSpace>
</file>

<file path=ppt/charts/chart25.xml><?xml version="1.0" encoding="utf-8"?>
<c:chartSpace xmlns:c="http://schemas.openxmlformats.org/drawingml/2006/chart" xmlns:a="http://schemas.openxmlformats.org/drawingml/2006/main" xmlns:r="http://schemas.openxmlformats.org/officeDocument/2006/relationships">
  <c:date1904 val="1"/>
  <c:lang val="ja-JP"/>
  <c:chart>
    <c:plotArea>
      <c:layout/>
      <c:lineChart>
        <c:grouping val="standard"/>
        <c:ser>
          <c:idx val="0"/>
          <c:order val="0"/>
          <c:tx>
            <c:strRef>
              <c:f>Items!$A$3</c:f>
              <c:strCache>
                <c:ptCount val="1"/>
                <c:pt idx="0">
                  <c:v>RVg</c:v>
                </c:pt>
              </c:strCache>
            </c:strRef>
          </c:tx>
          <c:spPr>
            <a:ln w="44450"/>
          </c:spPr>
          <c:marker>
            <c:symbol val="none"/>
          </c:marker>
          <c:val>
            <c:numRef>
              <c:f>Items!$I$3:$M$3</c:f>
              <c:numCache>
                <c:formatCode>0.000</c:formatCode>
                <c:ptCount val="5"/>
                <c:pt idx="0">
                  <c:v>1.8066869674224242</c:v>
                </c:pt>
                <c:pt idx="1">
                  <c:v>2.1937334216309363</c:v>
                </c:pt>
                <c:pt idx="2">
                  <c:v>2.939236323811167</c:v>
                </c:pt>
                <c:pt idx="3">
                  <c:v>3.7232964504896859</c:v>
                </c:pt>
                <c:pt idx="4">
                  <c:v>4.3025854975891455</c:v>
                </c:pt>
              </c:numCache>
            </c:numRef>
          </c:val>
        </c:ser>
        <c:ser>
          <c:idx val="1"/>
          <c:order val="1"/>
          <c:tx>
            <c:strRef>
              <c:f>Items!$A$4</c:f>
              <c:strCache>
                <c:ptCount val="1"/>
                <c:pt idx="0">
                  <c:v>RDlg</c:v>
                </c:pt>
              </c:strCache>
            </c:strRef>
          </c:tx>
          <c:spPr>
            <a:ln w="44450"/>
          </c:spPr>
          <c:marker>
            <c:symbol val="none"/>
          </c:marker>
          <c:val>
            <c:numRef>
              <c:f>Items!$I$4:$M$4</c:f>
              <c:numCache>
                <c:formatCode>0.000</c:formatCode>
                <c:ptCount val="5"/>
                <c:pt idx="0">
                  <c:v>1.7762827944603061</c:v>
                </c:pt>
                <c:pt idx="1">
                  <c:v>2.3767047486371262</c:v>
                </c:pt>
                <c:pt idx="2">
                  <c:v>3.0802841601924396</c:v>
                </c:pt>
                <c:pt idx="3">
                  <c:v>3.656324603446186</c:v>
                </c:pt>
                <c:pt idx="4">
                  <c:v>4.1548022183481983</c:v>
                </c:pt>
              </c:numCache>
            </c:numRef>
          </c:val>
        </c:ser>
        <c:ser>
          <c:idx val="2"/>
          <c:order val="2"/>
          <c:tx>
            <c:strRef>
              <c:f>Items!$A$5</c:f>
              <c:strCache>
                <c:ptCount val="1"/>
                <c:pt idx="0">
                  <c:v>RMlg</c:v>
                </c:pt>
              </c:strCache>
            </c:strRef>
          </c:tx>
          <c:spPr>
            <a:ln w="44450"/>
          </c:spPr>
          <c:marker>
            <c:symbol val="none"/>
          </c:marker>
          <c:val>
            <c:numRef>
              <c:f>Items!$I$5:$M$5</c:f>
              <c:numCache>
                <c:formatCode>0.000</c:formatCode>
                <c:ptCount val="5"/>
                <c:pt idx="0">
                  <c:v>1.9134432788806959</c:v>
                </c:pt>
                <c:pt idx="1">
                  <c:v>2.2528048856077909</c:v>
                </c:pt>
                <c:pt idx="2">
                  <c:v>2.8721238140762724</c:v>
                </c:pt>
                <c:pt idx="3">
                  <c:v>3.668129275215402</c:v>
                </c:pt>
                <c:pt idx="4">
                  <c:v>4.2741441048329776</c:v>
                </c:pt>
              </c:numCache>
            </c:numRef>
          </c:val>
        </c:ser>
        <c:marker val="1"/>
        <c:axId val="55825536"/>
        <c:axId val="55827456"/>
      </c:lineChart>
      <c:catAx>
        <c:axId val="55825536"/>
        <c:scaling>
          <c:orientation val="minMax"/>
        </c:scaling>
        <c:axPos val="b"/>
        <c:title>
          <c:tx>
            <c:rich>
              <a:bodyPr/>
              <a:lstStyle/>
              <a:p>
                <a:pPr>
                  <a:defRPr/>
                </a:pPr>
                <a:r>
                  <a:rPr lang="en-US" b="0" dirty="0"/>
                  <a:t>LATENT RANK</a:t>
                </a:r>
                <a:endParaRPr lang="ja-JP" b="0" dirty="0"/>
              </a:p>
            </c:rich>
          </c:tx>
          <c:layout/>
        </c:title>
        <c:tickLblPos val="nextTo"/>
        <c:crossAx val="55827456"/>
        <c:crosses val="autoZero"/>
        <c:auto val="1"/>
        <c:lblAlgn val="ctr"/>
        <c:lblOffset val="100"/>
      </c:catAx>
      <c:valAx>
        <c:axId val="55827456"/>
        <c:scaling>
          <c:orientation val="minMax"/>
        </c:scaling>
        <c:axPos val="l"/>
        <c:numFmt formatCode="0.0" sourceLinked="0"/>
        <c:tickLblPos val="nextTo"/>
        <c:crossAx val="55825536"/>
        <c:crosses val="autoZero"/>
        <c:crossBetween val="between"/>
      </c:valAx>
    </c:plotArea>
    <c:legend>
      <c:legendPos val="r"/>
      <c:layout/>
      <c:overlay val="1"/>
    </c:legend>
    <c:plotVisOnly val="1"/>
  </c:chart>
  <c:txPr>
    <a:bodyPr/>
    <a:lstStyle/>
    <a:p>
      <a:pPr>
        <a:defRPr sz="1800"/>
      </a:pPr>
      <a:endParaRPr lang="ja-JP"/>
    </a:p>
  </c:txPr>
  <c:externalData r:id="rId1"/>
</c:chartSpace>
</file>

<file path=ppt/charts/chart26.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strRef>
              <c:f>Categories!$B$3</c:f>
              <c:strCache>
                <c:ptCount val="1"/>
                <c:pt idx="0">
                  <c:v>1</c:v>
                </c:pt>
              </c:strCache>
            </c:strRef>
          </c:tx>
          <c:spPr>
            <a:ln w="44450"/>
          </c:spPr>
          <c:marker>
            <c:symbol val="none"/>
          </c:marker>
          <c:val>
            <c:numRef>
              <c:f>Categories!$J$3:$N$3</c:f>
              <c:numCache>
                <c:formatCode>0.000</c:formatCode>
                <c:ptCount val="5"/>
                <c:pt idx="0">
                  <c:v>0.99999999989999999</c:v>
                </c:pt>
                <c:pt idx="1">
                  <c:v>0.99999999989999999</c:v>
                </c:pt>
                <c:pt idx="2">
                  <c:v>0.99999999989999999</c:v>
                </c:pt>
                <c:pt idx="3">
                  <c:v>0.99999999989999999</c:v>
                </c:pt>
                <c:pt idx="4">
                  <c:v>0.99999999989999999</c:v>
                </c:pt>
              </c:numCache>
            </c:numRef>
          </c:val>
        </c:ser>
        <c:ser>
          <c:idx val="1"/>
          <c:order val="1"/>
          <c:tx>
            <c:strRef>
              <c:f>Categories!$B$4</c:f>
              <c:strCache>
                <c:ptCount val="1"/>
                <c:pt idx="0">
                  <c:v>2</c:v>
                </c:pt>
              </c:strCache>
            </c:strRef>
          </c:tx>
          <c:spPr>
            <a:ln w="44450"/>
          </c:spPr>
          <c:marker>
            <c:symbol val="none"/>
          </c:marker>
          <c:val>
            <c:numRef>
              <c:f>Categories!$J$4:$N$4</c:f>
              <c:numCache>
                <c:formatCode>0.000</c:formatCode>
                <c:ptCount val="5"/>
                <c:pt idx="0">
                  <c:v>0.52939715030940482</c:v>
                </c:pt>
                <c:pt idx="1">
                  <c:v>0.69234473976030042</c:v>
                </c:pt>
                <c:pt idx="2">
                  <c:v>0.87126312117375027</c:v>
                </c:pt>
                <c:pt idx="3">
                  <c:v>0.96201413502298949</c:v>
                </c:pt>
                <c:pt idx="4">
                  <c:v>0.98948002451202466</c:v>
                </c:pt>
              </c:numCache>
            </c:numRef>
          </c:val>
        </c:ser>
        <c:ser>
          <c:idx val="2"/>
          <c:order val="2"/>
          <c:tx>
            <c:strRef>
              <c:f>Categories!$B$5</c:f>
              <c:strCache>
                <c:ptCount val="1"/>
                <c:pt idx="0">
                  <c:v>3</c:v>
                </c:pt>
              </c:strCache>
            </c:strRef>
          </c:tx>
          <c:spPr>
            <a:ln w="44450"/>
          </c:spPr>
          <c:marker>
            <c:symbol val="none"/>
          </c:marker>
          <c:val>
            <c:numRef>
              <c:f>Categories!$J$5:$N$5</c:f>
              <c:numCache>
                <c:formatCode>0.000</c:formatCode>
                <c:ptCount val="5"/>
                <c:pt idx="0">
                  <c:v>0.23598659498430721</c:v>
                </c:pt>
                <c:pt idx="1">
                  <c:v>0.3505555359159318</c:v>
                </c:pt>
                <c:pt idx="2">
                  <c:v>0.62928434252016074</c:v>
                </c:pt>
                <c:pt idx="3">
                  <c:v>0.85048228598451958</c:v>
                </c:pt>
                <c:pt idx="4">
                  <c:v>0.94392245459533664</c:v>
                </c:pt>
              </c:numCache>
            </c:numRef>
          </c:val>
        </c:ser>
        <c:ser>
          <c:idx val="3"/>
          <c:order val="3"/>
          <c:tx>
            <c:strRef>
              <c:f>Categories!$B$6</c:f>
              <c:strCache>
                <c:ptCount val="1"/>
                <c:pt idx="0">
                  <c:v>4</c:v>
                </c:pt>
              </c:strCache>
            </c:strRef>
          </c:tx>
          <c:spPr>
            <a:ln w="44450"/>
          </c:spPr>
          <c:marker>
            <c:symbol val="none"/>
          </c:marker>
          <c:val>
            <c:numRef>
              <c:f>Categories!$J$6:$N$6</c:f>
              <c:numCache>
                <c:formatCode>0.000</c:formatCode>
                <c:ptCount val="5"/>
                <c:pt idx="0">
                  <c:v>3.594372361198226E-2</c:v>
                </c:pt>
                <c:pt idx="1">
                  <c:v>0.132043711139329</c:v>
                </c:pt>
                <c:pt idx="2">
                  <c:v>0.35637729376576266</c:v>
                </c:pt>
                <c:pt idx="3">
                  <c:v>0.62568430411340215</c:v>
                </c:pt>
                <c:pt idx="4">
                  <c:v>0.82833492899128358</c:v>
                </c:pt>
              </c:numCache>
            </c:numRef>
          </c:val>
        </c:ser>
        <c:ser>
          <c:idx val="4"/>
          <c:order val="4"/>
          <c:tx>
            <c:strRef>
              <c:f>Categories!$B$7</c:f>
              <c:strCache>
                <c:ptCount val="1"/>
                <c:pt idx="0">
                  <c:v>5</c:v>
                </c:pt>
              </c:strCache>
            </c:strRef>
          </c:tx>
          <c:spPr>
            <a:ln w="44450"/>
          </c:spPr>
          <c:marker>
            <c:symbol val="none"/>
          </c:marker>
          <c:val>
            <c:numRef>
              <c:f>Categories!$J$7:$N$7</c:f>
              <c:numCache>
                <c:formatCode>0.000</c:formatCode>
                <c:ptCount val="5"/>
                <c:pt idx="0">
                  <c:v>5.3594986167299378E-3</c:v>
                </c:pt>
                <c:pt idx="1">
                  <c:v>1.8789434915373784E-2</c:v>
                </c:pt>
                <c:pt idx="2">
                  <c:v>8.2311566451495954E-2</c:v>
                </c:pt>
                <c:pt idx="3">
                  <c:v>0.28511572546877528</c:v>
                </c:pt>
                <c:pt idx="4">
                  <c:v>0.54084808959050101</c:v>
                </c:pt>
              </c:numCache>
            </c:numRef>
          </c:val>
        </c:ser>
        <c:marker val="1"/>
        <c:axId val="55878016"/>
        <c:axId val="55879552"/>
      </c:lineChart>
      <c:catAx>
        <c:axId val="55878016"/>
        <c:scaling>
          <c:orientation val="minMax"/>
        </c:scaling>
        <c:axPos val="b"/>
        <c:tickLblPos val="nextTo"/>
        <c:crossAx val="55879552"/>
        <c:crosses val="autoZero"/>
        <c:auto val="1"/>
        <c:lblAlgn val="ctr"/>
        <c:lblOffset val="100"/>
      </c:catAx>
      <c:valAx>
        <c:axId val="55879552"/>
        <c:scaling>
          <c:orientation val="minMax"/>
          <c:max val="1"/>
        </c:scaling>
        <c:axPos val="l"/>
        <c:numFmt formatCode="0.0" sourceLinked="0"/>
        <c:tickLblPos val="nextTo"/>
        <c:crossAx val="55878016"/>
        <c:crosses val="autoZero"/>
        <c:crossBetween val="between"/>
      </c:valAx>
      <c:spPr>
        <a:ln>
          <a:noFill/>
        </a:ln>
      </c:spPr>
    </c:plotArea>
    <c:legend>
      <c:legendPos val="r"/>
      <c:layout/>
    </c:legend>
    <c:plotVisOnly val="1"/>
  </c:chart>
  <c:spPr>
    <a:ln>
      <a:solidFill>
        <a:srgbClr val="808080"/>
      </a:solidFill>
    </a:ln>
  </c:spPr>
  <c:txPr>
    <a:bodyPr/>
    <a:lstStyle/>
    <a:p>
      <a:pPr>
        <a:defRPr sz="1200"/>
      </a:pPr>
      <a:endParaRPr lang="ja-JP"/>
    </a:p>
  </c:txPr>
  <c:externalData r:id="rId1"/>
</c:chartSpace>
</file>

<file path=ppt/charts/chart27.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strRef>
              <c:f>Categories!$B$8</c:f>
              <c:strCache>
                <c:ptCount val="1"/>
                <c:pt idx="0">
                  <c:v>1</c:v>
                </c:pt>
              </c:strCache>
            </c:strRef>
          </c:tx>
          <c:spPr>
            <a:ln w="44450"/>
          </c:spPr>
          <c:marker>
            <c:symbol val="none"/>
          </c:marker>
          <c:val>
            <c:numRef>
              <c:f>Categories!$J$8:$N$8</c:f>
              <c:numCache>
                <c:formatCode>0.000</c:formatCode>
                <c:ptCount val="5"/>
                <c:pt idx="0">
                  <c:v>0.99999999989999999</c:v>
                </c:pt>
                <c:pt idx="1">
                  <c:v>0.99999999989999999</c:v>
                </c:pt>
                <c:pt idx="2">
                  <c:v>0.99999999989999999</c:v>
                </c:pt>
                <c:pt idx="3">
                  <c:v>0.99999999989999999</c:v>
                </c:pt>
                <c:pt idx="4">
                  <c:v>0.99999999989999999</c:v>
                </c:pt>
              </c:numCache>
            </c:numRef>
          </c:val>
        </c:ser>
        <c:ser>
          <c:idx val="1"/>
          <c:order val="1"/>
          <c:tx>
            <c:strRef>
              <c:f>Categories!$B$9</c:f>
              <c:strCache>
                <c:ptCount val="1"/>
                <c:pt idx="0">
                  <c:v>2</c:v>
                </c:pt>
              </c:strCache>
            </c:strRef>
          </c:tx>
          <c:spPr>
            <a:ln w="44450"/>
          </c:spPr>
          <c:marker>
            <c:symbol val="none"/>
          </c:marker>
          <c:val>
            <c:numRef>
              <c:f>Categories!$J$9:$N$9</c:f>
              <c:numCache>
                <c:formatCode>0.000</c:formatCode>
                <c:ptCount val="5"/>
                <c:pt idx="0">
                  <c:v>0.48458173245568298</c:v>
                </c:pt>
                <c:pt idx="1">
                  <c:v>0.72274562914610774</c:v>
                </c:pt>
                <c:pt idx="2">
                  <c:v>0.90435400134925059</c:v>
                </c:pt>
                <c:pt idx="3">
                  <c:v>0.97251861382325977</c:v>
                </c:pt>
                <c:pt idx="4">
                  <c:v>0.99165961614701326</c:v>
                </c:pt>
              </c:numCache>
            </c:numRef>
          </c:val>
        </c:ser>
        <c:ser>
          <c:idx val="2"/>
          <c:order val="2"/>
          <c:tx>
            <c:strRef>
              <c:f>Categories!$B$10</c:f>
              <c:strCache>
                <c:ptCount val="1"/>
                <c:pt idx="0">
                  <c:v>3</c:v>
                </c:pt>
              </c:strCache>
            </c:strRef>
          </c:tx>
          <c:spPr>
            <a:ln w="44450"/>
          </c:spPr>
          <c:marker>
            <c:symbol val="none"/>
          </c:marker>
          <c:val>
            <c:numRef>
              <c:f>Categories!$J$10:$N$10</c:f>
              <c:numCache>
                <c:formatCode>0.000</c:formatCode>
                <c:ptCount val="5"/>
                <c:pt idx="0">
                  <c:v>0.20002429661747717</c:v>
                </c:pt>
                <c:pt idx="1">
                  <c:v>0.42075550760434582</c:v>
                </c:pt>
                <c:pt idx="2">
                  <c:v>0.67965790070540366</c:v>
                </c:pt>
                <c:pt idx="3">
                  <c:v>0.82717313010070981</c:v>
                </c:pt>
                <c:pt idx="4">
                  <c:v>0.91643880792811883</c:v>
                </c:pt>
              </c:numCache>
            </c:numRef>
          </c:val>
        </c:ser>
        <c:ser>
          <c:idx val="3"/>
          <c:order val="3"/>
          <c:tx>
            <c:strRef>
              <c:f>Categories!$B$11</c:f>
              <c:strCache>
                <c:ptCount val="1"/>
                <c:pt idx="0">
                  <c:v>4</c:v>
                </c:pt>
              </c:strCache>
            </c:strRef>
          </c:tx>
          <c:spPr>
            <a:ln w="44450"/>
          </c:spPr>
          <c:marker>
            <c:symbol val="none"/>
          </c:marker>
          <c:val>
            <c:numRef>
              <c:f>Categories!$J$11:$N$11</c:f>
              <c:numCache>
                <c:formatCode>0.000</c:formatCode>
                <c:ptCount val="5"/>
                <c:pt idx="0">
                  <c:v>8.4780081534339718E-2</c:v>
                </c:pt>
                <c:pt idx="1">
                  <c:v>0.20436739815821589</c:v>
                </c:pt>
                <c:pt idx="2">
                  <c:v>0.39089726347737402</c:v>
                </c:pt>
                <c:pt idx="3">
                  <c:v>0.56687213215522569</c:v>
                </c:pt>
                <c:pt idx="4">
                  <c:v>0.73477538112508411</c:v>
                </c:pt>
              </c:numCache>
            </c:numRef>
          </c:val>
        </c:ser>
        <c:ser>
          <c:idx val="4"/>
          <c:order val="4"/>
          <c:tx>
            <c:strRef>
              <c:f>Categories!$B$12</c:f>
              <c:strCache>
                <c:ptCount val="1"/>
                <c:pt idx="0">
                  <c:v>5</c:v>
                </c:pt>
              </c:strCache>
            </c:strRef>
          </c:tx>
          <c:spPr>
            <a:ln w="44450"/>
          </c:spPr>
          <c:marker>
            <c:symbol val="none"/>
          </c:marker>
          <c:val>
            <c:numRef>
              <c:f>Categories!$J$12:$N$12</c:f>
              <c:numCache>
                <c:formatCode>0.000</c:formatCode>
                <c:ptCount val="5"/>
                <c:pt idx="0">
                  <c:v>6.8966839528060934E-3</c:v>
                </c:pt>
                <c:pt idx="1">
                  <c:v>2.8836213828457073E-2</c:v>
                </c:pt>
                <c:pt idx="2">
                  <c:v>0.10537499476040929</c:v>
                </c:pt>
                <c:pt idx="3">
                  <c:v>0.28976072746699111</c:v>
                </c:pt>
                <c:pt idx="4">
                  <c:v>0.51192841324799165</c:v>
                </c:pt>
              </c:numCache>
            </c:numRef>
          </c:val>
        </c:ser>
        <c:marker val="1"/>
        <c:axId val="72688000"/>
        <c:axId val="72689536"/>
      </c:lineChart>
      <c:catAx>
        <c:axId val="72688000"/>
        <c:scaling>
          <c:orientation val="minMax"/>
        </c:scaling>
        <c:axPos val="b"/>
        <c:tickLblPos val="nextTo"/>
        <c:crossAx val="72689536"/>
        <c:crosses val="autoZero"/>
        <c:auto val="1"/>
        <c:lblAlgn val="ctr"/>
        <c:lblOffset val="100"/>
      </c:catAx>
      <c:valAx>
        <c:axId val="72689536"/>
        <c:scaling>
          <c:orientation val="minMax"/>
          <c:max val="1"/>
        </c:scaling>
        <c:axPos val="l"/>
        <c:numFmt formatCode="0.0" sourceLinked="0"/>
        <c:tickLblPos val="nextTo"/>
        <c:crossAx val="72688000"/>
        <c:crosses val="autoZero"/>
        <c:crossBetween val="between"/>
      </c:valAx>
      <c:spPr>
        <a:noFill/>
        <a:ln w="25400">
          <a:noFill/>
        </a:ln>
      </c:spPr>
    </c:plotArea>
    <c:legend>
      <c:legendPos val="r"/>
      <c:layout/>
    </c:legend>
    <c:plotVisOnly val="1"/>
  </c:chart>
  <c:spPr>
    <a:ln>
      <a:solidFill>
        <a:srgbClr val="808080"/>
      </a:solidFill>
    </a:ln>
  </c:spPr>
  <c:txPr>
    <a:bodyPr/>
    <a:lstStyle/>
    <a:p>
      <a:pPr>
        <a:defRPr sz="1200"/>
      </a:pPr>
      <a:endParaRPr lang="ja-JP"/>
    </a:p>
  </c:txPr>
  <c:externalData r:id="rId1"/>
</c:chartSpace>
</file>

<file path=ppt/charts/chart28.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strRef>
              <c:f>Categories!$B$13</c:f>
              <c:strCache>
                <c:ptCount val="1"/>
                <c:pt idx="0">
                  <c:v>1</c:v>
                </c:pt>
              </c:strCache>
            </c:strRef>
          </c:tx>
          <c:spPr>
            <a:ln w="44450"/>
          </c:spPr>
          <c:marker>
            <c:symbol val="none"/>
          </c:marker>
          <c:val>
            <c:numRef>
              <c:f>Categories!$J$13:$N$13</c:f>
              <c:numCache>
                <c:formatCode>0.000</c:formatCode>
                <c:ptCount val="5"/>
                <c:pt idx="0">
                  <c:v>0.99999999989999999</c:v>
                </c:pt>
                <c:pt idx="1">
                  <c:v>0.99999999989999999</c:v>
                </c:pt>
                <c:pt idx="2">
                  <c:v>0.99999999989999999</c:v>
                </c:pt>
                <c:pt idx="3">
                  <c:v>0.99999999989999999</c:v>
                </c:pt>
                <c:pt idx="4">
                  <c:v>0.99999999989999999</c:v>
                </c:pt>
              </c:numCache>
            </c:numRef>
          </c:val>
        </c:ser>
        <c:ser>
          <c:idx val="1"/>
          <c:order val="1"/>
          <c:tx>
            <c:strRef>
              <c:f>Categories!$B$14</c:f>
              <c:strCache>
                <c:ptCount val="1"/>
                <c:pt idx="0">
                  <c:v>2</c:v>
                </c:pt>
              </c:strCache>
            </c:strRef>
          </c:tx>
          <c:spPr>
            <a:ln w="44450"/>
          </c:spPr>
          <c:marker>
            <c:symbol val="none"/>
          </c:marker>
          <c:val>
            <c:numRef>
              <c:f>Categories!$J$14:$N$14</c:f>
              <c:numCache>
                <c:formatCode>0.000</c:formatCode>
                <c:ptCount val="5"/>
                <c:pt idx="0">
                  <c:v>0.62272211102145869</c:v>
                </c:pt>
                <c:pt idx="1">
                  <c:v>0.67887591761464483</c:v>
                </c:pt>
                <c:pt idx="2">
                  <c:v>0.82244181206488354</c:v>
                </c:pt>
                <c:pt idx="3">
                  <c:v>0.93352753545894152</c:v>
                </c:pt>
                <c:pt idx="4">
                  <c:v>0.9802468320445743</c:v>
                </c:pt>
              </c:numCache>
            </c:numRef>
          </c:val>
        </c:ser>
        <c:ser>
          <c:idx val="2"/>
          <c:order val="2"/>
          <c:tx>
            <c:strRef>
              <c:f>Categories!$B$15</c:f>
              <c:strCache>
                <c:ptCount val="1"/>
                <c:pt idx="0">
                  <c:v>3</c:v>
                </c:pt>
              </c:strCache>
            </c:strRef>
          </c:tx>
          <c:spPr>
            <a:ln w="44450"/>
          </c:spPr>
          <c:marker>
            <c:symbol val="none"/>
          </c:marker>
          <c:val>
            <c:numRef>
              <c:f>Categories!$J$15:$N$15</c:f>
              <c:numCache>
                <c:formatCode>0.000</c:formatCode>
                <c:ptCount val="5"/>
                <c:pt idx="0">
                  <c:v>0.22466876120858528</c:v>
                </c:pt>
                <c:pt idx="1">
                  <c:v>0.39785282955136037</c:v>
                </c:pt>
                <c:pt idx="2">
                  <c:v>0.62958536448391278</c:v>
                </c:pt>
                <c:pt idx="3">
                  <c:v>0.83349183262042736</c:v>
                </c:pt>
                <c:pt idx="4">
                  <c:v>0.94243525106623149</c:v>
                </c:pt>
              </c:numCache>
            </c:numRef>
          </c:val>
        </c:ser>
        <c:ser>
          <c:idx val="3"/>
          <c:order val="3"/>
          <c:tx>
            <c:strRef>
              <c:f>Categories!$B$16</c:f>
              <c:strCache>
                <c:ptCount val="1"/>
                <c:pt idx="0">
                  <c:v>4</c:v>
                </c:pt>
              </c:strCache>
            </c:strRef>
          </c:tx>
          <c:spPr>
            <a:ln w="44450"/>
          </c:spPr>
          <c:marker>
            <c:symbol val="none"/>
          </c:marker>
          <c:val>
            <c:numRef>
              <c:f>Categories!$J$16:$N$16</c:f>
              <c:numCache>
                <c:formatCode>0.000</c:formatCode>
                <c:ptCount val="5"/>
                <c:pt idx="0">
                  <c:v>4.9217392004802317E-2</c:v>
                </c:pt>
                <c:pt idx="1">
                  <c:v>0.13136680159655156</c:v>
                </c:pt>
                <c:pt idx="2">
                  <c:v>0.3251699920500285</c:v>
                </c:pt>
                <c:pt idx="3">
                  <c:v>0.64247796134127422</c:v>
                </c:pt>
                <c:pt idx="4">
                  <c:v>0.83452570808380444</c:v>
                </c:pt>
              </c:numCache>
            </c:numRef>
          </c:val>
        </c:ser>
        <c:ser>
          <c:idx val="4"/>
          <c:order val="4"/>
          <c:tx>
            <c:strRef>
              <c:f>Categories!$B$17</c:f>
              <c:strCache>
                <c:ptCount val="1"/>
                <c:pt idx="0">
                  <c:v>5</c:v>
                </c:pt>
              </c:strCache>
            </c:strRef>
          </c:tx>
          <c:spPr>
            <a:ln w="44450"/>
          </c:spPr>
          <c:marker>
            <c:symbol val="none"/>
          </c:marker>
          <c:val>
            <c:numRef>
              <c:f>Categories!$J$17:$N$17</c:f>
              <c:numCache>
                <c:formatCode>0.000</c:formatCode>
                <c:ptCount val="5"/>
                <c:pt idx="0">
                  <c:v>1.6835014745849686E-2</c:v>
                </c:pt>
                <c:pt idx="1">
                  <c:v>4.4709336945237509E-2</c:v>
                </c:pt>
                <c:pt idx="2">
                  <c:v>9.4926645577451188E-2</c:v>
                </c:pt>
                <c:pt idx="3">
                  <c:v>0.25863194589475808</c:v>
                </c:pt>
                <c:pt idx="4">
                  <c:v>0.51693631373836557</c:v>
                </c:pt>
              </c:numCache>
            </c:numRef>
          </c:val>
        </c:ser>
        <c:marker val="1"/>
        <c:axId val="72737152"/>
        <c:axId val="72738688"/>
      </c:lineChart>
      <c:catAx>
        <c:axId val="72737152"/>
        <c:scaling>
          <c:orientation val="minMax"/>
        </c:scaling>
        <c:axPos val="b"/>
        <c:tickLblPos val="nextTo"/>
        <c:crossAx val="72738688"/>
        <c:crosses val="autoZero"/>
        <c:auto val="1"/>
        <c:lblAlgn val="ctr"/>
        <c:lblOffset val="100"/>
      </c:catAx>
      <c:valAx>
        <c:axId val="72738688"/>
        <c:scaling>
          <c:orientation val="minMax"/>
          <c:max val="1"/>
        </c:scaling>
        <c:axPos val="l"/>
        <c:numFmt formatCode="0.0" sourceLinked="0"/>
        <c:tickLblPos val="nextTo"/>
        <c:crossAx val="72737152"/>
        <c:crosses val="autoZero"/>
        <c:crossBetween val="between"/>
      </c:valAx>
      <c:spPr>
        <a:noFill/>
        <a:ln w="25400">
          <a:noFill/>
        </a:ln>
      </c:spPr>
    </c:plotArea>
    <c:legend>
      <c:legendPos val="r"/>
      <c:layout/>
    </c:legend>
    <c:plotVisOnly val="1"/>
  </c:chart>
  <c:spPr>
    <a:ln>
      <a:solidFill>
        <a:srgbClr val="808080"/>
      </a:solidFill>
    </a:ln>
  </c:spPr>
  <c:txPr>
    <a:bodyPr/>
    <a:lstStyle/>
    <a:p>
      <a:pPr>
        <a:defRPr sz="1200"/>
      </a:pPr>
      <a:endParaRPr lang="ja-JP"/>
    </a:p>
  </c:txPr>
  <c:externalData r:id="rId1"/>
</c:chartSpace>
</file>

<file path=ppt/charts/chart29.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strRef>
              <c:f>Categories!$B$3</c:f>
              <c:strCache>
                <c:ptCount val="1"/>
                <c:pt idx="0">
                  <c:v>1</c:v>
                </c:pt>
              </c:strCache>
            </c:strRef>
          </c:tx>
          <c:spPr>
            <a:ln w="44450"/>
          </c:spPr>
          <c:marker>
            <c:symbol val="none"/>
          </c:marker>
          <c:cat>
            <c:numRef>
              <c:f>Categories!$B$3:$B$7</c:f>
              <c:numCache>
                <c:formatCode>General</c:formatCode>
                <c:ptCount val="5"/>
                <c:pt idx="0">
                  <c:v>1</c:v>
                </c:pt>
                <c:pt idx="1">
                  <c:v>2</c:v>
                </c:pt>
                <c:pt idx="2">
                  <c:v>3</c:v>
                </c:pt>
                <c:pt idx="3">
                  <c:v>4</c:v>
                </c:pt>
                <c:pt idx="4">
                  <c:v>5</c:v>
                </c:pt>
              </c:numCache>
            </c:numRef>
          </c:cat>
          <c:val>
            <c:numRef>
              <c:f>Categories!$J$3:$N$3</c:f>
              <c:numCache>
                <c:formatCode>0.000</c:formatCode>
                <c:ptCount val="5"/>
                <c:pt idx="0">
                  <c:v>0.99999999989999999</c:v>
                </c:pt>
                <c:pt idx="1">
                  <c:v>0.99999999989999999</c:v>
                </c:pt>
                <c:pt idx="2">
                  <c:v>0.99999999989999999</c:v>
                </c:pt>
                <c:pt idx="3">
                  <c:v>0.99999999989999999</c:v>
                </c:pt>
                <c:pt idx="4">
                  <c:v>0.99999999989999999</c:v>
                </c:pt>
              </c:numCache>
            </c:numRef>
          </c:val>
        </c:ser>
        <c:ser>
          <c:idx val="1"/>
          <c:order val="1"/>
          <c:tx>
            <c:strRef>
              <c:f>Categories!$B$4</c:f>
              <c:strCache>
                <c:ptCount val="1"/>
                <c:pt idx="0">
                  <c:v>2</c:v>
                </c:pt>
              </c:strCache>
            </c:strRef>
          </c:tx>
          <c:spPr>
            <a:ln w="44450"/>
          </c:spPr>
          <c:marker>
            <c:symbol val="none"/>
          </c:marker>
          <c:cat>
            <c:numRef>
              <c:f>Categories!$B$3:$B$7</c:f>
              <c:numCache>
                <c:formatCode>General</c:formatCode>
                <c:ptCount val="5"/>
                <c:pt idx="0">
                  <c:v>1</c:v>
                </c:pt>
                <c:pt idx="1">
                  <c:v>2</c:v>
                </c:pt>
                <c:pt idx="2">
                  <c:v>3</c:v>
                </c:pt>
                <c:pt idx="3">
                  <c:v>4</c:v>
                </c:pt>
                <c:pt idx="4">
                  <c:v>5</c:v>
                </c:pt>
              </c:numCache>
            </c:numRef>
          </c:cat>
          <c:val>
            <c:numRef>
              <c:f>Categories!$J$4:$N$4</c:f>
              <c:numCache>
                <c:formatCode>0.000</c:formatCode>
                <c:ptCount val="5"/>
                <c:pt idx="0">
                  <c:v>0.24433464613039402</c:v>
                </c:pt>
                <c:pt idx="1">
                  <c:v>0.4555624706814913</c:v>
                </c:pt>
                <c:pt idx="2">
                  <c:v>0.73396304927517664</c:v>
                </c:pt>
                <c:pt idx="3">
                  <c:v>0.9163261285463542</c:v>
                </c:pt>
                <c:pt idx="4">
                  <c:v>0.97734042023906165</c:v>
                </c:pt>
              </c:numCache>
            </c:numRef>
          </c:val>
        </c:ser>
        <c:ser>
          <c:idx val="2"/>
          <c:order val="2"/>
          <c:tx>
            <c:strRef>
              <c:f>Categories!$B$5</c:f>
              <c:strCache>
                <c:ptCount val="1"/>
                <c:pt idx="0">
                  <c:v>3</c:v>
                </c:pt>
              </c:strCache>
            </c:strRef>
          </c:tx>
          <c:spPr>
            <a:ln w="44450"/>
          </c:spPr>
          <c:marker>
            <c:symbol val="none"/>
          </c:marker>
          <c:cat>
            <c:numRef>
              <c:f>Categories!$B$3:$B$7</c:f>
              <c:numCache>
                <c:formatCode>General</c:formatCode>
                <c:ptCount val="5"/>
                <c:pt idx="0">
                  <c:v>1</c:v>
                </c:pt>
                <c:pt idx="1">
                  <c:v>2</c:v>
                </c:pt>
                <c:pt idx="2">
                  <c:v>3</c:v>
                </c:pt>
                <c:pt idx="3">
                  <c:v>4</c:v>
                </c:pt>
                <c:pt idx="4">
                  <c:v>5</c:v>
                </c:pt>
              </c:numCache>
            </c:numRef>
          </c:cat>
          <c:val>
            <c:numRef>
              <c:f>Categories!$J$5:$N$5</c:f>
              <c:numCache>
                <c:formatCode>0.000</c:formatCode>
                <c:ptCount val="5"/>
                <c:pt idx="0">
                  <c:v>0.11526329211517944</c:v>
                </c:pt>
                <c:pt idx="1">
                  <c:v>0.26733449521213581</c:v>
                </c:pt>
                <c:pt idx="2">
                  <c:v>0.53739625544294156</c:v>
                </c:pt>
                <c:pt idx="3">
                  <c:v>0.82234105127680535</c:v>
                </c:pt>
                <c:pt idx="4">
                  <c:v>0.94853798766328068</c:v>
                </c:pt>
              </c:numCache>
            </c:numRef>
          </c:val>
        </c:ser>
        <c:ser>
          <c:idx val="3"/>
          <c:order val="3"/>
          <c:tx>
            <c:strRef>
              <c:f>Categories!$B$6</c:f>
              <c:strCache>
                <c:ptCount val="1"/>
                <c:pt idx="0">
                  <c:v>4</c:v>
                </c:pt>
              </c:strCache>
            </c:strRef>
          </c:tx>
          <c:spPr>
            <a:ln w="44450"/>
          </c:spPr>
          <c:marker>
            <c:symbol val="none"/>
          </c:marker>
          <c:cat>
            <c:numRef>
              <c:f>Categories!$B$3:$B$7</c:f>
              <c:numCache>
                <c:formatCode>General</c:formatCode>
                <c:ptCount val="5"/>
                <c:pt idx="0">
                  <c:v>1</c:v>
                </c:pt>
                <c:pt idx="1">
                  <c:v>2</c:v>
                </c:pt>
                <c:pt idx="2">
                  <c:v>3</c:v>
                </c:pt>
                <c:pt idx="3">
                  <c:v>4</c:v>
                </c:pt>
                <c:pt idx="4">
                  <c:v>5</c:v>
                </c:pt>
              </c:numCache>
            </c:numRef>
          </c:cat>
          <c:val>
            <c:numRef>
              <c:f>Categories!$J$6:$N$6</c:f>
              <c:numCache>
                <c:formatCode>0.000</c:formatCode>
                <c:ptCount val="5"/>
                <c:pt idx="0">
                  <c:v>7.921138827544498E-2</c:v>
                </c:pt>
                <c:pt idx="1">
                  <c:v>0.18514144203615052</c:v>
                </c:pt>
                <c:pt idx="2">
                  <c:v>0.36026107783266692</c:v>
                </c:pt>
                <c:pt idx="3">
                  <c:v>0.53507124932887595</c:v>
                </c:pt>
                <c:pt idx="4">
                  <c:v>0.64644257228342883</c:v>
                </c:pt>
              </c:numCache>
            </c:numRef>
          </c:val>
        </c:ser>
        <c:ser>
          <c:idx val="4"/>
          <c:order val="4"/>
          <c:tx>
            <c:strRef>
              <c:f>Categories!$B$7</c:f>
              <c:strCache>
                <c:ptCount val="1"/>
                <c:pt idx="0">
                  <c:v>5</c:v>
                </c:pt>
              </c:strCache>
            </c:strRef>
          </c:tx>
          <c:spPr>
            <a:ln w="44450"/>
          </c:spPr>
          <c:marker>
            <c:symbol val="none"/>
          </c:marker>
          <c:cat>
            <c:numRef>
              <c:f>Categories!$B$3:$B$7</c:f>
              <c:numCache>
                <c:formatCode>General</c:formatCode>
                <c:ptCount val="5"/>
                <c:pt idx="0">
                  <c:v>1</c:v>
                </c:pt>
                <c:pt idx="1">
                  <c:v>2</c:v>
                </c:pt>
                <c:pt idx="2">
                  <c:v>3</c:v>
                </c:pt>
                <c:pt idx="3">
                  <c:v>4</c:v>
                </c:pt>
                <c:pt idx="4">
                  <c:v>5</c:v>
                </c:pt>
              </c:numCache>
            </c:numRef>
          </c:cat>
          <c:val>
            <c:numRef>
              <c:f>Categories!$J$7:$N$7</c:f>
              <c:numCache>
                <c:formatCode>0.000</c:formatCode>
                <c:ptCount val="5"/>
                <c:pt idx="0">
                  <c:v>8.3624954928605347E-3</c:v>
                </c:pt>
                <c:pt idx="1">
                  <c:v>3.1474164138141539E-2</c:v>
                </c:pt>
                <c:pt idx="2">
                  <c:v>0.11390830257215681</c:v>
                </c:pt>
                <c:pt idx="3">
                  <c:v>0.27245158767312572</c:v>
                </c:pt>
                <c:pt idx="4">
                  <c:v>0.41165946759383132</c:v>
                </c:pt>
              </c:numCache>
            </c:numRef>
          </c:val>
        </c:ser>
        <c:marker val="1"/>
        <c:axId val="72778112"/>
        <c:axId val="72779648"/>
      </c:lineChart>
      <c:catAx>
        <c:axId val="72778112"/>
        <c:scaling>
          <c:orientation val="minMax"/>
        </c:scaling>
        <c:axPos val="b"/>
        <c:numFmt formatCode="General" sourceLinked="1"/>
        <c:tickLblPos val="nextTo"/>
        <c:crossAx val="72779648"/>
        <c:crosses val="autoZero"/>
        <c:auto val="1"/>
        <c:lblAlgn val="ctr"/>
        <c:lblOffset val="100"/>
      </c:catAx>
      <c:valAx>
        <c:axId val="72779648"/>
        <c:scaling>
          <c:orientation val="minMax"/>
          <c:max val="1"/>
        </c:scaling>
        <c:axPos val="l"/>
        <c:numFmt formatCode="0.0" sourceLinked="0"/>
        <c:tickLblPos val="nextTo"/>
        <c:crossAx val="72778112"/>
        <c:crosses val="autoZero"/>
        <c:crossBetween val="between"/>
      </c:valAx>
      <c:spPr>
        <a:ln>
          <a:noFill/>
        </a:ln>
      </c:spPr>
    </c:plotArea>
    <c:legend>
      <c:legendPos val="r"/>
      <c:layout/>
    </c:legend>
    <c:plotVisOnly val="1"/>
  </c:chart>
  <c:spPr>
    <a:ln>
      <a:solidFill>
        <a:srgbClr val="53548A"/>
      </a:solidFill>
    </a:ln>
  </c:spPr>
  <c:txPr>
    <a:bodyPr/>
    <a:lstStyle/>
    <a:p>
      <a:pPr>
        <a:defRPr sz="1200"/>
      </a:pPr>
      <a:endParaRPr lang="ja-JP"/>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ja-JP" altLang="en-US"/>
              <a:t>通常の処理（正解数）</a:t>
            </a:r>
          </a:p>
        </c:rich>
      </c:tx>
      <c:layout/>
    </c:title>
    <c:plotArea>
      <c:layout>
        <c:manualLayout>
          <c:layoutTarget val="inner"/>
          <c:xMode val="edge"/>
          <c:yMode val="edge"/>
          <c:x val="0.36268463985859944"/>
          <c:y val="0.12352926470209925"/>
          <c:w val="0.54716133213895268"/>
          <c:h val="0.56864506297082362"/>
        </c:manualLayout>
      </c:layout>
      <c:barChart>
        <c:barDir val="bar"/>
        <c:grouping val="percentStacked"/>
        <c:ser>
          <c:idx val="0"/>
          <c:order val="0"/>
          <c:tx>
            <c:strRef>
              <c:f>Sheet5!$B$42</c:f>
              <c:strCache>
                <c:ptCount val="1"/>
                <c:pt idx="0">
                  <c:v>A</c:v>
                </c:pt>
              </c:strCache>
            </c:strRef>
          </c:tx>
          <c:dLbls>
            <c:delete val="1"/>
          </c:dLbls>
          <c:cat>
            <c:strRef>
              <c:f>Sheet5!$A$43:$A$45</c:f>
              <c:strCache>
                <c:ptCount val="3"/>
                <c:pt idx="0">
                  <c:v>Bottom(19-41)</c:v>
                </c:pt>
                <c:pt idx="1">
                  <c:v>Middle(42-54)</c:v>
                </c:pt>
                <c:pt idx="2">
                  <c:v>Top(55-79)</c:v>
                </c:pt>
              </c:strCache>
            </c:strRef>
          </c:cat>
          <c:val>
            <c:numRef>
              <c:f>Sheet5!$B$43:$B$45</c:f>
              <c:numCache>
                <c:formatCode>0.00_ </c:formatCode>
                <c:ptCount val="3"/>
                <c:pt idx="0">
                  <c:v>9.5238095238095247E-2</c:v>
                </c:pt>
                <c:pt idx="1">
                  <c:v>0.12711864406779672</c:v>
                </c:pt>
                <c:pt idx="2">
                  <c:v>7.3529411764705885E-2</c:v>
                </c:pt>
              </c:numCache>
            </c:numRef>
          </c:val>
        </c:ser>
        <c:ser>
          <c:idx val="1"/>
          <c:order val="1"/>
          <c:tx>
            <c:strRef>
              <c:f>Sheet5!$C$42</c:f>
              <c:strCache>
                <c:ptCount val="1"/>
                <c:pt idx="0">
                  <c:v>B</c:v>
                </c:pt>
              </c:strCache>
            </c:strRef>
          </c:tx>
          <c:dLbls>
            <c:numFmt formatCode="0%" sourceLinked="0"/>
            <c:txPr>
              <a:bodyPr/>
              <a:lstStyle/>
              <a:p>
                <a:pPr>
                  <a:defRPr sz="1800">
                    <a:solidFill>
                      <a:schemeClr val="bg1"/>
                    </a:solidFill>
                  </a:defRPr>
                </a:pPr>
                <a:endParaRPr lang="ja-JP"/>
              </a:p>
            </c:txPr>
            <c:dLblPos val="ctr"/>
            <c:showVal val="1"/>
          </c:dLbls>
          <c:cat>
            <c:strRef>
              <c:f>Sheet5!$A$43:$A$45</c:f>
              <c:strCache>
                <c:ptCount val="3"/>
                <c:pt idx="0">
                  <c:v>Bottom(19-41)</c:v>
                </c:pt>
                <c:pt idx="1">
                  <c:v>Middle(42-54)</c:v>
                </c:pt>
                <c:pt idx="2">
                  <c:v>Top(55-79)</c:v>
                </c:pt>
              </c:strCache>
            </c:strRef>
          </c:cat>
          <c:val>
            <c:numRef>
              <c:f>Sheet5!$C$43:$C$45</c:f>
              <c:numCache>
                <c:formatCode>0.00_ </c:formatCode>
                <c:ptCount val="3"/>
                <c:pt idx="0">
                  <c:v>0.38095238095238138</c:v>
                </c:pt>
                <c:pt idx="1">
                  <c:v>0.38983050847457656</c:v>
                </c:pt>
                <c:pt idx="2">
                  <c:v>0.26470588235294146</c:v>
                </c:pt>
              </c:numCache>
            </c:numRef>
          </c:val>
        </c:ser>
        <c:ser>
          <c:idx val="2"/>
          <c:order val="2"/>
          <c:tx>
            <c:strRef>
              <c:f>Sheet5!$D$42</c:f>
              <c:strCache>
                <c:ptCount val="1"/>
                <c:pt idx="0">
                  <c:v>C(正解)</c:v>
                </c:pt>
              </c:strCache>
            </c:strRef>
          </c:tx>
          <c:dLbls>
            <c:numFmt formatCode="0%" sourceLinked="0"/>
            <c:txPr>
              <a:bodyPr/>
              <a:lstStyle/>
              <a:p>
                <a:pPr>
                  <a:defRPr sz="1800">
                    <a:solidFill>
                      <a:schemeClr val="bg1"/>
                    </a:solidFill>
                  </a:defRPr>
                </a:pPr>
                <a:endParaRPr lang="ja-JP"/>
              </a:p>
            </c:txPr>
            <c:dLblPos val="ctr"/>
            <c:showVal val="1"/>
          </c:dLbls>
          <c:cat>
            <c:strRef>
              <c:f>Sheet5!$A$43:$A$45</c:f>
              <c:strCache>
                <c:ptCount val="3"/>
                <c:pt idx="0">
                  <c:v>Bottom(19-41)</c:v>
                </c:pt>
                <c:pt idx="1">
                  <c:v>Middle(42-54)</c:v>
                </c:pt>
                <c:pt idx="2">
                  <c:v>Top(55-79)</c:v>
                </c:pt>
              </c:strCache>
            </c:strRef>
          </c:cat>
          <c:val>
            <c:numRef>
              <c:f>Sheet5!$D$43:$D$45</c:f>
              <c:numCache>
                <c:formatCode>0.00_ </c:formatCode>
                <c:ptCount val="3"/>
                <c:pt idx="0">
                  <c:v>0.44444444444444442</c:v>
                </c:pt>
                <c:pt idx="1">
                  <c:v>0.44067796610169491</c:v>
                </c:pt>
                <c:pt idx="2">
                  <c:v>0.61764705882353033</c:v>
                </c:pt>
              </c:numCache>
            </c:numRef>
          </c:val>
        </c:ser>
        <c:ser>
          <c:idx val="3"/>
          <c:order val="3"/>
          <c:tx>
            <c:strRef>
              <c:f>Sheet5!$E$42</c:f>
              <c:strCache>
                <c:ptCount val="1"/>
                <c:pt idx="0">
                  <c:v>D</c:v>
                </c:pt>
              </c:strCache>
            </c:strRef>
          </c:tx>
          <c:dLbls>
            <c:delete val="1"/>
          </c:dLbls>
          <c:cat>
            <c:strRef>
              <c:f>Sheet5!$A$43:$A$45</c:f>
              <c:strCache>
                <c:ptCount val="3"/>
                <c:pt idx="0">
                  <c:v>Bottom(19-41)</c:v>
                </c:pt>
                <c:pt idx="1">
                  <c:v>Middle(42-54)</c:v>
                </c:pt>
                <c:pt idx="2">
                  <c:v>Top(55-79)</c:v>
                </c:pt>
              </c:strCache>
            </c:strRef>
          </c:cat>
          <c:val>
            <c:numRef>
              <c:f>Sheet5!$E$43:$E$45</c:f>
              <c:numCache>
                <c:formatCode>0.00_ </c:formatCode>
                <c:ptCount val="3"/>
                <c:pt idx="0">
                  <c:v>7.9365079365079361E-2</c:v>
                </c:pt>
                <c:pt idx="1">
                  <c:v>4.2372881355932285E-2</c:v>
                </c:pt>
                <c:pt idx="2">
                  <c:v>4.4117647058823609E-2</c:v>
                </c:pt>
              </c:numCache>
            </c:numRef>
          </c:val>
        </c:ser>
        <c:dLbls>
          <c:showVal val="1"/>
        </c:dLbls>
        <c:overlap val="100"/>
        <c:axId val="53507968"/>
        <c:axId val="53509504"/>
      </c:barChart>
      <c:catAx>
        <c:axId val="53507968"/>
        <c:scaling>
          <c:orientation val="minMax"/>
        </c:scaling>
        <c:axPos val="l"/>
        <c:tickLblPos val="nextTo"/>
        <c:crossAx val="53509504"/>
        <c:crosses val="autoZero"/>
        <c:auto val="1"/>
        <c:lblAlgn val="ctr"/>
        <c:lblOffset val="100"/>
      </c:catAx>
      <c:valAx>
        <c:axId val="53509504"/>
        <c:scaling>
          <c:orientation val="minMax"/>
        </c:scaling>
        <c:axPos val="b"/>
        <c:majorGridlines/>
        <c:numFmt formatCode="0%" sourceLinked="1"/>
        <c:tickLblPos val="nextTo"/>
        <c:crossAx val="53507968"/>
        <c:crosses val="autoZero"/>
        <c:crossBetween val="between"/>
      </c:valAx>
    </c:plotArea>
    <c:legend>
      <c:legendPos val="b"/>
      <c:layout/>
    </c:legend>
    <c:plotVisOnly val="1"/>
  </c:chart>
  <c:txPr>
    <a:bodyPr/>
    <a:lstStyle/>
    <a:p>
      <a:pPr>
        <a:defRPr sz="1400"/>
      </a:pPr>
      <a:endParaRPr lang="ja-JP"/>
    </a:p>
  </c:txPr>
  <c:externalData r:id="rId1"/>
</c:chartSpace>
</file>

<file path=ppt/charts/chart30.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strRef>
              <c:f>Categories!$B$8</c:f>
              <c:strCache>
                <c:ptCount val="1"/>
                <c:pt idx="0">
                  <c:v>1</c:v>
                </c:pt>
              </c:strCache>
            </c:strRef>
          </c:tx>
          <c:spPr>
            <a:ln w="44450"/>
          </c:spPr>
          <c:marker>
            <c:symbol val="none"/>
          </c:marker>
          <c:val>
            <c:numRef>
              <c:f>Categories!$J$8:$N$8</c:f>
              <c:numCache>
                <c:formatCode>0.000</c:formatCode>
                <c:ptCount val="5"/>
                <c:pt idx="0">
                  <c:v>0.99999999989999999</c:v>
                </c:pt>
                <c:pt idx="1">
                  <c:v>0.99999999989999999</c:v>
                </c:pt>
                <c:pt idx="2">
                  <c:v>0.99999999989999999</c:v>
                </c:pt>
                <c:pt idx="3">
                  <c:v>0.99999999989999999</c:v>
                </c:pt>
                <c:pt idx="4">
                  <c:v>0.99999999989999999</c:v>
                </c:pt>
              </c:numCache>
            </c:numRef>
          </c:val>
        </c:ser>
        <c:ser>
          <c:idx val="1"/>
          <c:order val="1"/>
          <c:tx>
            <c:strRef>
              <c:f>Categories!$B$9</c:f>
              <c:strCache>
                <c:ptCount val="1"/>
                <c:pt idx="0">
                  <c:v>2</c:v>
                </c:pt>
              </c:strCache>
            </c:strRef>
          </c:tx>
          <c:marker>
            <c:symbol val="none"/>
          </c:marker>
          <c:val>
            <c:numRef>
              <c:f>Categories!$J$9:$N$9</c:f>
              <c:numCache>
                <c:formatCode>0.000</c:formatCode>
                <c:ptCount val="5"/>
                <c:pt idx="0">
                  <c:v>0.40327029818753191</c:v>
                </c:pt>
                <c:pt idx="1">
                  <c:v>0.64980897199945165</c:v>
                </c:pt>
                <c:pt idx="2">
                  <c:v>0.84225916627643904</c:v>
                </c:pt>
                <c:pt idx="3">
                  <c:v>0.90519533949479403</c:v>
                </c:pt>
                <c:pt idx="4">
                  <c:v>0.94715911749708992</c:v>
                </c:pt>
              </c:numCache>
            </c:numRef>
          </c:val>
        </c:ser>
        <c:ser>
          <c:idx val="2"/>
          <c:order val="2"/>
          <c:tx>
            <c:strRef>
              <c:f>Categories!$B$10</c:f>
              <c:strCache>
                <c:ptCount val="1"/>
                <c:pt idx="0">
                  <c:v>3</c:v>
                </c:pt>
              </c:strCache>
            </c:strRef>
          </c:tx>
          <c:spPr>
            <a:ln w="44450"/>
          </c:spPr>
          <c:marker>
            <c:symbol val="none"/>
          </c:marker>
          <c:val>
            <c:numRef>
              <c:f>Categories!$J$10:$N$10</c:f>
              <c:numCache>
                <c:formatCode>0.000</c:formatCode>
                <c:ptCount val="5"/>
                <c:pt idx="0">
                  <c:v>0.34309525843692695</c:v>
                </c:pt>
                <c:pt idx="1">
                  <c:v>0.5341999012917481</c:v>
                </c:pt>
                <c:pt idx="2">
                  <c:v>0.69206570816475321</c:v>
                </c:pt>
                <c:pt idx="3">
                  <c:v>0.78592653372840593</c:v>
                </c:pt>
                <c:pt idx="4">
                  <c:v>0.88497186918624748</c:v>
                </c:pt>
              </c:numCache>
            </c:numRef>
          </c:val>
        </c:ser>
        <c:ser>
          <c:idx val="3"/>
          <c:order val="3"/>
          <c:tx>
            <c:strRef>
              <c:f>Categories!$B$11</c:f>
              <c:strCache>
                <c:ptCount val="1"/>
                <c:pt idx="0">
                  <c:v>4</c:v>
                </c:pt>
              </c:strCache>
            </c:strRef>
          </c:tx>
          <c:spPr>
            <a:ln w="44450"/>
          </c:spPr>
          <c:marker>
            <c:symbol val="none"/>
          </c:marker>
          <c:val>
            <c:numRef>
              <c:f>Categories!$J$11:$N$11</c:f>
              <c:numCache>
                <c:formatCode>0.000</c:formatCode>
                <c:ptCount val="5"/>
                <c:pt idx="0">
                  <c:v>8.5455280462415281E-2</c:v>
                </c:pt>
                <c:pt idx="1">
                  <c:v>0.20453178684636586</c:v>
                </c:pt>
                <c:pt idx="2">
                  <c:v>0.40274506953619726</c:v>
                </c:pt>
                <c:pt idx="3">
                  <c:v>0.61817485556334573</c:v>
                </c:pt>
                <c:pt idx="4">
                  <c:v>0.80962282702817556</c:v>
                </c:pt>
              </c:numCache>
            </c:numRef>
          </c:val>
        </c:ser>
        <c:ser>
          <c:idx val="4"/>
          <c:order val="4"/>
          <c:tx>
            <c:strRef>
              <c:f>Categories!$B$12</c:f>
              <c:strCache>
                <c:ptCount val="1"/>
                <c:pt idx="0">
                  <c:v>5</c:v>
                </c:pt>
              </c:strCache>
            </c:strRef>
          </c:tx>
          <c:spPr>
            <a:ln w="44450"/>
          </c:spPr>
          <c:marker>
            <c:symbol val="none"/>
          </c:marker>
          <c:val>
            <c:numRef>
              <c:f>Categories!$J$12:$N$12</c:f>
              <c:numCache>
                <c:formatCode>0.000</c:formatCode>
                <c:ptCount val="5"/>
                <c:pt idx="0">
                  <c:v>4.9773578331391434E-2</c:v>
                </c:pt>
                <c:pt idx="1">
                  <c:v>0.12484178616934734</c:v>
                </c:pt>
                <c:pt idx="2">
                  <c:v>0.24094972611688856</c:v>
                </c:pt>
                <c:pt idx="3">
                  <c:v>0.36233518227933381</c:v>
                </c:pt>
                <c:pt idx="4">
                  <c:v>0.53037027063834763</c:v>
                </c:pt>
              </c:numCache>
            </c:numRef>
          </c:val>
        </c:ser>
        <c:marker val="1"/>
        <c:axId val="72814976"/>
        <c:axId val="72816512"/>
      </c:lineChart>
      <c:catAx>
        <c:axId val="72814976"/>
        <c:scaling>
          <c:orientation val="minMax"/>
        </c:scaling>
        <c:axPos val="b"/>
        <c:tickLblPos val="nextTo"/>
        <c:crossAx val="72816512"/>
        <c:crosses val="autoZero"/>
        <c:auto val="1"/>
        <c:lblAlgn val="ctr"/>
        <c:lblOffset val="100"/>
      </c:catAx>
      <c:valAx>
        <c:axId val="72816512"/>
        <c:scaling>
          <c:orientation val="minMax"/>
          <c:max val="1"/>
        </c:scaling>
        <c:axPos val="l"/>
        <c:numFmt formatCode="0.0" sourceLinked="0"/>
        <c:tickLblPos val="nextTo"/>
        <c:crossAx val="72814976"/>
        <c:crosses val="autoZero"/>
        <c:crossBetween val="between"/>
      </c:valAx>
      <c:spPr>
        <a:ln w="28575">
          <a:noFill/>
        </a:ln>
      </c:spPr>
    </c:plotArea>
    <c:legend>
      <c:legendPos val="r"/>
      <c:layout/>
    </c:legend>
    <c:plotVisOnly val="1"/>
  </c:chart>
  <c:spPr>
    <a:ln>
      <a:solidFill>
        <a:srgbClr val="53548A"/>
      </a:solidFill>
    </a:ln>
  </c:spPr>
  <c:txPr>
    <a:bodyPr/>
    <a:lstStyle/>
    <a:p>
      <a:pPr>
        <a:defRPr sz="1200"/>
      </a:pPr>
      <a:endParaRPr lang="ja-JP"/>
    </a:p>
  </c:txPr>
  <c:externalData r:id="rId1"/>
</c:chartSpace>
</file>

<file path=ppt/charts/chart31.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strRef>
              <c:f>Categories!$B$13</c:f>
              <c:strCache>
                <c:ptCount val="1"/>
                <c:pt idx="0">
                  <c:v>1</c:v>
                </c:pt>
              </c:strCache>
            </c:strRef>
          </c:tx>
          <c:spPr>
            <a:ln w="44450"/>
          </c:spPr>
          <c:marker>
            <c:symbol val="none"/>
          </c:marker>
          <c:val>
            <c:numRef>
              <c:f>Categories!$J$13:$N$13</c:f>
              <c:numCache>
                <c:formatCode>0.000</c:formatCode>
                <c:ptCount val="5"/>
                <c:pt idx="0">
                  <c:v>0.99999999989999999</c:v>
                </c:pt>
                <c:pt idx="1">
                  <c:v>0.99999999989999999</c:v>
                </c:pt>
                <c:pt idx="2">
                  <c:v>0.99999999989999999</c:v>
                </c:pt>
                <c:pt idx="3">
                  <c:v>0.99999999989999999</c:v>
                </c:pt>
                <c:pt idx="4">
                  <c:v>0.99999999989999999</c:v>
                </c:pt>
              </c:numCache>
            </c:numRef>
          </c:val>
        </c:ser>
        <c:ser>
          <c:idx val="1"/>
          <c:order val="1"/>
          <c:tx>
            <c:strRef>
              <c:f>Categories!$B$14</c:f>
              <c:strCache>
                <c:ptCount val="1"/>
                <c:pt idx="0">
                  <c:v>2</c:v>
                </c:pt>
              </c:strCache>
            </c:strRef>
          </c:tx>
          <c:spPr>
            <a:ln w="44450"/>
          </c:spPr>
          <c:marker>
            <c:symbol val="none"/>
          </c:marker>
          <c:val>
            <c:numRef>
              <c:f>Categories!$J$14:$N$14</c:f>
              <c:numCache>
                <c:formatCode>0.000</c:formatCode>
                <c:ptCount val="5"/>
                <c:pt idx="0">
                  <c:v>0.51335053622184812</c:v>
                </c:pt>
                <c:pt idx="1">
                  <c:v>0.6853957499804435</c:v>
                </c:pt>
                <c:pt idx="2">
                  <c:v>0.85027556271038285</c:v>
                </c:pt>
                <c:pt idx="3">
                  <c:v>0.94982196240826799</c:v>
                </c:pt>
                <c:pt idx="4">
                  <c:v>0.98599244300146849</c:v>
                </c:pt>
              </c:numCache>
            </c:numRef>
          </c:val>
        </c:ser>
        <c:ser>
          <c:idx val="2"/>
          <c:order val="2"/>
          <c:tx>
            <c:strRef>
              <c:f>Categories!$B$15</c:f>
              <c:strCache>
                <c:ptCount val="1"/>
                <c:pt idx="0">
                  <c:v>3</c:v>
                </c:pt>
              </c:strCache>
            </c:strRef>
          </c:tx>
          <c:spPr>
            <a:ln w="44450"/>
          </c:spPr>
          <c:marker>
            <c:symbol val="none"/>
          </c:marker>
          <c:val>
            <c:numRef>
              <c:f>Categories!$J$15:$N$15</c:f>
              <c:numCache>
                <c:formatCode>0.000</c:formatCode>
                <c:ptCount val="5"/>
                <c:pt idx="0">
                  <c:v>0.18370632022238312</c:v>
                </c:pt>
                <c:pt idx="1">
                  <c:v>0.40669885245388909</c:v>
                </c:pt>
                <c:pt idx="2">
                  <c:v>0.70044725933996754</c:v>
                </c:pt>
                <c:pt idx="3">
                  <c:v>0.8815787613130962</c:v>
                </c:pt>
                <c:pt idx="4">
                  <c:v>0.95413766029532898</c:v>
                </c:pt>
              </c:numCache>
            </c:numRef>
          </c:val>
        </c:ser>
        <c:ser>
          <c:idx val="3"/>
          <c:order val="3"/>
          <c:tx>
            <c:strRef>
              <c:f>Categories!$B$16</c:f>
              <c:strCache>
                <c:ptCount val="1"/>
                <c:pt idx="0">
                  <c:v>4</c:v>
                </c:pt>
              </c:strCache>
            </c:strRef>
          </c:tx>
          <c:spPr>
            <a:ln w="44450"/>
          </c:spPr>
          <c:marker>
            <c:symbol val="none"/>
          </c:marker>
          <c:val>
            <c:numRef>
              <c:f>Categories!$J$16:$N$16</c:f>
              <c:numCache>
                <c:formatCode>0.000</c:formatCode>
                <c:ptCount val="5"/>
                <c:pt idx="0">
                  <c:v>6.8988891489197859E-2</c:v>
                </c:pt>
                <c:pt idx="1">
                  <c:v>0.19535912708130121</c:v>
                </c:pt>
                <c:pt idx="2">
                  <c:v>0.44595215891757528</c:v>
                </c:pt>
                <c:pt idx="3">
                  <c:v>0.69226438864180251</c:v>
                </c:pt>
                <c:pt idx="4">
                  <c:v>0.85819269863854986</c:v>
                </c:pt>
              </c:numCache>
            </c:numRef>
          </c:val>
        </c:ser>
        <c:ser>
          <c:idx val="4"/>
          <c:order val="4"/>
          <c:tx>
            <c:strRef>
              <c:f>Categories!$B$17</c:f>
              <c:strCache>
                <c:ptCount val="1"/>
                <c:pt idx="0">
                  <c:v>5</c:v>
                </c:pt>
              </c:strCache>
            </c:strRef>
          </c:tx>
          <c:spPr>
            <a:ln w="44450"/>
          </c:spPr>
          <c:marker>
            <c:symbol val="none"/>
          </c:marker>
          <c:val>
            <c:numRef>
              <c:f>Categories!$J$17:$N$17</c:f>
              <c:numCache>
                <c:formatCode>0.000</c:formatCode>
                <c:ptCount val="5"/>
                <c:pt idx="0">
                  <c:v>5.3249563104460756E-3</c:v>
                </c:pt>
                <c:pt idx="1">
                  <c:v>2.4499719107993204E-2</c:v>
                </c:pt>
                <c:pt idx="2">
                  <c:v>0.13703406821489034</c:v>
                </c:pt>
                <c:pt idx="3">
                  <c:v>0.43452971760448478</c:v>
                </c:pt>
                <c:pt idx="4">
                  <c:v>0.72810817038177278</c:v>
                </c:pt>
              </c:numCache>
            </c:numRef>
          </c:val>
        </c:ser>
        <c:marker val="1"/>
        <c:axId val="72855936"/>
        <c:axId val="72857472"/>
      </c:lineChart>
      <c:catAx>
        <c:axId val="72855936"/>
        <c:scaling>
          <c:orientation val="minMax"/>
        </c:scaling>
        <c:axPos val="b"/>
        <c:tickLblPos val="nextTo"/>
        <c:crossAx val="72857472"/>
        <c:crosses val="autoZero"/>
        <c:auto val="1"/>
        <c:lblAlgn val="ctr"/>
        <c:lblOffset val="100"/>
      </c:catAx>
      <c:valAx>
        <c:axId val="72857472"/>
        <c:scaling>
          <c:orientation val="minMax"/>
          <c:max val="1"/>
        </c:scaling>
        <c:axPos val="l"/>
        <c:numFmt formatCode="0.0" sourceLinked="0"/>
        <c:tickLblPos val="nextTo"/>
        <c:crossAx val="72855936"/>
        <c:crosses val="autoZero"/>
        <c:crossBetween val="between"/>
      </c:valAx>
      <c:spPr>
        <a:noFill/>
        <a:ln w="25400">
          <a:noFill/>
        </a:ln>
      </c:spPr>
    </c:plotArea>
    <c:legend>
      <c:legendPos val="r"/>
      <c:layout/>
    </c:legend>
    <c:plotVisOnly val="1"/>
  </c:chart>
  <c:spPr>
    <a:ln>
      <a:solidFill>
        <a:srgbClr val="53548A"/>
      </a:solidFill>
    </a:ln>
  </c:spPr>
  <c:txPr>
    <a:bodyPr/>
    <a:lstStyle/>
    <a:p>
      <a:pPr>
        <a:defRPr sz="1200"/>
      </a:pPr>
      <a:endParaRPr lang="ja-JP"/>
    </a:p>
  </c:txPr>
  <c:externalData r:id="rId1"/>
</c:chartSpace>
</file>

<file path=ppt/charts/chart32.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1</c:v>
          </c:tx>
          <c:marker>
            <c:symbol val="none"/>
          </c:marker>
          <c:val>
            <c:numRef>
              <c:f>Categories!$E$3:$I$3</c:f>
              <c:numCache>
                <c:formatCode>0.000</c:formatCode>
                <c:ptCount val="5"/>
                <c:pt idx="0">
                  <c:v>0.75566535376960664</c:v>
                </c:pt>
                <c:pt idx="1">
                  <c:v>0.54443752921850852</c:v>
                </c:pt>
                <c:pt idx="2">
                  <c:v>0.2660369506248243</c:v>
                </c:pt>
                <c:pt idx="3">
                  <c:v>8.3673871353644763E-2</c:v>
                </c:pt>
                <c:pt idx="4">
                  <c:v>2.2659579660939212E-2</c:v>
                </c:pt>
              </c:numCache>
            </c:numRef>
          </c:val>
        </c:ser>
        <c:ser>
          <c:idx val="1"/>
          <c:order val="1"/>
          <c:tx>
            <c:v>2</c:v>
          </c:tx>
          <c:marker>
            <c:symbol val="none"/>
          </c:marker>
          <c:val>
            <c:numRef>
              <c:f>Categories!$E$4:$I$4</c:f>
              <c:numCache>
                <c:formatCode>0.000</c:formatCode>
                <c:ptCount val="5"/>
                <c:pt idx="0">
                  <c:v>0.12907135401521438</c:v>
                </c:pt>
                <c:pt idx="1">
                  <c:v>0.18822797546935544</c:v>
                </c:pt>
                <c:pt idx="2">
                  <c:v>0.19656679383223488</c:v>
                </c:pt>
                <c:pt idx="3">
                  <c:v>9.3985077269551076E-2</c:v>
                </c:pt>
                <c:pt idx="4">
                  <c:v>2.8802432575780201E-2</c:v>
                </c:pt>
              </c:numCache>
            </c:numRef>
          </c:val>
        </c:ser>
        <c:ser>
          <c:idx val="2"/>
          <c:order val="2"/>
          <c:tx>
            <c:v>3</c:v>
          </c:tx>
          <c:marker>
            <c:symbol val="none"/>
          </c:marker>
          <c:val>
            <c:numRef>
              <c:f>Categories!$E$5:$I$5</c:f>
              <c:numCache>
                <c:formatCode>0.000</c:formatCode>
                <c:ptCount val="5"/>
                <c:pt idx="0">
                  <c:v>3.6051903839734292E-2</c:v>
                </c:pt>
                <c:pt idx="1">
                  <c:v>8.2193053175985603E-2</c:v>
                </c:pt>
                <c:pt idx="2">
                  <c:v>0.17713517761027564</c:v>
                </c:pt>
                <c:pt idx="3">
                  <c:v>0.28726980194793073</c:v>
                </c:pt>
                <c:pt idx="4">
                  <c:v>0.30209541537985507</c:v>
                </c:pt>
              </c:numCache>
            </c:numRef>
          </c:val>
        </c:ser>
        <c:ser>
          <c:idx val="3"/>
          <c:order val="3"/>
          <c:tx>
            <c:v>4</c:v>
          </c:tx>
          <c:marker>
            <c:symbol val="none"/>
          </c:marker>
          <c:val>
            <c:numRef>
              <c:f>Categories!$E$6:$I$6</c:f>
              <c:numCache>
                <c:formatCode>0.000</c:formatCode>
                <c:ptCount val="5"/>
                <c:pt idx="0">
                  <c:v>7.0848892782584466E-2</c:v>
                </c:pt>
                <c:pt idx="1">
                  <c:v>0.15366727789800871</c:v>
                </c:pt>
                <c:pt idx="2">
                  <c:v>0.24635277526050917</c:v>
                </c:pt>
                <c:pt idx="3">
                  <c:v>0.26261966165574996</c:v>
                </c:pt>
                <c:pt idx="4">
                  <c:v>0.23478310468959651</c:v>
                </c:pt>
              </c:numCache>
            </c:numRef>
          </c:val>
        </c:ser>
        <c:ser>
          <c:idx val="4"/>
          <c:order val="4"/>
          <c:tx>
            <c:v>5</c:v>
          </c:tx>
          <c:marker>
            <c:symbol val="none"/>
          </c:marker>
          <c:val>
            <c:numRef>
              <c:f>Categories!$E$7:$I$7</c:f>
              <c:numCache>
                <c:formatCode>0.000</c:formatCode>
                <c:ptCount val="5"/>
                <c:pt idx="0">
                  <c:v>8.3624954928605555E-3</c:v>
                </c:pt>
                <c:pt idx="1">
                  <c:v>3.1474164138141539E-2</c:v>
                </c:pt>
                <c:pt idx="2">
                  <c:v>0.11390830257215681</c:v>
                </c:pt>
                <c:pt idx="3">
                  <c:v>0.27245158767312572</c:v>
                </c:pt>
                <c:pt idx="4">
                  <c:v>0.41165946759383132</c:v>
                </c:pt>
              </c:numCache>
            </c:numRef>
          </c:val>
        </c:ser>
        <c:marker val="1"/>
        <c:axId val="72942720"/>
        <c:axId val="72944256"/>
      </c:lineChart>
      <c:catAx>
        <c:axId val="72942720"/>
        <c:scaling>
          <c:orientation val="minMax"/>
        </c:scaling>
        <c:axPos val="b"/>
        <c:tickLblPos val="nextTo"/>
        <c:crossAx val="72944256"/>
        <c:crosses val="autoZero"/>
        <c:auto val="1"/>
        <c:lblAlgn val="ctr"/>
        <c:lblOffset val="100"/>
      </c:catAx>
      <c:valAx>
        <c:axId val="72944256"/>
        <c:scaling>
          <c:orientation val="minMax"/>
          <c:max val="1"/>
          <c:min val="0"/>
        </c:scaling>
        <c:axPos val="l"/>
        <c:majorGridlines/>
        <c:numFmt formatCode="0.0" sourceLinked="0"/>
        <c:tickLblPos val="nextTo"/>
        <c:crossAx val="72942720"/>
        <c:crosses val="autoZero"/>
        <c:crossBetween val="between"/>
        <c:majorUnit val="0.2"/>
      </c:valAx>
      <c:spPr>
        <a:ln w="3175">
          <a:solidFill>
            <a:srgbClr val="808080"/>
          </a:solidFill>
          <a:prstDash val="solid"/>
        </a:ln>
      </c:spPr>
    </c:plotArea>
    <c:legend>
      <c:legendPos val="r"/>
      <c:layout/>
    </c:legend>
    <c:plotVisOnly val="1"/>
  </c:chart>
  <c:spPr>
    <a:ln>
      <a:solidFill>
        <a:srgbClr val="808080"/>
      </a:solidFill>
      <a:prstDash val="solid"/>
    </a:ln>
  </c:spPr>
  <c:txPr>
    <a:bodyPr/>
    <a:lstStyle/>
    <a:p>
      <a:pPr>
        <a:defRPr sz="1200"/>
      </a:pPr>
      <a:endParaRPr lang="ja-JP"/>
    </a:p>
  </c:txPr>
  <c:externalData r:id="rId1"/>
</c:chartSpace>
</file>

<file path=ppt/charts/chart33.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1</c:v>
          </c:tx>
          <c:marker>
            <c:symbol val="none"/>
          </c:marker>
          <c:val>
            <c:numRef>
              <c:f>Categories!$E$8:$I$8</c:f>
              <c:numCache>
                <c:formatCode>0.000</c:formatCode>
                <c:ptCount val="5"/>
                <c:pt idx="0">
                  <c:v>0.59672970171246609</c:v>
                </c:pt>
                <c:pt idx="1">
                  <c:v>0.35019102790054868</c:v>
                </c:pt>
                <c:pt idx="2">
                  <c:v>0.15774083362356148</c:v>
                </c:pt>
                <c:pt idx="3">
                  <c:v>9.4804660405207589E-2</c:v>
                </c:pt>
                <c:pt idx="4">
                  <c:v>5.2840882402911404E-2</c:v>
                </c:pt>
              </c:numCache>
            </c:numRef>
          </c:val>
        </c:ser>
        <c:ser>
          <c:idx val="1"/>
          <c:order val="1"/>
          <c:tx>
            <c:v>2</c:v>
          </c:tx>
          <c:marker>
            <c:symbol val="none"/>
          </c:marker>
          <c:val>
            <c:numRef>
              <c:f>Categories!$E$9:$I$9</c:f>
              <c:numCache>
                <c:formatCode>0.000</c:formatCode>
                <c:ptCount val="5"/>
                <c:pt idx="0">
                  <c:v>6.0175039750604072E-2</c:v>
                </c:pt>
                <c:pt idx="1">
                  <c:v>0.11560907070770321</c:v>
                </c:pt>
                <c:pt idx="2">
                  <c:v>0.15019345811168591</c:v>
                </c:pt>
                <c:pt idx="3">
                  <c:v>0.11926880576638713</c:v>
                </c:pt>
                <c:pt idx="4">
                  <c:v>6.2187248310841103E-2</c:v>
                </c:pt>
              </c:numCache>
            </c:numRef>
          </c:val>
        </c:ser>
        <c:ser>
          <c:idx val="2"/>
          <c:order val="2"/>
          <c:tx>
            <c:v>3</c:v>
          </c:tx>
          <c:marker>
            <c:symbol val="none"/>
          </c:marker>
          <c:val>
            <c:numRef>
              <c:f>Categories!$E$10:$I$10</c:f>
              <c:numCache>
                <c:formatCode>0.000</c:formatCode>
                <c:ptCount val="5"/>
                <c:pt idx="0">
                  <c:v>0.25763997797451282</c:v>
                </c:pt>
                <c:pt idx="1">
                  <c:v>0.3296681144453828</c:v>
                </c:pt>
                <c:pt idx="2">
                  <c:v>0.28932063862855634</c:v>
                </c:pt>
                <c:pt idx="3">
                  <c:v>0.1677516781650619</c:v>
                </c:pt>
                <c:pt idx="4">
                  <c:v>7.5349042158074142E-2</c:v>
                </c:pt>
              </c:numCache>
            </c:numRef>
          </c:val>
        </c:ser>
        <c:ser>
          <c:idx val="3"/>
          <c:order val="3"/>
          <c:tx>
            <c:v>4</c:v>
          </c:tx>
          <c:marker>
            <c:symbol val="none"/>
          </c:marker>
          <c:val>
            <c:numRef>
              <c:f>Categories!$E$11:$I$11</c:f>
              <c:numCache>
                <c:formatCode>0.000</c:formatCode>
                <c:ptCount val="5"/>
                <c:pt idx="0">
                  <c:v>3.5681702131024083E-2</c:v>
                </c:pt>
                <c:pt idx="1">
                  <c:v>7.9690000677018022E-2</c:v>
                </c:pt>
                <c:pt idx="2">
                  <c:v>0.16179534341931023</c:v>
                </c:pt>
                <c:pt idx="3">
                  <c:v>0.25583967328401191</c:v>
                </c:pt>
                <c:pt idx="4">
                  <c:v>0.27925255638982632</c:v>
                </c:pt>
              </c:numCache>
            </c:numRef>
          </c:val>
        </c:ser>
        <c:ser>
          <c:idx val="4"/>
          <c:order val="4"/>
          <c:tx>
            <c:v>5</c:v>
          </c:tx>
          <c:marker>
            <c:symbol val="none"/>
          </c:marker>
          <c:val>
            <c:numRef>
              <c:f>Categories!$E$12:$I$12</c:f>
              <c:numCache>
                <c:formatCode>0.000</c:formatCode>
                <c:ptCount val="5"/>
                <c:pt idx="0">
                  <c:v>4.9773578331391434E-2</c:v>
                </c:pt>
                <c:pt idx="1">
                  <c:v>0.12484178616934734</c:v>
                </c:pt>
                <c:pt idx="2">
                  <c:v>0.24094972611688878</c:v>
                </c:pt>
                <c:pt idx="3">
                  <c:v>0.36233518227933381</c:v>
                </c:pt>
                <c:pt idx="4">
                  <c:v>0.53037027063834763</c:v>
                </c:pt>
              </c:numCache>
            </c:numRef>
          </c:val>
        </c:ser>
        <c:marker val="1"/>
        <c:axId val="72971392"/>
        <c:axId val="72972928"/>
      </c:lineChart>
      <c:catAx>
        <c:axId val="72971392"/>
        <c:scaling>
          <c:orientation val="minMax"/>
        </c:scaling>
        <c:axPos val="b"/>
        <c:tickLblPos val="nextTo"/>
        <c:crossAx val="72972928"/>
        <c:crosses val="autoZero"/>
        <c:auto val="1"/>
        <c:lblAlgn val="ctr"/>
        <c:lblOffset val="100"/>
      </c:catAx>
      <c:valAx>
        <c:axId val="72972928"/>
        <c:scaling>
          <c:orientation val="minMax"/>
          <c:max val="1"/>
          <c:min val="0"/>
        </c:scaling>
        <c:axPos val="l"/>
        <c:majorGridlines/>
        <c:numFmt formatCode="0.0" sourceLinked="0"/>
        <c:tickLblPos val="nextTo"/>
        <c:crossAx val="72971392"/>
        <c:crosses val="autoZero"/>
        <c:crossBetween val="between"/>
        <c:majorUnit val="0.2"/>
      </c:valAx>
      <c:spPr>
        <a:ln w="3175">
          <a:solidFill>
            <a:srgbClr val="808080"/>
          </a:solidFill>
          <a:prstDash val="solid"/>
        </a:ln>
      </c:spPr>
    </c:plotArea>
    <c:legend>
      <c:legendPos val="r"/>
      <c:layout/>
    </c:legend>
    <c:plotVisOnly val="1"/>
  </c:chart>
  <c:spPr>
    <a:ln>
      <a:solidFill>
        <a:srgbClr val="808080"/>
      </a:solidFill>
      <a:prstDash val="solid"/>
    </a:ln>
  </c:spPr>
  <c:txPr>
    <a:bodyPr/>
    <a:lstStyle/>
    <a:p>
      <a:pPr>
        <a:defRPr sz="1200"/>
      </a:pPr>
      <a:endParaRPr lang="ja-JP"/>
    </a:p>
  </c:txPr>
  <c:externalData r:id="rId1"/>
</c:chartSpace>
</file>

<file path=ppt/charts/chart34.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1</c:v>
          </c:tx>
          <c:marker>
            <c:symbol val="none"/>
          </c:marker>
          <c:val>
            <c:numRef>
              <c:f>Categories!$E$13:$I$13</c:f>
              <c:numCache>
                <c:formatCode>0.000</c:formatCode>
                <c:ptCount val="5"/>
                <c:pt idx="0">
                  <c:v>0.48664946367815187</c:v>
                </c:pt>
                <c:pt idx="1">
                  <c:v>0.31460424991955765</c:v>
                </c:pt>
                <c:pt idx="2">
                  <c:v>0.14972443718961767</c:v>
                </c:pt>
                <c:pt idx="3">
                  <c:v>5.0178037491732996E-2</c:v>
                </c:pt>
                <c:pt idx="4">
                  <c:v>1.4007556898531061E-2</c:v>
                </c:pt>
              </c:numCache>
            </c:numRef>
          </c:val>
        </c:ser>
        <c:ser>
          <c:idx val="1"/>
          <c:order val="1"/>
          <c:tx>
            <c:v>2</c:v>
          </c:tx>
          <c:marker>
            <c:symbol val="none"/>
          </c:marker>
          <c:val>
            <c:numRef>
              <c:f>Categories!$E$14:$I$14</c:f>
              <c:numCache>
                <c:formatCode>0.000</c:formatCode>
                <c:ptCount val="5"/>
                <c:pt idx="0">
                  <c:v>0.32964421599946736</c:v>
                </c:pt>
                <c:pt idx="1">
                  <c:v>0.27869689752655485</c:v>
                </c:pt>
                <c:pt idx="2">
                  <c:v>0.14982830337041544</c:v>
                </c:pt>
                <c:pt idx="3">
                  <c:v>6.8243201095170791E-2</c:v>
                </c:pt>
                <c:pt idx="4">
                  <c:v>3.1854782706139992E-2</c:v>
                </c:pt>
              </c:numCache>
            </c:numRef>
          </c:val>
        </c:ser>
        <c:ser>
          <c:idx val="2"/>
          <c:order val="2"/>
          <c:tx>
            <c:v>3</c:v>
          </c:tx>
          <c:marker>
            <c:symbol val="none"/>
          </c:marker>
          <c:val>
            <c:numRef>
              <c:f>Categories!$E$15:$I$15</c:f>
              <c:numCache>
                <c:formatCode>0.000</c:formatCode>
                <c:ptCount val="5"/>
                <c:pt idx="0">
                  <c:v>0.11471742873318502</c:v>
                </c:pt>
                <c:pt idx="1">
                  <c:v>0.21133972537258802</c:v>
                </c:pt>
                <c:pt idx="2">
                  <c:v>0.25449510042239121</c:v>
                </c:pt>
                <c:pt idx="3">
                  <c:v>0.18931437267129447</c:v>
                </c:pt>
                <c:pt idx="4">
                  <c:v>9.5944961656780792E-2</c:v>
                </c:pt>
              </c:numCache>
            </c:numRef>
          </c:val>
        </c:ser>
        <c:ser>
          <c:idx val="3"/>
          <c:order val="3"/>
          <c:tx>
            <c:v>4</c:v>
          </c:tx>
          <c:marker>
            <c:symbol val="none"/>
          </c:marker>
          <c:val>
            <c:numRef>
              <c:f>Categories!$E$16:$I$16</c:f>
              <c:numCache>
                <c:formatCode>0.000</c:formatCode>
                <c:ptCount val="5"/>
                <c:pt idx="0">
                  <c:v>6.3663935178751782E-2</c:v>
                </c:pt>
                <c:pt idx="1">
                  <c:v>0.17085940797330793</c:v>
                </c:pt>
                <c:pt idx="2">
                  <c:v>0.30891809070268672</c:v>
                </c:pt>
                <c:pt idx="3">
                  <c:v>0.25773467103731884</c:v>
                </c:pt>
                <c:pt idx="4">
                  <c:v>0.13008452825677599</c:v>
                </c:pt>
              </c:numCache>
            </c:numRef>
          </c:val>
        </c:ser>
        <c:ser>
          <c:idx val="4"/>
          <c:order val="4"/>
          <c:tx>
            <c:v>5</c:v>
          </c:tx>
          <c:marker>
            <c:symbol val="none"/>
          </c:marker>
          <c:val>
            <c:numRef>
              <c:f>Categories!$E$17:$I$17</c:f>
              <c:numCache>
                <c:formatCode>0.000</c:formatCode>
                <c:ptCount val="5"/>
                <c:pt idx="0">
                  <c:v>5.3249563104460756E-3</c:v>
                </c:pt>
                <c:pt idx="1">
                  <c:v>2.4499719107993211E-2</c:v>
                </c:pt>
                <c:pt idx="2">
                  <c:v>0.13703406821489034</c:v>
                </c:pt>
                <c:pt idx="3">
                  <c:v>0.43452971760448555</c:v>
                </c:pt>
                <c:pt idx="4">
                  <c:v>0.72810817038177356</c:v>
                </c:pt>
              </c:numCache>
            </c:numRef>
          </c:val>
        </c:ser>
        <c:marker val="1"/>
        <c:axId val="73028736"/>
        <c:axId val="73030272"/>
      </c:lineChart>
      <c:catAx>
        <c:axId val="73028736"/>
        <c:scaling>
          <c:orientation val="minMax"/>
        </c:scaling>
        <c:axPos val="b"/>
        <c:tickLblPos val="nextTo"/>
        <c:crossAx val="73030272"/>
        <c:crosses val="autoZero"/>
        <c:auto val="1"/>
        <c:lblAlgn val="ctr"/>
        <c:lblOffset val="100"/>
      </c:catAx>
      <c:valAx>
        <c:axId val="73030272"/>
        <c:scaling>
          <c:orientation val="minMax"/>
          <c:max val="1"/>
          <c:min val="0"/>
        </c:scaling>
        <c:axPos val="l"/>
        <c:majorGridlines/>
        <c:numFmt formatCode="0.0" sourceLinked="0"/>
        <c:tickLblPos val="nextTo"/>
        <c:crossAx val="73028736"/>
        <c:crosses val="autoZero"/>
        <c:crossBetween val="between"/>
        <c:majorUnit val="0.2"/>
      </c:valAx>
      <c:spPr>
        <a:ln w="3175">
          <a:solidFill>
            <a:srgbClr val="808080"/>
          </a:solidFill>
          <a:prstDash val="solid"/>
        </a:ln>
      </c:spPr>
    </c:plotArea>
    <c:legend>
      <c:legendPos val="r"/>
      <c:layout/>
    </c:legend>
    <c:plotVisOnly val="1"/>
  </c:chart>
  <c:spPr>
    <a:ln>
      <a:solidFill>
        <a:srgbClr val="808080"/>
      </a:solidFill>
      <a:prstDash val="solid"/>
    </a:ln>
  </c:spPr>
  <c:txPr>
    <a:bodyPr/>
    <a:lstStyle/>
    <a:p>
      <a:pPr>
        <a:defRPr sz="1200"/>
      </a:pPr>
      <a:endParaRPr lang="ja-JP"/>
    </a:p>
  </c:txPr>
  <c:externalData r:id="rId1"/>
</c:chartSpace>
</file>

<file path=ppt/charts/chart35.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1</c:v>
          </c:tx>
          <c:marker>
            <c:symbol val="none"/>
          </c:marker>
          <c:val>
            <c:numRef>
              <c:f>Categories!$E$3:$I$3</c:f>
              <c:numCache>
                <c:formatCode>0.000</c:formatCode>
                <c:ptCount val="5"/>
                <c:pt idx="0">
                  <c:v>0.47060284959059517</c:v>
                </c:pt>
                <c:pt idx="1">
                  <c:v>0.30765526013970024</c:v>
                </c:pt>
                <c:pt idx="2">
                  <c:v>0.12873687872624973</c:v>
                </c:pt>
                <c:pt idx="3">
                  <c:v>3.7985864877010021E-2</c:v>
                </c:pt>
                <c:pt idx="4">
                  <c:v>1.0519975387974339E-2</c:v>
                </c:pt>
              </c:numCache>
            </c:numRef>
          </c:val>
        </c:ser>
        <c:ser>
          <c:idx val="1"/>
          <c:order val="1"/>
          <c:tx>
            <c:v>2</c:v>
          </c:tx>
          <c:marker>
            <c:symbol val="none"/>
          </c:marker>
          <c:val>
            <c:numRef>
              <c:f>Categories!$E$4:$I$4</c:f>
              <c:numCache>
                <c:formatCode>0.000</c:formatCode>
                <c:ptCount val="5"/>
                <c:pt idx="0">
                  <c:v>0.29341055532509835</c:v>
                </c:pt>
                <c:pt idx="1">
                  <c:v>0.34178920384436934</c:v>
                </c:pt>
                <c:pt idx="2">
                  <c:v>0.24197877865358919</c:v>
                </c:pt>
                <c:pt idx="3">
                  <c:v>0.11153184903847024</c:v>
                </c:pt>
                <c:pt idx="4">
                  <c:v>4.5557569916689578E-2</c:v>
                </c:pt>
              </c:numCache>
            </c:numRef>
          </c:val>
        </c:ser>
        <c:ser>
          <c:idx val="2"/>
          <c:order val="2"/>
          <c:tx>
            <c:v>3</c:v>
          </c:tx>
          <c:marker>
            <c:symbol val="none"/>
          </c:marker>
          <c:val>
            <c:numRef>
              <c:f>Categories!$E$5:$I$5</c:f>
              <c:numCache>
                <c:formatCode>0.000</c:formatCode>
                <c:ptCount val="5"/>
                <c:pt idx="0">
                  <c:v>0.20004287137232529</c:v>
                </c:pt>
                <c:pt idx="1">
                  <c:v>0.21851182477660291</c:v>
                </c:pt>
                <c:pt idx="2">
                  <c:v>0.27290704875439903</c:v>
                </c:pt>
                <c:pt idx="3">
                  <c:v>0.22479798187111927</c:v>
                </c:pt>
                <c:pt idx="4">
                  <c:v>0.11558752560405181</c:v>
                </c:pt>
              </c:numCache>
            </c:numRef>
          </c:val>
        </c:ser>
        <c:ser>
          <c:idx val="3"/>
          <c:order val="3"/>
          <c:tx>
            <c:v>4</c:v>
          </c:tx>
          <c:marker>
            <c:symbol val="none"/>
          </c:marker>
          <c:val>
            <c:numRef>
              <c:f>Categories!$E$6:$I$6</c:f>
              <c:numCache>
                <c:formatCode>0.000</c:formatCode>
                <c:ptCount val="5"/>
                <c:pt idx="0">
                  <c:v>3.0584224995252329E-2</c:v>
                </c:pt>
                <c:pt idx="1">
                  <c:v>0.11325427622395517</c:v>
                </c:pt>
                <c:pt idx="2">
                  <c:v>0.27406572731426665</c:v>
                </c:pt>
                <c:pt idx="3">
                  <c:v>0.34056857864462642</c:v>
                </c:pt>
                <c:pt idx="4">
                  <c:v>0.2874868394007849</c:v>
                </c:pt>
              </c:numCache>
            </c:numRef>
          </c:val>
        </c:ser>
        <c:ser>
          <c:idx val="4"/>
          <c:order val="4"/>
          <c:tx>
            <c:v>5</c:v>
          </c:tx>
          <c:marker>
            <c:symbol val="none"/>
          </c:marker>
          <c:val>
            <c:numRef>
              <c:f>Categories!$E$7:$I$7</c:f>
              <c:numCache>
                <c:formatCode>0.000</c:formatCode>
                <c:ptCount val="5"/>
                <c:pt idx="0">
                  <c:v>5.3594986167299378E-3</c:v>
                </c:pt>
                <c:pt idx="1">
                  <c:v>1.8789434915373784E-2</c:v>
                </c:pt>
                <c:pt idx="2">
                  <c:v>8.2311566451495954E-2</c:v>
                </c:pt>
                <c:pt idx="3">
                  <c:v>0.28511572546877528</c:v>
                </c:pt>
                <c:pt idx="4">
                  <c:v>0.54084808959050101</c:v>
                </c:pt>
              </c:numCache>
            </c:numRef>
          </c:val>
        </c:ser>
        <c:marker val="1"/>
        <c:axId val="73219072"/>
        <c:axId val="73233152"/>
      </c:lineChart>
      <c:catAx>
        <c:axId val="73219072"/>
        <c:scaling>
          <c:orientation val="minMax"/>
        </c:scaling>
        <c:axPos val="b"/>
        <c:tickLblPos val="nextTo"/>
        <c:crossAx val="73233152"/>
        <c:crosses val="autoZero"/>
        <c:auto val="1"/>
        <c:lblAlgn val="ctr"/>
        <c:lblOffset val="100"/>
      </c:catAx>
      <c:valAx>
        <c:axId val="73233152"/>
        <c:scaling>
          <c:orientation val="minMax"/>
          <c:max val="1"/>
          <c:min val="0"/>
        </c:scaling>
        <c:axPos val="l"/>
        <c:majorGridlines/>
        <c:numFmt formatCode="0.0" sourceLinked="0"/>
        <c:tickLblPos val="nextTo"/>
        <c:crossAx val="73219072"/>
        <c:crosses val="autoZero"/>
        <c:crossBetween val="between"/>
        <c:majorUnit val="0.2"/>
      </c:valAx>
      <c:spPr>
        <a:ln w="3175">
          <a:solidFill>
            <a:srgbClr val="808080"/>
          </a:solidFill>
          <a:prstDash val="solid"/>
        </a:ln>
      </c:spPr>
    </c:plotArea>
    <c:legend>
      <c:legendPos val="r"/>
      <c:layout/>
    </c:legend>
    <c:plotVisOnly val="1"/>
  </c:chart>
  <c:spPr>
    <a:ln>
      <a:solidFill>
        <a:srgbClr val="808080"/>
      </a:solidFill>
      <a:prstDash val="solid"/>
    </a:ln>
  </c:spPr>
  <c:txPr>
    <a:bodyPr/>
    <a:lstStyle/>
    <a:p>
      <a:pPr>
        <a:defRPr sz="1200"/>
      </a:pPr>
      <a:endParaRPr lang="ja-JP"/>
    </a:p>
  </c:txPr>
  <c:externalData r:id="rId1"/>
</c:chartSpace>
</file>

<file path=ppt/charts/chart36.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1</c:v>
          </c:tx>
          <c:marker>
            <c:symbol val="none"/>
          </c:marker>
          <c:val>
            <c:numRef>
              <c:f>Categories!$E$8:$I$8</c:f>
              <c:numCache>
                <c:formatCode>0.000</c:formatCode>
                <c:ptCount val="5"/>
                <c:pt idx="0">
                  <c:v>0.51541826744431707</c:v>
                </c:pt>
                <c:pt idx="1">
                  <c:v>0.27725437075389381</c:v>
                </c:pt>
                <c:pt idx="2">
                  <c:v>9.5645998550749373E-2</c:v>
                </c:pt>
                <c:pt idx="3">
                  <c:v>2.7481386076740295E-2</c:v>
                </c:pt>
                <c:pt idx="4">
                  <c:v>8.3403837529879565E-3</c:v>
                </c:pt>
              </c:numCache>
            </c:numRef>
          </c:val>
        </c:ser>
        <c:ser>
          <c:idx val="1"/>
          <c:order val="1"/>
          <c:tx>
            <c:v>2</c:v>
          </c:tx>
          <c:marker>
            <c:symbol val="none"/>
          </c:marker>
          <c:val>
            <c:numRef>
              <c:f>Categories!$E$9:$I$9</c:f>
              <c:numCache>
                <c:formatCode>0.000</c:formatCode>
                <c:ptCount val="5"/>
                <c:pt idx="0">
                  <c:v>0.28455743583820631</c:v>
                </c:pt>
                <c:pt idx="1">
                  <c:v>0.30199012154176047</c:v>
                </c:pt>
                <c:pt idx="2">
                  <c:v>0.22469610064384818</c:v>
                </c:pt>
                <c:pt idx="3">
                  <c:v>0.14534548372255038</c:v>
                </c:pt>
                <c:pt idx="4">
                  <c:v>7.5220808218893209E-2</c:v>
                </c:pt>
              </c:numCache>
            </c:numRef>
          </c:val>
        </c:ser>
        <c:ser>
          <c:idx val="2"/>
          <c:order val="2"/>
          <c:tx>
            <c:v>3</c:v>
          </c:tx>
          <c:marker>
            <c:symbol val="none"/>
          </c:marker>
          <c:val>
            <c:numRef>
              <c:f>Categories!$E$10:$I$10</c:f>
              <c:numCache>
                <c:formatCode>0.000</c:formatCode>
                <c:ptCount val="5"/>
                <c:pt idx="0">
                  <c:v>0.11524421508313729</c:v>
                </c:pt>
                <c:pt idx="1">
                  <c:v>0.21638810944613049</c:v>
                </c:pt>
                <c:pt idx="2">
                  <c:v>0.2887606372280293</c:v>
                </c:pt>
                <c:pt idx="3">
                  <c:v>0.26030099794548511</c:v>
                </c:pt>
                <c:pt idx="4">
                  <c:v>0.1816634268030359</c:v>
                </c:pt>
              </c:numCache>
            </c:numRef>
          </c:val>
        </c:ser>
        <c:ser>
          <c:idx val="3"/>
          <c:order val="3"/>
          <c:tx>
            <c:v>4</c:v>
          </c:tx>
          <c:marker>
            <c:symbol val="none"/>
          </c:marker>
          <c:val>
            <c:numRef>
              <c:f>Categories!$E$11:$I$11</c:f>
              <c:numCache>
                <c:formatCode>0.000</c:formatCode>
                <c:ptCount val="5"/>
                <c:pt idx="0">
                  <c:v>7.78833975815338E-2</c:v>
                </c:pt>
                <c:pt idx="1">
                  <c:v>0.17553118432975859</c:v>
                </c:pt>
                <c:pt idx="2">
                  <c:v>0.28552226871696468</c:v>
                </c:pt>
                <c:pt idx="3">
                  <c:v>0.27711140468823459</c:v>
                </c:pt>
                <c:pt idx="4">
                  <c:v>0.22284696787709218</c:v>
                </c:pt>
              </c:numCache>
            </c:numRef>
          </c:val>
        </c:ser>
        <c:ser>
          <c:idx val="4"/>
          <c:order val="4"/>
          <c:tx>
            <c:v>5</c:v>
          </c:tx>
          <c:marker>
            <c:symbol val="none"/>
          </c:marker>
          <c:val>
            <c:numRef>
              <c:f>Categories!$E$12:$I$12</c:f>
              <c:numCache>
                <c:formatCode>0.000</c:formatCode>
                <c:ptCount val="5"/>
                <c:pt idx="0">
                  <c:v>6.8966839528060934E-3</c:v>
                </c:pt>
                <c:pt idx="1">
                  <c:v>2.8836213828457073E-2</c:v>
                </c:pt>
                <c:pt idx="2">
                  <c:v>0.10537499476040929</c:v>
                </c:pt>
                <c:pt idx="3">
                  <c:v>0.28976072746699111</c:v>
                </c:pt>
                <c:pt idx="4">
                  <c:v>0.51192841324799165</c:v>
                </c:pt>
              </c:numCache>
            </c:numRef>
          </c:val>
        </c:ser>
        <c:marker val="1"/>
        <c:axId val="73255936"/>
        <c:axId val="73265920"/>
      </c:lineChart>
      <c:catAx>
        <c:axId val="73255936"/>
        <c:scaling>
          <c:orientation val="minMax"/>
        </c:scaling>
        <c:axPos val="b"/>
        <c:tickLblPos val="nextTo"/>
        <c:crossAx val="73265920"/>
        <c:crosses val="autoZero"/>
        <c:auto val="1"/>
        <c:lblAlgn val="ctr"/>
        <c:lblOffset val="100"/>
      </c:catAx>
      <c:valAx>
        <c:axId val="73265920"/>
        <c:scaling>
          <c:orientation val="minMax"/>
          <c:max val="1"/>
          <c:min val="0"/>
        </c:scaling>
        <c:axPos val="l"/>
        <c:majorGridlines/>
        <c:numFmt formatCode="0.0" sourceLinked="0"/>
        <c:tickLblPos val="nextTo"/>
        <c:crossAx val="73255936"/>
        <c:crosses val="autoZero"/>
        <c:crossBetween val="between"/>
        <c:majorUnit val="0.2"/>
      </c:valAx>
      <c:spPr>
        <a:ln w="3175">
          <a:solidFill>
            <a:srgbClr val="808080"/>
          </a:solidFill>
          <a:prstDash val="solid"/>
        </a:ln>
      </c:spPr>
    </c:plotArea>
    <c:legend>
      <c:legendPos val="r"/>
      <c:layout/>
    </c:legend>
    <c:plotVisOnly val="1"/>
  </c:chart>
  <c:spPr>
    <a:ln>
      <a:solidFill>
        <a:srgbClr val="808080"/>
      </a:solidFill>
      <a:prstDash val="solid"/>
    </a:ln>
  </c:spPr>
  <c:txPr>
    <a:bodyPr/>
    <a:lstStyle/>
    <a:p>
      <a:pPr>
        <a:defRPr sz="1200"/>
      </a:pPr>
      <a:endParaRPr lang="ja-JP"/>
    </a:p>
  </c:txPr>
  <c:externalData r:id="rId1"/>
</c:chartSpace>
</file>

<file path=ppt/charts/chart37.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1</c:v>
          </c:tx>
          <c:marker>
            <c:symbol val="none"/>
          </c:marker>
          <c:val>
            <c:numRef>
              <c:f>Categories!$E$13:$I$13</c:f>
              <c:numCache>
                <c:formatCode>0.000</c:formatCode>
                <c:ptCount val="5"/>
                <c:pt idx="0">
                  <c:v>0.37727788887854202</c:v>
                </c:pt>
                <c:pt idx="1">
                  <c:v>0.32112408228535844</c:v>
                </c:pt>
                <c:pt idx="2">
                  <c:v>0.17755818783511962</c:v>
                </c:pt>
                <c:pt idx="3">
                  <c:v>6.6472464441058171E-2</c:v>
                </c:pt>
                <c:pt idx="4">
                  <c:v>1.9753167855427481E-2</c:v>
                </c:pt>
              </c:numCache>
            </c:numRef>
          </c:val>
        </c:ser>
        <c:ser>
          <c:idx val="1"/>
          <c:order val="1"/>
          <c:tx>
            <c:v>2</c:v>
          </c:tx>
          <c:marker>
            <c:symbol val="none"/>
          </c:marker>
          <c:val>
            <c:numRef>
              <c:f>Categories!$E$14:$I$14</c:f>
              <c:numCache>
                <c:formatCode>0.000</c:formatCode>
                <c:ptCount val="5"/>
                <c:pt idx="0">
                  <c:v>0.39805334981287377</c:v>
                </c:pt>
                <c:pt idx="1">
                  <c:v>0.28102308806328297</c:v>
                </c:pt>
                <c:pt idx="2">
                  <c:v>0.19285644758096823</c:v>
                </c:pt>
                <c:pt idx="3">
                  <c:v>0.10003570283851689</c:v>
                </c:pt>
                <c:pt idx="4">
                  <c:v>3.781158097834076E-2</c:v>
                </c:pt>
              </c:numCache>
            </c:numRef>
          </c:val>
        </c:ser>
        <c:ser>
          <c:idx val="2"/>
          <c:order val="2"/>
          <c:tx>
            <c:v>3</c:v>
          </c:tx>
          <c:marker>
            <c:symbol val="none"/>
          </c:marker>
          <c:val>
            <c:numRef>
              <c:f>Categories!$E$15:$I$15</c:f>
              <c:numCache>
                <c:formatCode>0.000</c:formatCode>
                <c:ptCount val="5"/>
                <c:pt idx="0">
                  <c:v>0.17545136920378337</c:v>
                </c:pt>
                <c:pt idx="1">
                  <c:v>0.26648602795480908</c:v>
                </c:pt>
                <c:pt idx="2">
                  <c:v>0.30441537243388528</c:v>
                </c:pt>
                <c:pt idx="3">
                  <c:v>0.19101387127915087</c:v>
                </c:pt>
                <c:pt idx="4">
                  <c:v>0.10790954298242851</c:v>
                </c:pt>
              </c:numCache>
            </c:numRef>
          </c:val>
        </c:ser>
        <c:ser>
          <c:idx val="3"/>
          <c:order val="3"/>
          <c:tx>
            <c:v>4</c:v>
          </c:tx>
          <c:marker>
            <c:symbol val="none"/>
          </c:marker>
          <c:val>
            <c:numRef>
              <c:f>Categories!$E$16:$I$16</c:f>
              <c:numCache>
                <c:formatCode>0.000</c:formatCode>
                <c:ptCount val="5"/>
                <c:pt idx="0">
                  <c:v>3.2382377258952592E-2</c:v>
                </c:pt>
                <c:pt idx="1">
                  <c:v>8.6657464651314228E-2</c:v>
                </c:pt>
                <c:pt idx="2">
                  <c:v>0.23024334647257752</c:v>
                </c:pt>
                <c:pt idx="3">
                  <c:v>0.38384601544651631</c:v>
                </c:pt>
                <c:pt idx="4">
                  <c:v>0.31758939434543804</c:v>
                </c:pt>
              </c:numCache>
            </c:numRef>
          </c:val>
        </c:ser>
        <c:ser>
          <c:idx val="4"/>
          <c:order val="4"/>
          <c:tx>
            <c:v>5</c:v>
          </c:tx>
          <c:marker>
            <c:symbol val="none"/>
          </c:marker>
          <c:val>
            <c:numRef>
              <c:f>Categories!$E$17:$I$17</c:f>
              <c:numCache>
                <c:formatCode>0.000</c:formatCode>
                <c:ptCount val="5"/>
                <c:pt idx="0">
                  <c:v>1.6835014745849686E-2</c:v>
                </c:pt>
                <c:pt idx="1">
                  <c:v>4.4709336945237509E-2</c:v>
                </c:pt>
                <c:pt idx="2">
                  <c:v>9.4926645577451188E-2</c:v>
                </c:pt>
                <c:pt idx="3">
                  <c:v>0.25863194589475808</c:v>
                </c:pt>
                <c:pt idx="4">
                  <c:v>0.51693631373836557</c:v>
                </c:pt>
              </c:numCache>
            </c:numRef>
          </c:val>
        </c:ser>
        <c:marker val="1"/>
        <c:axId val="73096192"/>
        <c:axId val="73106176"/>
      </c:lineChart>
      <c:catAx>
        <c:axId val="73096192"/>
        <c:scaling>
          <c:orientation val="minMax"/>
        </c:scaling>
        <c:axPos val="b"/>
        <c:tickLblPos val="nextTo"/>
        <c:crossAx val="73106176"/>
        <c:crosses val="autoZero"/>
        <c:auto val="1"/>
        <c:lblAlgn val="ctr"/>
        <c:lblOffset val="100"/>
      </c:catAx>
      <c:valAx>
        <c:axId val="73106176"/>
        <c:scaling>
          <c:orientation val="minMax"/>
          <c:max val="1"/>
          <c:min val="0"/>
        </c:scaling>
        <c:axPos val="l"/>
        <c:majorGridlines/>
        <c:numFmt formatCode="0.0" sourceLinked="0"/>
        <c:tickLblPos val="nextTo"/>
        <c:crossAx val="73096192"/>
        <c:crosses val="autoZero"/>
        <c:crossBetween val="between"/>
        <c:majorUnit val="0.2"/>
      </c:valAx>
      <c:spPr>
        <a:ln w="3175">
          <a:solidFill>
            <a:srgbClr val="808080"/>
          </a:solidFill>
          <a:prstDash val="solid"/>
        </a:ln>
      </c:spPr>
    </c:plotArea>
    <c:legend>
      <c:legendPos val="r"/>
      <c:layout/>
    </c:legend>
    <c:plotVisOnly val="1"/>
  </c:chart>
  <c:spPr>
    <a:ln>
      <a:solidFill>
        <a:srgbClr val="808080"/>
      </a:solidFill>
      <a:prstDash val="solid"/>
    </a:ln>
  </c:spPr>
  <c:txPr>
    <a:bodyPr/>
    <a:lstStyle/>
    <a:p>
      <a:pPr>
        <a:defRPr sz="1200"/>
      </a:pPr>
      <a:endParaRPr lang="ja-JP"/>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ja-JP" altLang="en-US"/>
              <a:t>段階評価の処理（</a:t>
            </a:r>
            <a:r>
              <a:rPr lang="en-US" altLang="ja-JP"/>
              <a:t>NTT</a:t>
            </a:r>
            <a:r>
              <a:rPr lang="ja-JP" altLang="en-US"/>
              <a:t>）</a:t>
            </a:r>
          </a:p>
        </c:rich>
      </c:tx>
      <c:layout/>
    </c:title>
    <c:plotArea>
      <c:layout>
        <c:manualLayout>
          <c:layoutTarget val="inner"/>
          <c:xMode val="edge"/>
          <c:yMode val="edge"/>
          <c:x val="0.31609922079895086"/>
          <c:y val="0.12783425850548671"/>
          <c:w val="0.59342803941606781"/>
          <c:h val="0.56505256780458768"/>
        </c:manualLayout>
      </c:layout>
      <c:barChart>
        <c:barDir val="bar"/>
        <c:grouping val="percentStacked"/>
        <c:ser>
          <c:idx val="0"/>
          <c:order val="0"/>
          <c:tx>
            <c:strRef>
              <c:f>Sheet5!$I$42</c:f>
              <c:strCache>
                <c:ptCount val="1"/>
                <c:pt idx="0">
                  <c:v>A</c:v>
                </c:pt>
              </c:strCache>
            </c:strRef>
          </c:tx>
          <c:dLbls>
            <c:delete val="1"/>
          </c:dLbls>
          <c:cat>
            <c:strRef>
              <c:f>Sheet5!$H$43:$H$45</c:f>
              <c:strCache>
                <c:ptCount val="3"/>
                <c:pt idx="0">
                  <c:v>Bottom(1-3)</c:v>
                </c:pt>
                <c:pt idx="1">
                  <c:v>Middle(4-6)</c:v>
                </c:pt>
                <c:pt idx="2">
                  <c:v>Top (8-10)</c:v>
                </c:pt>
              </c:strCache>
            </c:strRef>
          </c:cat>
          <c:val>
            <c:numRef>
              <c:f>Sheet5!$I$43:$I$45</c:f>
              <c:numCache>
                <c:formatCode>0.00_ </c:formatCode>
                <c:ptCount val="3"/>
                <c:pt idx="0">
                  <c:v>0.12162162162162174</c:v>
                </c:pt>
                <c:pt idx="1">
                  <c:v>0.10989010989010994</c:v>
                </c:pt>
                <c:pt idx="2">
                  <c:v>8.3333333333333343E-2</c:v>
                </c:pt>
              </c:numCache>
            </c:numRef>
          </c:val>
        </c:ser>
        <c:ser>
          <c:idx val="1"/>
          <c:order val="1"/>
          <c:tx>
            <c:strRef>
              <c:f>Sheet5!$J$42</c:f>
              <c:strCache>
                <c:ptCount val="1"/>
                <c:pt idx="0">
                  <c:v>B</c:v>
                </c:pt>
              </c:strCache>
            </c:strRef>
          </c:tx>
          <c:dLbls>
            <c:numFmt formatCode="0%" sourceLinked="0"/>
            <c:txPr>
              <a:bodyPr/>
              <a:lstStyle/>
              <a:p>
                <a:pPr>
                  <a:defRPr sz="1800">
                    <a:solidFill>
                      <a:schemeClr val="bg1"/>
                    </a:solidFill>
                  </a:defRPr>
                </a:pPr>
                <a:endParaRPr lang="ja-JP"/>
              </a:p>
            </c:txPr>
            <c:dLblPos val="ctr"/>
            <c:showVal val="1"/>
          </c:dLbls>
          <c:cat>
            <c:strRef>
              <c:f>Sheet5!$H$43:$H$45</c:f>
              <c:strCache>
                <c:ptCount val="3"/>
                <c:pt idx="0">
                  <c:v>Bottom(1-3)</c:v>
                </c:pt>
                <c:pt idx="1">
                  <c:v>Middle(4-6)</c:v>
                </c:pt>
                <c:pt idx="2">
                  <c:v>Top (8-10)</c:v>
                </c:pt>
              </c:strCache>
            </c:strRef>
          </c:cat>
          <c:val>
            <c:numRef>
              <c:f>Sheet5!$J$43:$J$45</c:f>
              <c:numCache>
                <c:formatCode>0.00_ </c:formatCode>
                <c:ptCount val="3"/>
                <c:pt idx="0">
                  <c:v>0.32432432432432479</c:v>
                </c:pt>
                <c:pt idx="1">
                  <c:v>0.42857142857142855</c:v>
                </c:pt>
                <c:pt idx="2">
                  <c:v>0.29761904761904789</c:v>
                </c:pt>
              </c:numCache>
            </c:numRef>
          </c:val>
        </c:ser>
        <c:ser>
          <c:idx val="2"/>
          <c:order val="2"/>
          <c:tx>
            <c:strRef>
              <c:f>Sheet5!$K$42</c:f>
              <c:strCache>
                <c:ptCount val="1"/>
                <c:pt idx="0">
                  <c:v>C(正解)</c:v>
                </c:pt>
              </c:strCache>
            </c:strRef>
          </c:tx>
          <c:dLbls>
            <c:numFmt formatCode="0%" sourceLinked="0"/>
            <c:txPr>
              <a:bodyPr/>
              <a:lstStyle/>
              <a:p>
                <a:pPr>
                  <a:defRPr sz="1800">
                    <a:solidFill>
                      <a:schemeClr val="bg1"/>
                    </a:solidFill>
                  </a:defRPr>
                </a:pPr>
                <a:endParaRPr lang="ja-JP"/>
              </a:p>
            </c:txPr>
            <c:dLblPos val="ctr"/>
            <c:showVal val="1"/>
          </c:dLbls>
          <c:cat>
            <c:strRef>
              <c:f>Sheet5!$H$43:$H$45</c:f>
              <c:strCache>
                <c:ptCount val="3"/>
                <c:pt idx="0">
                  <c:v>Bottom(1-3)</c:v>
                </c:pt>
                <c:pt idx="1">
                  <c:v>Middle(4-6)</c:v>
                </c:pt>
                <c:pt idx="2">
                  <c:v>Top (8-10)</c:v>
                </c:pt>
              </c:strCache>
            </c:strRef>
          </c:cat>
          <c:val>
            <c:numRef>
              <c:f>Sheet5!$K$43:$K$45</c:f>
              <c:numCache>
                <c:formatCode>0.00_ </c:formatCode>
                <c:ptCount val="3"/>
                <c:pt idx="0">
                  <c:v>0.47297297297297347</c:v>
                </c:pt>
                <c:pt idx="1">
                  <c:v>0.42857142857142855</c:v>
                </c:pt>
                <c:pt idx="2">
                  <c:v>0.57142857142857195</c:v>
                </c:pt>
              </c:numCache>
            </c:numRef>
          </c:val>
        </c:ser>
        <c:ser>
          <c:idx val="3"/>
          <c:order val="3"/>
          <c:tx>
            <c:strRef>
              <c:f>Sheet5!$L$42</c:f>
              <c:strCache>
                <c:ptCount val="1"/>
                <c:pt idx="0">
                  <c:v>D</c:v>
                </c:pt>
              </c:strCache>
            </c:strRef>
          </c:tx>
          <c:dLbls>
            <c:delete val="1"/>
          </c:dLbls>
          <c:cat>
            <c:strRef>
              <c:f>Sheet5!$H$43:$H$45</c:f>
              <c:strCache>
                <c:ptCount val="3"/>
                <c:pt idx="0">
                  <c:v>Bottom(1-3)</c:v>
                </c:pt>
                <c:pt idx="1">
                  <c:v>Middle(4-6)</c:v>
                </c:pt>
                <c:pt idx="2">
                  <c:v>Top (8-10)</c:v>
                </c:pt>
              </c:strCache>
            </c:strRef>
          </c:cat>
          <c:val>
            <c:numRef>
              <c:f>Sheet5!$L$43:$L$45</c:f>
              <c:numCache>
                <c:formatCode>0.00_ </c:formatCode>
                <c:ptCount val="3"/>
                <c:pt idx="0">
                  <c:v>8.1081081081081086E-2</c:v>
                </c:pt>
                <c:pt idx="1">
                  <c:v>3.2967032967032975E-2</c:v>
                </c:pt>
                <c:pt idx="2">
                  <c:v>4.7619047619047623E-2</c:v>
                </c:pt>
              </c:numCache>
            </c:numRef>
          </c:val>
        </c:ser>
        <c:dLbls>
          <c:showVal val="1"/>
        </c:dLbls>
        <c:overlap val="100"/>
        <c:axId val="42084608"/>
        <c:axId val="42106880"/>
      </c:barChart>
      <c:catAx>
        <c:axId val="42084608"/>
        <c:scaling>
          <c:orientation val="minMax"/>
        </c:scaling>
        <c:axPos val="l"/>
        <c:tickLblPos val="nextTo"/>
        <c:crossAx val="42106880"/>
        <c:crosses val="autoZero"/>
        <c:auto val="1"/>
        <c:lblAlgn val="ctr"/>
        <c:lblOffset val="100"/>
      </c:catAx>
      <c:valAx>
        <c:axId val="42106880"/>
        <c:scaling>
          <c:orientation val="minMax"/>
        </c:scaling>
        <c:axPos val="b"/>
        <c:majorGridlines/>
        <c:numFmt formatCode="0%" sourceLinked="1"/>
        <c:tickLblPos val="nextTo"/>
        <c:crossAx val="42084608"/>
        <c:crosses val="autoZero"/>
        <c:crossBetween val="between"/>
      </c:valAx>
    </c:plotArea>
    <c:legend>
      <c:legendPos val="b"/>
      <c:layout/>
    </c:legend>
    <c:plotVisOnly val="1"/>
  </c:chart>
  <c:txPr>
    <a:bodyPr/>
    <a:lstStyle/>
    <a:p>
      <a:pPr>
        <a:defRPr sz="1400"/>
      </a:pPr>
      <a:endParaRPr lang="ja-JP"/>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ja-JP"/>
              <a:t>長文穴埋め第７問の</a:t>
            </a:r>
            <a:r>
              <a:rPr lang="en-US"/>
              <a:t>IRP</a:t>
            </a:r>
          </a:p>
        </c:rich>
      </c:tx>
      <c:layout/>
    </c:title>
    <c:plotArea>
      <c:layout/>
      <c:lineChart>
        <c:grouping val="standard"/>
        <c:ser>
          <c:idx val="0"/>
          <c:order val="0"/>
          <c:spPr>
            <a:ln w="44450"/>
          </c:spPr>
          <c:marker>
            <c:symbol val="none"/>
          </c:marker>
          <c:val>
            <c:numRef>
              <c:f>Items!$J$26:$S$26</c:f>
              <c:numCache>
                <c:formatCode>0.000</c:formatCode>
                <c:ptCount val="10"/>
                <c:pt idx="0">
                  <c:v>0.64714130746626064</c:v>
                </c:pt>
                <c:pt idx="1">
                  <c:v>0.57084368723797063</c:v>
                </c:pt>
                <c:pt idx="2">
                  <c:v>0.47301357986395354</c:v>
                </c:pt>
                <c:pt idx="3">
                  <c:v>0.40765611033821297</c:v>
                </c:pt>
                <c:pt idx="4">
                  <c:v>0.41223035599829599</c:v>
                </c:pt>
                <c:pt idx="5">
                  <c:v>0.47724996821122495</c:v>
                </c:pt>
                <c:pt idx="6">
                  <c:v>0.5581534963233824</c:v>
                </c:pt>
                <c:pt idx="7">
                  <c:v>0.61071285682304233</c:v>
                </c:pt>
                <c:pt idx="8">
                  <c:v>0.6283103012709863</c:v>
                </c:pt>
                <c:pt idx="9">
                  <c:v>0.63104120077171622</c:v>
                </c:pt>
              </c:numCache>
            </c:numRef>
          </c:val>
        </c:ser>
        <c:marker val="1"/>
        <c:axId val="54657408"/>
        <c:axId val="54659328"/>
      </c:lineChart>
      <c:catAx>
        <c:axId val="54657408"/>
        <c:scaling>
          <c:orientation val="minMax"/>
        </c:scaling>
        <c:axPos val="b"/>
        <c:title>
          <c:tx>
            <c:rich>
              <a:bodyPr/>
              <a:lstStyle/>
              <a:p>
                <a:pPr>
                  <a:defRPr/>
                </a:pPr>
                <a:r>
                  <a:rPr lang="ja-JP"/>
                  <a:t>潜在ランク</a:t>
                </a:r>
              </a:p>
            </c:rich>
          </c:tx>
          <c:layout/>
        </c:title>
        <c:tickLblPos val="nextTo"/>
        <c:crossAx val="54659328"/>
        <c:crosses val="autoZero"/>
        <c:auto val="1"/>
        <c:lblAlgn val="ctr"/>
        <c:lblOffset val="100"/>
      </c:catAx>
      <c:valAx>
        <c:axId val="54659328"/>
        <c:scaling>
          <c:orientation val="minMax"/>
          <c:max val="1"/>
          <c:min val="0"/>
        </c:scaling>
        <c:axPos val="l"/>
        <c:majorGridlines/>
        <c:title>
          <c:tx>
            <c:rich>
              <a:bodyPr rot="0" vert="wordArtVertRtl"/>
              <a:lstStyle/>
              <a:p>
                <a:pPr>
                  <a:defRPr/>
                </a:pPr>
                <a:r>
                  <a:rPr lang="ja-JP"/>
                  <a:t>確率</a:t>
                </a:r>
              </a:p>
            </c:rich>
          </c:tx>
          <c:layout/>
        </c:title>
        <c:numFmt formatCode="0.0" sourceLinked="0"/>
        <c:tickLblPos val="nextTo"/>
        <c:crossAx val="54657408"/>
        <c:crosses val="autoZero"/>
        <c:crossBetween val="between"/>
        <c:majorUnit val="0.2"/>
      </c:valAx>
      <c:spPr>
        <a:ln w="3175">
          <a:solidFill>
            <a:srgbClr val="808080"/>
          </a:solidFill>
          <a:prstDash val="solid"/>
        </a:ln>
      </c:spPr>
    </c:plotArea>
    <c:plotVisOnly val="1"/>
  </c:chart>
  <c:spPr>
    <a:ln>
      <a:solidFill>
        <a:srgbClr val="808080"/>
      </a:solidFill>
      <a:prstDash val="solid"/>
    </a:ln>
  </c:spPr>
  <c:txPr>
    <a:bodyPr/>
    <a:lstStyle/>
    <a:p>
      <a:pPr>
        <a:defRPr sz="1800"/>
      </a:pPr>
      <a:endParaRPr lang="ja-JP"/>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ja-JP" altLang="en-US"/>
              <a:t>段階評価の処理（</a:t>
            </a:r>
            <a:r>
              <a:rPr lang="en-US" altLang="ja-JP"/>
              <a:t>NTT</a:t>
            </a:r>
            <a:r>
              <a:rPr lang="ja-JP" altLang="en-US"/>
              <a:t>）</a:t>
            </a:r>
          </a:p>
        </c:rich>
      </c:tx>
      <c:layout/>
    </c:title>
    <c:plotArea>
      <c:layout>
        <c:manualLayout>
          <c:layoutTarget val="inner"/>
          <c:xMode val="edge"/>
          <c:yMode val="edge"/>
          <c:x val="0.31081225127474266"/>
          <c:y val="0.12891221930592023"/>
          <c:w val="0.60022822563472522"/>
          <c:h val="0.56138487897346168"/>
        </c:manualLayout>
      </c:layout>
      <c:barChart>
        <c:barDir val="bar"/>
        <c:grouping val="percentStacked"/>
        <c:ser>
          <c:idx val="0"/>
          <c:order val="0"/>
          <c:tx>
            <c:strRef>
              <c:f>Sheet5!$I$9</c:f>
              <c:strCache>
                <c:ptCount val="1"/>
                <c:pt idx="0">
                  <c:v>A</c:v>
                </c:pt>
              </c:strCache>
            </c:strRef>
          </c:tx>
          <c:dLbls>
            <c:numFmt formatCode="0%" sourceLinked="0"/>
            <c:txPr>
              <a:bodyPr/>
              <a:lstStyle/>
              <a:p>
                <a:pPr>
                  <a:defRPr sz="1800">
                    <a:solidFill>
                      <a:schemeClr val="bg1"/>
                    </a:solidFill>
                  </a:defRPr>
                </a:pPr>
                <a:endParaRPr lang="ja-JP"/>
              </a:p>
            </c:txPr>
            <c:dLblPos val="ctr"/>
            <c:showVal val="1"/>
          </c:dLbls>
          <c:cat>
            <c:strRef>
              <c:f>Sheet5!$H$10:$H$12</c:f>
              <c:strCache>
                <c:ptCount val="3"/>
                <c:pt idx="0">
                  <c:v>Bottom(1-3)</c:v>
                </c:pt>
                <c:pt idx="1">
                  <c:v>Middle(4-6)</c:v>
                </c:pt>
                <c:pt idx="2">
                  <c:v>Top (8-10)</c:v>
                </c:pt>
              </c:strCache>
            </c:strRef>
          </c:cat>
          <c:val>
            <c:numRef>
              <c:f>Sheet5!$I$10:$I$12</c:f>
              <c:numCache>
                <c:formatCode>0.00_ </c:formatCode>
                <c:ptCount val="3"/>
                <c:pt idx="0">
                  <c:v>0.14864864864864866</c:v>
                </c:pt>
                <c:pt idx="1">
                  <c:v>0.36263736263736268</c:v>
                </c:pt>
                <c:pt idx="2">
                  <c:v>0.2380952380952383</c:v>
                </c:pt>
              </c:numCache>
            </c:numRef>
          </c:val>
        </c:ser>
        <c:ser>
          <c:idx val="1"/>
          <c:order val="1"/>
          <c:tx>
            <c:strRef>
              <c:f>Sheet5!$J$9</c:f>
              <c:strCache>
                <c:ptCount val="1"/>
                <c:pt idx="0">
                  <c:v>B</c:v>
                </c:pt>
              </c:strCache>
            </c:strRef>
          </c:tx>
          <c:dLbls>
            <c:delete val="1"/>
          </c:dLbls>
          <c:cat>
            <c:strRef>
              <c:f>Sheet5!$H$10:$H$12</c:f>
              <c:strCache>
                <c:ptCount val="3"/>
                <c:pt idx="0">
                  <c:v>Bottom(1-3)</c:v>
                </c:pt>
                <c:pt idx="1">
                  <c:v>Middle(4-6)</c:v>
                </c:pt>
                <c:pt idx="2">
                  <c:v>Top (8-10)</c:v>
                </c:pt>
              </c:strCache>
            </c:strRef>
          </c:cat>
          <c:val>
            <c:numRef>
              <c:f>Sheet5!$J$10:$J$12</c:f>
              <c:numCache>
                <c:formatCode>0.00_ </c:formatCode>
                <c:ptCount val="3"/>
                <c:pt idx="0">
                  <c:v>6.7567567567567571E-2</c:v>
                </c:pt>
                <c:pt idx="1">
                  <c:v>9.8901098901099022E-2</c:v>
                </c:pt>
                <c:pt idx="2">
                  <c:v>8.3333333333333343E-2</c:v>
                </c:pt>
              </c:numCache>
            </c:numRef>
          </c:val>
        </c:ser>
        <c:ser>
          <c:idx val="2"/>
          <c:order val="2"/>
          <c:tx>
            <c:strRef>
              <c:f>Sheet5!$K$9</c:f>
              <c:strCache>
                <c:ptCount val="1"/>
                <c:pt idx="0">
                  <c:v>C</c:v>
                </c:pt>
              </c:strCache>
            </c:strRef>
          </c:tx>
          <c:dLbls>
            <c:delete val="1"/>
          </c:dLbls>
          <c:cat>
            <c:strRef>
              <c:f>Sheet5!$H$10:$H$12</c:f>
              <c:strCache>
                <c:ptCount val="3"/>
                <c:pt idx="0">
                  <c:v>Bottom(1-3)</c:v>
                </c:pt>
                <c:pt idx="1">
                  <c:v>Middle(4-6)</c:v>
                </c:pt>
                <c:pt idx="2">
                  <c:v>Top (8-10)</c:v>
                </c:pt>
              </c:strCache>
            </c:strRef>
          </c:cat>
          <c:val>
            <c:numRef>
              <c:f>Sheet5!$K$10:$K$12</c:f>
              <c:numCache>
                <c:formatCode>0.00_ </c:formatCode>
                <c:ptCount val="3"/>
                <c:pt idx="0">
                  <c:v>0.12162162162162174</c:v>
                </c:pt>
                <c:pt idx="1">
                  <c:v>0.10989010989010994</c:v>
                </c:pt>
                <c:pt idx="2">
                  <c:v>4.7619047619047623E-2</c:v>
                </c:pt>
              </c:numCache>
            </c:numRef>
          </c:val>
        </c:ser>
        <c:ser>
          <c:idx val="3"/>
          <c:order val="3"/>
          <c:tx>
            <c:strRef>
              <c:f>Sheet5!$L$9</c:f>
              <c:strCache>
                <c:ptCount val="1"/>
                <c:pt idx="0">
                  <c:v>D(正解)</c:v>
                </c:pt>
              </c:strCache>
            </c:strRef>
          </c:tx>
          <c:dLbls>
            <c:numFmt formatCode="0%" sourceLinked="0"/>
            <c:txPr>
              <a:bodyPr/>
              <a:lstStyle/>
              <a:p>
                <a:pPr>
                  <a:defRPr sz="1800">
                    <a:solidFill>
                      <a:schemeClr val="bg1"/>
                    </a:solidFill>
                  </a:defRPr>
                </a:pPr>
                <a:endParaRPr lang="ja-JP"/>
              </a:p>
            </c:txPr>
            <c:dLblPos val="ctr"/>
            <c:showVal val="1"/>
          </c:dLbls>
          <c:cat>
            <c:strRef>
              <c:f>Sheet5!$H$10:$H$12</c:f>
              <c:strCache>
                <c:ptCount val="3"/>
                <c:pt idx="0">
                  <c:v>Bottom(1-3)</c:v>
                </c:pt>
                <c:pt idx="1">
                  <c:v>Middle(4-6)</c:v>
                </c:pt>
                <c:pt idx="2">
                  <c:v>Top (8-10)</c:v>
                </c:pt>
              </c:strCache>
            </c:strRef>
          </c:cat>
          <c:val>
            <c:numRef>
              <c:f>Sheet5!$L$10:$L$12</c:f>
              <c:numCache>
                <c:formatCode>0.00_ </c:formatCode>
                <c:ptCount val="3"/>
                <c:pt idx="0">
                  <c:v>0.66216216216216217</c:v>
                </c:pt>
                <c:pt idx="1">
                  <c:v>0.42857142857142855</c:v>
                </c:pt>
                <c:pt idx="2">
                  <c:v>0.63095238095238049</c:v>
                </c:pt>
              </c:numCache>
            </c:numRef>
          </c:val>
        </c:ser>
        <c:dLbls>
          <c:showVal val="1"/>
        </c:dLbls>
        <c:overlap val="100"/>
        <c:axId val="54732288"/>
        <c:axId val="54733824"/>
      </c:barChart>
      <c:catAx>
        <c:axId val="54732288"/>
        <c:scaling>
          <c:orientation val="minMax"/>
        </c:scaling>
        <c:axPos val="l"/>
        <c:tickLblPos val="nextTo"/>
        <c:crossAx val="54733824"/>
        <c:crosses val="autoZero"/>
        <c:auto val="1"/>
        <c:lblAlgn val="ctr"/>
        <c:lblOffset val="100"/>
      </c:catAx>
      <c:valAx>
        <c:axId val="54733824"/>
        <c:scaling>
          <c:orientation val="minMax"/>
        </c:scaling>
        <c:axPos val="b"/>
        <c:majorGridlines/>
        <c:numFmt formatCode="0%" sourceLinked="1"/>
        <c:tickLblPos val="nextTo"/>
        <c:crossAx val="54732288"/>
        <c:crosses val="autoZero"/>
        <c:crossBetween val="between"/>
      </c:valAx>
    </c:plotArea>
    <c:legend>
      <c:legendPos val="b"/>
      <c:layout/>
    </c:legend>
    <c:plotVisOnly val="1"/>
  </c:chart>
  <c:txPr>
    <a:bodyPr/>
    <a:lstStyle/>
    <a:p>
      <a:pPr>
        <a:defRPr sz="1400"/>
      </a:pPr>
      <a:endParaRPr lang="ja-JP"/>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ja-JP" altLang="en-US"/>
              <a:t>通常の処理（正解数）</a:t>
            </a:r>
          </a:p>
        </c:rich>
      </c:tx>
      <c:layout/>
    </c:title>
    <c:plotArea>
      <c:layout>
        <c:manualLayout>
          <c:layoutTarget val="inner"/>
          <c:xMode val="edge"/>
          <c:yMode val="edge"/>
          <c:x val="0.35787921304200226"/>
          <c:y val="0.12891221930592023"/>
          <c:w val="0.55316126386746456"/>
          <c:h val="0.56138487897346168"/>
        </c:manualLayout>
      </c:layout>
      <c:barChart>
        <c:barDir val="bar"/>
        <c:grouping val="percentStacked"/>
        <c:ser>
          <c:idx val="0"/>
          <c:order val="0"/>
          <c:tx>
            <c:strRef>
              <c:f>Sheet5!$B$9</c:f>
              <c:strCache>
                <c:ptCount val="1"/>
                <c:pt idx="0">
                  <c:v>A</c:v>
                </c:pt>
              </c:strCache>
            </c:strRef>
          </c:tx>
          <c:dLbls>
            <c:numFmt formatCode="0%" sourceLinked="0"/>
            <c:txPr>
              <a:bodyPr/>
              <a:lstStyle/>
              <a:p>
                <a:pPr>
                  <a:defRPr sz="1800">
                    <a:solidFill>
                      <a:schemeClr val="bg1"/>
                    </a:solidFill>
                  </a:defRPr>
                </a:pPr>
                <a:endParaRPr lang="ja-JP"/>
              </a:p>
            </c:txPr>
            <c:dLblPos val="ctr"/>
            <c:showVal val="1"/>
          </c:dLbls>
          <c:cat>
            <c:strRef>
              <c:f>Sheet5!$A$10:$A$12</c:f>
              <c:strCache>
                <c:ptCount val="3"/>
                <c:pt idx="0">
                  <c:v>Bottom(19-41)</c:v>
                </c:pt>
                <c:pt idx="1">
                  <c:v>Middle(42-54)</c:v>
                </c:pt>
                <c:pt idx="2">
                  <c:v>Top(55-79)</c:v>
                </c:pt>
              </c:strCache>
            </c:strRef>
          </c:cat>
          <c:val>
            <c:numRef>
              <c:f>Sheet5!$B$10:$B$12</c:f>
              <c:numCache>
                <c:formatCode>0.00_ </c:formatCode>
                <c:ptCount val="3"/>
                <c:pt idx="0">
                  <c:v>0.25396825396825418</c:v>
                </c:pt>
                <c:pt idx="1">
                  <c:v>0.25423728813559299</c:v>
                </c:pt>
                <c:pt idx="2">
                  <c:v>0.26470588235294146</c:v>
                </c:pt>
              </c:numCache>
            </c:numRef>
          </c:val>
        </c:ser>
        <c:ser>
          <c:idx val="1"/>
          <c:order val="1"/>
          <c:tx>
            <c:strRef>
              <c:f>Sheet5!$C$9</c:f>
              <c:strCache>
                <c:ptCount val="1"/>
                <c:pt idx="0">
                  <c:v>B</c:v>
                </c:pt>
              </c:strCache>
            </c:strRef>
          </c:tx>
          <c:dLbls>
            <c:delete val="1"/>
          </c:dLbls>
          <c:cat>
            <c:strRef>
              <c:f>Sheet5!$A$10:$A$12</c:f>
              <c:strCache>
                <c:ptCount val="3"/>
                <c:pt idx="0">
                  <c:v>Bottom(19-41)</c:v>
                </c:pt>
                <c:pt idx="1">
                  <c:v>Middle(42-54)</c:v>
                </c:pt>
                <c:pt idx="2">
                  <c:v>Top(55-79)</c:v>
                </c:pt>
              </c:strCache>
            </c:strRef>
          </c:cat>
          <c:val>
            <c:numRef>
              <c:f>Sheet5!$C$10:$C$12</c:f>
              <c:numCache>
                <c:formatCode>0.00_ </c:formatCode>
                <c:ptCount val="3"/>
                <c:pt idx="0">
                  <c:v>9.5238095238095247E-2</c:v>
                </c:pt>
                <c:pt idx="1">
                  <c:v>9.3220338983051029E-2</c:v>
                </c:pt>
                <c:pt idx="2">
                  <c:v>5.8823529411764705E-2</c:v>
                </c:pt>
              </c:numCache>
            </c:numRef>
          </c:val>
        </c:ser>
        <c:ser>
          <c:idx val="2"/>
          <c:order val="2"/>
          <c:tx>
            <c:strRef>
              <c:f>Sheet5!$D$9</c:f>
              <c:strCache>
                <c:ptCount val="1"/>
                <c:pt idx="0">
                  <c:v>C</c:v>
                </c:pt>
              </c:strCache>
            </c:strRef>
          </c:tx>
          <c:dLbls>
            <c:delete val="1"/>
          </c:dLbls>
          <c:cat>
            <c:strRef>
              <c:f>Sheet5!$A$10:$A$12</c:f>
              <c:strCache>
                <c:ptCount val="3"/>
                <c:pt idx="0">
                  <c:v>Bottom(19-41)</c:v>
                </c:pt>
                <c:pt idx="1">
                  <c:v>Middle(42-54)</c:v>
                </c:pt>
                <c:pt idx="2">
                  <c:v>Top(55-79)</c:v>
                </c:pt>
              </c:strCache>
            </c:strRef>
          </c:cat>
          <c:val>
            <c:numRef>
              <c:f>Sheet5!$D$10:$D$12</c:f>
              <c:numCache>
                <c:formatCode>0.00_ </c:formatCode>
                <c:ptCount val="3"/>
                <c:pt idx="0">
                  <c:v>0.15873015873015883</c:v>
                </c:pt>
                <c:pt idx="1">
                  <c:v>8.4745762711864542E-2</c:v>
                </c:pt>
                <c:pt idx="2">
                  <c:v>4.4117647058823609E-2</c:v>
                </c:pt>
              </c:numCache>
            </c:numRef>
          </c:val>
        </c:ser>
        <c:ser>
          <c:idx val="3"/>
          <c:order val="3"/>
          <c:tx>
            <c:strRef>
              <c:f>Sheet5!$E$9</c:f>
              <c:strCache>
                <c:ptCount val="1"/>
                <c:pt idx="0">
                  <c:v>D(正解)</c:v>
                </c:pt>
              </c:strCache>
            </c:strRef>
          </c:tx>
          <c:dLbls>
            <c:numFmt formatCode="0%" sourceLinked="0"/>
            <c:txPr>
              <a:bodyPr/>
              <a:lstStyle/>
              <a:p>
                <a:pPr>
                  <a:defRPr sz="1800">
                    <a:solidFill>
                      <a:schemeClr val="bg1"/>
                    </a:solidFill>
                  </a:defRPr>
                </a:pPr>
                <a:endParaRPr lang="ja-JP"/>
              </a:p>
            </c:txPr>
            <c:dLblPos val="ctr"/>
            <c:showVal val="1"/>
          </c:dLbls>
          <c:cat>
            <c:strRef>
              <c:f>Sheet5!$A$10:$A$12</c:f>
              <c:strCache>
                <c:ptCount val="3"/>
                <c:pt idx="0">
                  <c:v>Bottom(19-41)</c:v>
                </c:pt>
                <c:pt idx="1">
                  <c:v>Middle(42-54)</c:v>
                </c:pt>
                <c:pt idx="2">
                  <c:v>Top(55-79)</c:v>
                </c:pt>
              </c:strCache>
            </c:strRef>
          </c:cat>
          <c:val>
            <c:numRef>
              <c:f>Sheet5!$E$10:$E$12</c:f>
              <c:numCache>
                <c:formatCode>0.00_ </c:formatCode>
                <c:ptCount val="3"/>
                <c:pt idx="0">
                  <c:v>0.49206349206349226</c:v>
                </c:pt>
                <c:pt idx="1">
                  <c:v>0.56779661016949257</c:v>
                </c:pt>
                <c:pt idx="2">
                  <c:v>0.63235294117647067</c:v>
                </c:pt>
              </c:numCache>
            </c:numRef>
          </c:val>
        </c:ser>
        <c:dLbls>
          <c:showVal val="1"/>
        </c:dLbls>
        <c:overlap val="100"/>
        <c:axId val="54781824"/>
        <c:axId val="54783360"/>
      </c:barChart>
      <c:catAx>
        <c:axId val="54781824"/>
        <c:scaling>
          <c:orientation val="minMax"/>
        </c:scaling>
        <c:axPos val="l"/>
        <c:tickLblPos val="nextTo"/>
        <c:crossAx val="54783360"/>
        <c:crosses val="autoZero"/>
        <c:auto val="1"/>
        <c:lblAlgn val="ctr"/>
        <c:lblOffset val="100"/>
      </c:catAx>
      <c:valAx>
        <c:axId val="54783360"/>
        <c:scaling>
          <c:orientation val="minMax"/>
        </c:scaling>
        <c:axPos val="b"/>
        <c:majorGridlines/>
        <c:numFmt formatCode="0%" sourceLinked="1"/>
        <c:tickLblPos val="nextTo"/>
        <c:crossAx val="54781824"/>
        <c:crosses val="autoZero"/>
        <c:crossBetween val="between"/>
      </c:valAx>
    </c:plotArea>
    <c:legend>
      <c:legendPos val="b"/>
      <c:layout/>
    </c:legend>
    <c:plotVisOnly val="1"/>
  </c:chart>
  <c:txPr>
    <a:bodyPr/>
    <a:lstStyle/>
    <a:p>
      <a:pPr>
        <a:defRPr sz="1400"/>
      </a:pPr>
      <a:endParaRPr lang="ja-JP"/>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TRP            </c:v>
          </c:tx>
          <c:marker>
            <c:symbol val="none"/>
          </c:marker>
          <c:val>
            <c:numRef>
              <c:f>Test!$B$12:$K$12</c:f>
              <c:numCache>
                <c:formatCode>0.000</c:formatCode>
                <c:ptCount val="10"/>
                <c:pt idx="0">
                  <c:v>4.6803499999999998</c:v>
                </c:pt>
                <c:pt idx="1">
                  <c:v>5.3675099999999887</c:v>
                </c:pt>
                <c:pt idx="2">
                  <c:v>6.3938699999999997</c:v>
                </c:pt>
                <c:pt idx="3">
                  <c:v>7.452230000000001</c:v>
                </c:pt>
                <c:pt idx="4">
                  <c:v>8.2264100000000013</c:v>
                </c:pt>
                <c:pt idx="5">
                  <c:v>8.7166300000000003</c:v>
                </c:pt>
                <c:pt idx="6">
                  <c:v>9.0745300000000046</c:v>
                </c:pt>
                <c:pt idx="7">
                  <c:v>9.4764800000000182</c:v>
                </c:pt>
                <c:pt idx="8">
                  <c:v>9.899910000000002</c:v>
                </c:pt>
                <c:pt idx="9">
                  <c:v>10.176540000000006</c:v>
                </c:pt>
              </c:numCache>
            </c:numRef>
          </c:val>
        </c:ser>
        <c:marker val="1"/>
        <c:axId val="54810880"/>
        <c:axId val="54845824"/>
      </c:lineChart>
      <c:catAx>
        <c:axId val="54810880"/>
        <c:scaling>
          <c:orientation val="minMax"/>
        </c:scaling>
        <c:axPos val="b"/>
        <c:title>
          <c:tx>
            <c:rich>
              <a:bodyPr/>
              <a:lstStyle/>
              <a:p>
                <a:pPr>
                  <a:defRPr/>
                </a:pPr>
                <a:r>
                  <a:rPr lang="ja-JP"/>
                  <a:t>潜在ランク</a:t>
                </a:r>
              </a:p>
            </c:rich>
          </c:tx>
          <c:layout/>
        </c:title>
        <c:tickLblPos val="nextTo"/>
        <c:crossAx val="54845824"/>
        <c:crosses val="autoZero"/>
        <c:auto val="1"/>
        <c:lblAlgn val="ctr"/>
        <c:lblOffset val="100"/>
      </c:catAx>
      <c:valAx>
        <c:axId val="54845824"/>
        <c:scaling>
          <c:orientation val="minMax"/>
          <c:max val="13"/>
          <c:min val="0"/>
        </c:scaling>
        <c:axPos val="l"/>
        <c:title>
          <c:tx>
            <c:rich>
              <a:bodyPr/>
              <a:lstStyle/>
              <a:p>
                <a:pPr>
                  <a:defRPr/>
                </a:pPr>
                <a:r>
                  <a:rPr lang="ja-JP"/>
                  <a:t>得点</a:t>
                </a:r>
              </a:p>
            </c:rich>
          </c:tx>
          <c:layout/>
        </c:title>
        <c:numFmt formatCode="0" sourceLinked="0"/>
        <c:tickLblPos val="nextTo"/>
        <c:crossAx val="54810880"/>
        <c:crosses val="autoZero"/>
        <c:crossBetween val="between"/>
      </c:valAx>
      <c:spPr>
        <a:noFill/>
        <a:ln w="25400">
          <a:noFill/>
        </a:ln>
      </c:spPr>
    </c:plotArea>
    <c:plotVisOnly val="1"/>
  </c:chart>
  <c:spPr>
    <a:ln>
      <a:solidFill>
        <a:srgbClr val="808080"/>
      </a:solidFill>
      <a:prstDash val="solid"/>
    </a:ln>
  </c:spPr>
  <c:txPr>
    <a:bodyPr/>
    <a:lstStyle/>
    <a:p>
      <a:pPr>
        <a:defRPr sz="1200"/>
      </a:pPr>
      <a:endParaRPr lang="ja-JP"/>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v>TRP            </c:v>
          </c:tx>
          <c:marker>
            <c:symbol val="none"/>
          </c:marker>
          <c:val>
            <c:numRef>
              <c:f>Test!$B$12:$K$12</c:f>
              <c:numCache>
                <c:formatCode>0.000</c:formatCode>
                <c:ptCount val="10"/>
                <c:pt idx="0">
                  <c:v>11.043109425755944</c:v>
                </c:pt>
                <c:pt idx="1">
                  <c:v>12.296053708595498</c:v>
                </c:pt>
                <c:pt idx="2">
                  <c:v>14.299602770201696</c:v>
                </c:pt>
                <c:pt idx="3">
                  <c:v>16.539173911102491</c:v>
                </c:pt>
                <c:pt idx="4">
                  <c:v>18.510617405396399</c:v>
                </c:pt>
                <c:pt idx="5">
                  <c:v>20.187360032004975</c:v>
                </c:pt>
                <c:pt idx="6">
                  <c:v>21.804027668714031</c:v>
                </c:pt>
                <c:pt idx="7">
                  <c:v>23.489064786453756</c:v>
                </c:pt>
                <c:pt idx="8">
                  <c:v>24.953957375015658</c:v>
                </c:pt>
                <c:pt idx="9">
                  <c:v>25.857544184860892</c:v>
                </c:pt>
              </c:numCache>
            </c:numRef>
          </c:val>
        </c:ser>
        <c:marker val="1"/>
        <c:axId val="54861184"/>
        <c:axId val="54879744"/>
      </c:lineChart>
      <c:catAx>
        <c:axId val="54861184"/>
        <c:scaling>
          <c:orientation val="minMax"/>
        </c:scaling>
        <c:axPos val="b"/>
        <c:title>
          <c:tx>
            <c:rich>
              <a:bodyPr/>
              <a:lstStyle/>
              <a:p>
                <a:pPr>
                  <a:defRPr/>
                </a:pPr>
                <a:r>
                  <a:rPr lang="ja-JP"/>
                  <a:t>潜在ランク</a:t>
                </a:r>
              </a:p>
            </c:rich>
          </c:tx>
          <c:layout/>
        </c:title>
        <c:tickLblPos val="nextTo"/>
        <c:crossAx val="54879744"/>
        <c:crosses val="autoZero"/>
        <c:auto val="1"/>
        <c:lblAlgn val="ctr"/>
        <c:lblOffset val="100"/>
      </c:catAx>
      <c:valAx>
        <c:axId val="54879744"/>
        <c:scaling>
          <c:orientation val="minMax"/>
          <c:max val="32"/>
          <c:min val="0"/>
        </c:scaling>
        <c:axPos val="l"/>
        <c:title>
          <c:tx>
            <c:rich>
              <a:bodyPr/>
              <a:lstStyle/>
              <a:p>
                <a:pPr>
                  <a:defRPr/>
                </a:pPr>
                <a:r>
                  <a:rPr lang="ja-JP"/>
                  <a:t>得点</a:t>
                </a:r>
              </a:p>
            </c:rich>
          </c:tx>
          <c:layout/>
        </c:title>
        <c:numFmt formatCode="0" sourceLinked="0"/>
        <c:tickLblPos val="nextTo"/>
        <c:crossAx val="54861184"/>
        <c:crosses val="autoZero"/>
        <c:crossBetween val="between"/>
      </c:valAx>
      <c:spPr>
        <a:noFill/>
        <a:ln w="25400">
          <a:noFill/>
        </a:ln>
      </c:spPr>
    </c:plotArea>
    <c:plotVisOnly val="1"/>
  </c:chart>
  <c:spPr>
    <a:ln>
      <a:solidFill>
        <a:srgbClr val="808080"/>
      </a:solidFill>
      <a:prstDash val="solid"/>
    </a:ln>
  </c:spPr>
  <c:txPr>
    <a:bodyPr/>
    <a:lstStyle/>
    <a:p>
      <a:pPr>
        <a:defRPr sz="1200"/>
      </a:pPr>
      <a:endParaRPr lang="ja-JP"/>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vl1pPr>
          </a:lstStyle>
          <a:p>
            <a:endParaRPr kumimoji="1" lang="ja-JP" altLang="en-US"/>
          </a:p>
        </p:txBody>
      </p:sp>
      <p:sp>
        <p:nvSpPr>
          <p:cNvPr id="3" name="日付プレースホルダ 2"/>
          <p:cNvSpPr>
            <a:spLocks noGrp="1"/>
          </p:cNvSpPr>
          <p:nvPr>
            <p:ph type="dt" sz="quarter" idx="1"/>
          </p:nvPr>
        </p:nvSpPr>
        <p:spPr>
          <a:xfrm>
            <a:off x="4023992" y="0"/>
            <a:ext cx="3078427" cy="511731"/>
          </a:xfrm>
          <a:prstGeom prst="rect">
            <a:avLst/>
          </a:prstGeom>
        </p:spPr>
        <p:txBody>
          <a:bodyPr vert="horz" lIns="99075" tIns="49538" rIns="99075" bIns="49538" rtlCol="0"/>
          <a:lstStyle>
            <a:lvl1pPr algn="r">
              <a:defRPr sz="1300"/>
            </a:lvl1pPr>
          </a:lstStyle>
          <a:p>
            <a:r>
              <a:rPr kumimoji="1" lang="en-US" altLang="ja-JP" smtClean="0"/>
              <a:t>2009/9/7</a:t>
            </a:r>
            <a:endParaRPr kumimoji="1" lang="ja-JP" altLang="en-US"/>
          </a:p>
        </p:txBody>
      </p:sp>
      <p:sp>
        <p:nvSpPr>
          <p:cNvPr id="4" name="フッター プレースホルダ 3"/>
          <p:cNvSpPr>
            <a:spLocks noGrp="1"/>
          </p:cNvSpPr>
          <p:nvPr>
            <p:ph type="ftr" sz="quarter" idx="2"/>
          </p:nvPr>
        </p:nvSpPr>
        <p:spPr>
          <a:xfrm>
            <a:off x="0" y="9721106"/>
            <a:ext cx="3078427" cy="511731"/>
          </a:xfrm>
          <a:prstGeom prst="rect">
            <a:avLst/>
          </a:prstGeom>
        </p:spPr>
        <p:txBody>
          <a:bodyPr vert="horz" lIns="99075" tIns="49538" rIns="99075" bIns="49538" rtlCol="0" anchor="b"/>
          <a:lstStyle>
            <a:lvl1pPr algn="l">
              <a:defRPr sz="1300"/>
            </a:lvl1pPr>
          </a:lstStyle>
          <a:p>
            <a:endParaRPr kumimoji="1" lang="ja-JP" altLang="en-US"/>
          </a:p>
        </p:txBody>
      </p:sp>
      <p:sp>
        <p:nvSpPr>
          <p:cNvPr id="5" name="スライド番号プレースホルダ 4"/>
          <p:cNvSpPr>
            <a:spLocks noGrp="1"/>
          </p:cNvSpPr>
          <p:nvPr>
            <p:ph type="sldNum" sz="quarter" idx="3"/>
          </p:nvPr>
        </p:nvSpPr>
        <p:spPr>
          <a:xfrm>
            <a:off x="4023992" y="9721106"/>
            <a:ext cx="3078427" cy="511731"/>
          </a:xfrm>
          <a:prstGeom prst="rect">
            <a:avLst/>
          </a:prstGeom>
        </p:spPr>
        <p:txBody>
          <a:bodyPr vert="horz" lIns="99075" tIns="49538" rIns="99075" bIns="49538" rtlCol="0" anchor="b"/>
          <a:lstStyle>
            <a:lvl1pPr algn="r">
              <a:defRPr sz="1300"/>
            </a:lvl1pPr>
          </a:lstStyle>
          <a:p>
            <a:fld id="{48DDEF28-2D3C-4108-B346-CD16DD414C7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vl1pPr>
          </a:lstStyle>
          <a:p>
            <a:endParaRPr kumimoji="1" lang="ja-JP" altLang="en-US"/>
          </a:p>
        </p:txBody>
      </p:sp>
      <p:sp>
        <p:nvSpPr>
          <p:cNvPr id="3" name="日付プレースホルダ 2"/>
          <p:cNvSpPr>
            <a:spLocks noGrp="1"/>
          </p:cNvSpPr>
          <p:nvPr>
            <p:ph type="dt" idx="1"/>
          </p:nvPr>
        </p:nvSpPr>
        <p:spPr>
          <a:xfrm>
            <a:off x="4023992" y="0"/>
            <a:ext cx="3078427" cy="511731"/>
          </a:xfrm>
          <a:prstGeom prst="rect">
            <a:avLst/>
          </a:prstGeom>
        </p:spPr>
        <p:txBody>
          <a:bodyPr vert="horz" lIns="99075" tIns="49538" rIns="99075" bIns="49538" rtlCol="0"/>
          <a:lstStyle>
            <a:lvl1pPr algn="r">
              <a:defRPr sz="1300"/>
            </a:lvl1pPr>
          </a:lstStyle>
          <a:p>
            <a:r>
              <a:rPr kumimoji="1" lang="en-US" altLang="ja-JP" smtClean="0"/>
              <a:t>2009/9/7</a:t>
            </a:r>
            <a:endParaRPr kumimoji="1" lang="ja-JP" altLang="en-US"/>
          </a:p>
        </p:txBody>
      </p:sp>
      <p:sp>
        <p:nvSpPr>
          <p:cNvPr id="4" name="スライド イメージ プレースホルダ 3"/>
          <p:cNvSpPr>
            <a:spLocks noGrp="1" noRot="1" noChangeAspect="1"/>
          </p:cNvSpPr>
          <p:nvPr>
            <p:ph type="sldImg" idx="2"/>
          </p:nvPr>
        </p:nvSpPr>
        <p:spPr>
          <a:xfrm>
            <a:off x="995363" y="768350"/>
            <a:ext cx="5113337" cy="3836988"/>
          </a:xfrm>
          <a:prstGeom prst="rect">
            <a:avLst/>
          </a:prstGeom>
          <a:noFill/>
          <a:ln w="12700">
            <a:solidFill>
              <a:prstClr val="black"/>
            </a:solidFill>
          </a:ln>
        </p:spPr>
        <p:txBody>
          <a:bodyPr vert="horz" lIns="99075" tIns="49538" rIns="99075" bIns="49538" rtlCol="0" anchor="ctr"/>
          <a:lstStyle/>
          <a:p>
            <a:endParaRPr lang="ja-JP" altLang="en-US"/>
          </a:p>
        </p:txBody>
      </p:sp>
      <p:sp>
        <p:nvSpPr>
          <p:cNvPr id="5" name="ノート プレースホルダ 4"/>
          <p:cNvSpPr>
            <a:spLocks noGrp="1"/>
          </p:cNvSpPr>
          <p:nvPr>
            <p:ph type="body" sz="quarter" idx="3"/>
          </p:nvPr>
        </p:nvSpPr>
        <p:spPr>
          <a:xfrm>
            <a:off x="710407" y="4861441"/>
            <a:ext cx="5683250" cy="4605576"/>
          </a:xfrm>
          <a:prstGeom prst="rect">
            <a:avLst/>
          </a:prstGeom>
        </p:spPr>
        <p:txBody>
          <a:bodyPr vert="horz" lIns="99075" tIns="49538" rIns="99075" bIns="4953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721106"/>
            <a:ext cx="3078427" cy="511731"/>
          </a:xfrm>
          <a:prstGeom prst="rect">
            <a:avLst/>
          </a:prstGeom>
        </p:spPr>
        <p:txBody>
          <a:bodyPr vert="horz" lIns="99075" tIns="49538" rIns="99075" bIns="49538"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4023992" y="9721106"/>
            <a:ext cx="3078427" cy="511731"/>
          </a:xfrm>
          <a:prstGeom prst="rect">
            <a:avLst/>
          </a:prstGeom>
        </p:spPr>
        <p:txBody>
          <a:bodyPr vert="horz" lIns="99075" tIns="49538" rIns="99075" bIns="49538" rtlCol="0" anchor="b"/>
          <a:lstStyle>
            <a:lvl1pPr algn="r">
              <a:defRPr sz="1300"/>
            </a:lvl1pPr>
          </a:lstStyle>
          <a:p>
            <a:fld id="{54AEEA25-C783-4068-B85A-E18023C2BC16}"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1</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スライド イメージ プレースホルダ 1"/>
          <p:cNvSpPr>
            <a:spLocks noGrp="1" noRot="1" noChangeAspect="1" noTextEdit="1"/>
          </p:cNvSpPr>
          <p:nvPr>
            <p:ph type="sldImg"/>
          </p:nvPr>
        </p:nvSpPr>
        <p:spPr>
          <a:ln/>
        </p:spPr>
      </p:sp>
      <p:sp>
        <p:nvSpPr>
          <p:cNvPr id="31747" name="ノート プレースホルダ 2"/>
          <p:cNvSpPr>
            <a:spLocks noGrp="1"/>
          </p:cNvSpPr>
          <p:nvPr>
            <p:ph type="body" idx="1"/>
          </p:nvPr>
        </p:nvSpPr>
        <p:spPr>
          <a:noFill/>
          <a:ln/>
        </p:spPr>
        <p:txBody>
          <a:bodyPr/>
          <a:lstStyle/>
          <a:p>
            <a:r>
              <a:rPr lang="en-US" altLang="ja-JP" smtClean="0">
                <a:latin typeface="Times New Roman" pitchFamily="18" charset="0"/>
                <a:ea typeface="ＭＳ Ｐ明朝" charset="-128"/>
                <a:cs typeface="Times New Roman" pitchFamily="18" charset="0"/>
              </a:rPr>
              <a:t>This figure illustrates the merits of evaluating academic ability with an ordinal scale.</a:t>
            </a:r>
            <a:endParaRPr lang="ja-JP" altLang="en-US" smtClean="0">
              <a:latin typeface="Times New Roman" pitchFamily="18" charset="0"/>
              <a:ea typeface="ＭＳ Ｐ明朝" charset="-128"/>
              <a:cs typeface="Times New Roman" pitchFamily="18" charset="0"/>
            </a:endParaRPr>
          </a:p>
          <a:p>
            <a:r>
              <a:rPr lang="en-US" altLang="ja-JP" smtClean="0">
                <a:latin typeface="Times New Roman" pitchFamily="18" charset="0"/>
                <a:ea typeface="ＭＳ Ｐ明朝" charset="-128"/>
                <a:cs typeface="Times New Roman" pitchFamily="18" charset="0"/>
              </a:rPr>
              <a:t> </a:t>
            </a:r>
            <a:endParaRPr lang="ja-JP" altLang="en-US" smtClean="0">
              <a:latin typeface="Times New Roman" pitchFamily="18" charset="0"/>
              <a:ea typeface="ＭＳ Ｐ明朝" charset="-128"/>
              <a:cs typeface="Times New Roman" pitchFamily="18" charset="0"/>
            </a:endParaRPr>
          </a:p>
          <a:p>
            <a:r>
              <a:rPr lang="en-US" altLang="ja-JP" smtClean="0">
                <a:latin typeface="Times New Roman" pitchFamily="18" charset="0"/>
                <a:ea typeface="ＭＳ Ｐ明朝" charset="-128"/>
                <a:cs typeface="Times New Roman" pitchFamily="18" charset="0"/>
              </a:rPr>
              <a:t>Even if the examinees are arranged on a continuous scale as in item response theory (IRT) and classical test theory (CTT), it is not possible to adequately account for how the academic ability of the examinees varies with respect to their continuously variable scores. In other words, it is difficult to provide a concrete explanation for the difference in academic ability between examinees that scored 72, 73 and 74 points.</a:t>
            </a:r>
            <a:endParaRPr lang="ja-JP" altLang="en-US" smtClean="0">
              <a:latin typeface="Times New Roman" pitchFamily="18" charset="0"/>
              <a:ea typeface="ＭＳ Ｐ明朝" charset="-128"/>
              <a:cs typeface="Times New Roman" pitchFamily="18" charset="0"/>
            </a:endParaRPr>
          </a:p>
          <a:p>
            <a:r>
              <a:rPr lang="en-US" altLang="ja-JP" smtClean="0">
                <a:latin typeface="Times New Roman" pitchFamily="18" charset="0"/>
                <a:ea typeface="ＭＳ Ｐ明朝" charset="-128"/>
                <a:cs typeface="Times New Roman" pitchFamily="18" charset="0"/>
              </a:rPr>
              <a:t> </a:t>
            </a:r>
            <a:endParaRPr lang="ja-JP" altLang="en-US" smtClean="0">
              <a:latin typeface="Times New Roman" pitchFamily="18" charset="0"/>
              <a:ea typeface="ＭＳ Ｐ明朝" charset="-128"/>
              <a:cs typeface="Times New Roman" pitchFamily="18" charset="0"/>
            </a:endParaRPr>
          </a:p>
          <a:p>
            <a:r>
              <a:rPr lang="en-US" altLang="ja-JP" smtClean="0">
                <a:latin typeface="Times New Roman" pitchFamily="18" charset="0"/>
                <a:ea typeface="ＭＳ Ｐ明朝" charset="-128"/>
                <a:cs typeface="Times New Roman" pitchFamily="18" charset="0"/>
              </a:rPr>
              <a:t>On the other hand, if we perform a graded evaluation using an ordinal scale, then we can easily describe the level of academic ability that corresponds to each grade. Compared with evaluation with a continuous scale, evaluation with an ordinal scale makes the evaluation less precise but improves accountability by making it easier to explain the academic ability corresponding to each grade. Along with this, the specific targets and achievements of the test become clearer. As you all know, academic testing involves more than just getting people to sit an exam. The examiner is also responsible for compiling a catalog of academic abilities to describe what each examinee can and cannot do.</a:t>
            </a:r>
            <a:endParaRPr lang="ja-JP" altLang="en-US" smtClean="0">
              <a:latin typeface="Times New Roman" pitchFamily="18" charset="0"/>
              <a:ea typeface="ＭＳ Ｐ明朝" charset="-128"/>
              <a:cs typeface="Times New Roman" pitchFamily="18" charset="0"/>
            </a:endParaRPr>
          </a:p>
          <a:p>
            <a:r>
              <a:rPr lang="en-US" altLang="ja-JP" smtClean="0">
                <a:latin typeface="Times New Roman" pitchFamily="18" charset="0"/>
                <a:ea typeface="ＭＳ Ｐ明朝" charset="-128"/>
                <a:cs typeface="Times New Roman" pitchFamily="18" charset="0"/>
              </a:rPr>
              <a:t> </a:t>
            </a:r>
            <a:endParaRPr lang="ja-JP" altLang="en-US" smtClean="0">
              <a:latin typeface="Times New Roman" pitchFamily="18" charset="0"/>
              <a:ea typeface="ＭＳ Ｐ明朝" charset="-128"/>
              <a:cs typeface="Times New Roman" pitchFamily="18" charset="0"/>
            </a:endParaRPr>
          </a:p>
          <a:p>
            <a:r>
              <a:rPr lang="en-US" altLang="ja-JP" smtClean="0">
                <a:latin typeface="Times New Roman" pitchFamily="18" charset="0"/>
                <a:ea typeface="ＭＳ Ｐ明朝" charset="-128"/>
                <a:cs typeface="Times New Roman" pitchFamily="18" charset="0"/>
              </a:rPr>
              <a:t>If the test scores and the grade targets corresponding to these scores are clearly explained, then we can refer to the test as a qualification test. Graded evaluations therefore improve the accountability of tests and lead to the test achieving qualification test status.</a:t>
            </a:r>
            <a:endParaRPr lang="ja-JP" altLang="en-US" smtClean="0">
              <a:latin typeface="Times New Roman" pitchFamily="18" charset="0"/>
              <a:ea typeface="ＭＳ Ｐ明朝" charset="-128"/>
              <a:cs typeface="Times New Roman" pitchFamily="18" charset="0"/>
            </a:endParaRPr>
          </a:p>
        </p:txBody>
      </p:sp>
      <p:sp>
        <p:nvSpPr>
          <p:cNvPr id="31748" name="スライド番号プレースホルダ 3"/>
          <p:cNvSpPr>
            <a:spLocks noGrp="1"/>
          </p:cNvSpPr>
          <p:nvPr>
            <p:ph type="sldNum" sz="quarter" idx="5"/>
          </p:nvPr>
        </p:nvSpPr>
        <p:spPr>
          <a:noFill/>
        </p:spPr>
        <p:txBody>
          <a:bodyPr/>
          <a:lstStyle/>
          <a:p>
            <a:fld id="{3CF24770-AFE2-420B-9C8D-8FB70EF1DACC}" type="slidenum">
              <a:rPr lang="en-US" altLang="ja-JP" smtClean="0">
                <a:ea typeface="ＭＳ Ｐゴシック" charset="-128"/>
              </a:rPr>
              <a:pPr/>
              <a:t>10</a:t>
            </a:fld>
            <a:endParaRPr lang="en-US" altLang="ja-JP" smtClean="0">
              <a:ea typeface="ＭＳ Ｐゴシック" charset="-128"/>
            </a:endParaRPr>
          </a:p>
        </p:txBody>
      </p:sp>
      <p:sp>
        <p:nvSpPr>
          <p:cNvPr id="5" name="日付プレースホルダ 4"/>
          <p:cNvSpPr>
            <a:spLocks noGrp="1"/>
          </p:cNvSpPr>
          <p:nvPr>
            <p:ph type="dt" idx="10"/>
          </p:nvPr>
        </p:nvSpPr>
        <p:spPr/>
        <p:txBody>
          <a:bodyPr/>
          <a:lstStyle/>
          <a:p>
            <a:r>
              <a:rPr kumimoji="1" lang="en-US" altLang="ja-JP" smtClean="0"/>
              <a:t>2009/9/7</a:t>
            </a:r>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6E45645-D8E8-4C87-8A87-49E15362D2D9}"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12</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13</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14</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15</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16</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17</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18</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19</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6E45645-D8E8-4C87-8A87-49E15362D2D9}" type="slidenum">
              <a:rPr kumimoji="1" lang="ja-JP" altLang="en-US" smtClean="0"/>
              <a:pPr/>
              <a:t>2</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20</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21</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22</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23</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24</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ヘッダー プレースホルダ 3"/>
          <p:cNvSpPr>
            <a:spLocks noGrp="1"/>
          </p:cNvSpPr>
          <p:nvPr>
            <p:ph type="hdr" sz="quarter" idx="10"/>
          </p:nvPr>
        </p:nvSpPr>
        <p:spPr/>
        <p:txBody>
          <a:bodyPr/>
          <a:lstStyle/>
          <a:p>
            <a:r>
              <a:rPr kumimoji="1" lang="en-US" altLang="ja-JP" smtClean="0"/>
              <a:t>LET</a:t>
            </a:r>
            <a:r>
              <a:rPr kumimoji="1" lang="ja-JP" altLang="en-US" smtClean="0"/>
              <a:t>関東支部第</a:t>
            </a:r>
            <a:r>
              <a:rPr kumimoji="1" lang="en-US" altLang="ja-JP" smtClean="0"/>
              <a:t>120</a:t>
            </a:r>
            <a:r>
              <a:rPr kumimoji="1" lang="ja-JP" altLang="en-US" smtClean="0"/>
              <a:t>回（</a:t>
            </a:r>
            <a:r>
              <a:rPr kumimoji="1" lang="en-US" altLang="ja-JP" smtClean="0"/>
              <a:t>2008</a:t>
            </a:r>
            <a:r>
              <a:rPr kumimoji="1" lang="ja-JP" altLang="en-US" smtClean="0"/>
              <a:t>年度）研究大会</a:t>
            </a:r>
            <a:endParaRPr kumimoji="1" lang="ja-JP" altLang="en-US" dirty="0"/>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dirty="0"/>
          </a:p>
        </p:txBody>
      </p:sp>
      <p:sp>
        <p:nvSpPr>
          <p:cNvPr id="6" name="スライド番号プレースホルダ 5"/>
          <p:cNvSpPr>
            <a:spLocks noGrp="1"/>
          </p:cNvSpPr>
          <p:nvPr>
            <p:ph type="sldNum" sz="quarter" idx="12"/>
          </p:nvPr>
        </p:nvSpPr>
        <p:spPr/>
        <p:txBody>
          <a:bodyPr/>
          <a:lstStyle/>
          <a:p>
            <a:fld id="{9326337F-7CA9-48EC-8A60-0E281AC27F73}" type="slidenum">
              <a:rPr kumimoji="1" lang="ja-JP" altLang="en-US" smtClean="0"/>
              <a:pPr/>
              <a:t>25</a:t>
            </a:fld>
            <a:endParaRPr kumimoji="1" lang="ja-JP" alt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6E45645-D8E8-4C87-8A87-49E15362D2D9}" type="slidenum">
              <a:rPr kumimoji="1" lang="ja-JP" altLang="en-US" smtClean="0"/>
              <a:pPr/>
              <a:t>26</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6E45645-D8E8-4C87-8A87-49E15362D2D9}" type="slidenum">
              <a:rPr kumimoji="1" lang="ja-JP" altLang="en-US" smtClean="0"/>
              <a:pPr/>
              <a:t>27</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6E45645-D8E8-4C87-8A87-49E15362D2D9}" type="slidenum">
              <a:rPr kumimoji="1" lang="ja-JP" altLang="en-US" smtClean="0"/>
              <a:pPr/>
              <a:t>28</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6E45645-D8E8-4C87-8A87-49E15362D2D9}" type="slidenum">
              <a:rPr kumimoji="1" lang="ja-JP" altLang="en-US" smtClean="0"/>
              <a:pPr/>
              <a:t>29</a:t>
            </a:fld>
            <a:endParaRPr kumimoji="1" lang="ja-JP" altLang="en-US"/>
          </a:p>
        </p:txBody>
      </p:sp>
      <p:sp>
        <p:nvSpPr>
          <p:cNvPr id="6" name="日付プレースホルダ 5"/>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3</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6E45645-D8E8-4C87-8A87-49E15362D2D9}" type="slidenum">
              <a:rPr kumimoji="1" lang="ja-JP" altLang="en-US" smtClean="0"/>
              <a:pPr/>
              <a:t>30</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6E45645-D8E8-4C87-8A87-49E15362D2D9}" type="slidenum">
              <a:rPr kumimoji="1" lang="ja-JP" altLang="en-US" smtClean="0"/>
              <a:pPr/>
              <a:t>31</a:t>
            </a:fld>
            <a:endParaRPr kumimoji="1" lang="ja-JP" altLang="en-US"/>
          </a:p>
        </p:txBody>
      </p:sp>
      <p:sp>
        <p:nvSpPr>
          <p:cNvPr id="6" name="日付プレースホルダ 5"/>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6E45645-D8E8-4C87-8A87-49E15362D2D9}" type="slidenum">
              <a:rPr kumimoji="1" lang="ja-JP" altLang="en-US" smtClean="0"/>
              <a:pPr/>
              <a:t>32</a:t>
            </a:fld>
            <a:endParaRPr kumimoji="1" lang="ja-JP" altLang="en-US"/>
          </a:p>
        </p:txBody>
      </p:sp>
      <p:sp>
        <p:nvSpPr>
          <p:cNvPr id="6" name="日付プレースホルダ 5"/>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6E45645-D8E8-4C87-8A87-49E15362D2D9}" type="slidenum">
              <a:rPr kumimoji="1" lang="ja-JP" altLang="en-US" smtClean="0"/>
              <a:pPr/>
              <a:t>33</a:t>
            </a:fld>
            <a:endParaRPr kumimoji="1" lang="ja-JP" altLang="en-US"/>
          </a:p>
        </p:txBody>
      </p:sp>
      <p:sp>
        <p:nvSpPr>
          <p:cNvPr id="6" name="日付プレースホルダ 5"/>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6E45645-D8E8-4C87-8A87-49E15362D2D9}" type="slidenum">
              <a:rPr kumimoji="1" lang="ja-JP" altLang="en-US" smtClean="0"/>
              <a:pPr/>
              <a:t>34</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6E45645-D8E8-4C87-8A87-49E15362D2D9}" type="slidenum">
              <a:rPr kumimoji="1" lang="ja-JP" altLang="en-US" smtClean="0"/>
              <a:pPr/>
              <a:t>35</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6E45645-D8E8-4C87-8A87-49E15362D2D9}" type="slidenum">
              <a:rPr kumimoji="1" lang="ja-JP" altLang="en-US" smtClean="0"/>
              <a:pPr/>
              <a:t>36</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6E45645-D8E8-4C87-8A87-49E15362D2D9}" type="slidenum">
              <a:rPr kumimoji="1" lang="ja-JP" altLang="en-US" smtClean="0"/>
              <a:pPr/>
              <a:t>37</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6E45645-D8E8-4C87-8A87-49E15362D2D9}" type="slidenum">
              <a:rPr kumimoji="1" lang="ja-JP" altLang="en-US" smtClean="0"/>
              <a:pPr/>
              <a:t>38</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4</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D3A2D603-6DE0-4D41-8C33-E9DE92F2DA1B}" type="slidenum">
              <a:rPr lang="en-US" altLang="ja-JP" smtClean="0">
                <a:ea typeface="ＭＳ Ｐゴシック" charset="-128"/>
              </a:rPr>
              <a:pPr/>
              <a:t>5</a:t>
            </a:fld>
            <a:endParaRPr lang="en-US" altLang="ja-JP" smtClean="0">
              <a:ea typeface="ＭＳ Ｐゴシック" charset="-128"/>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en-US" smtClean="0">
              <a:ea typeface="ＭＳ Ｐ明朝" charset="-128"/>
            </a:endParaRPr>
          </a:p>
        </p:txBody>
      </p:sp>
      <p:sp>
        <p:nvSpPr>
          <p:cNvPr id="5" name="日付プレースホルダ 4"/>
          <p:cNvSpPr>
            <a:spLocks noGrp="1"/>
          </p:cNvSpPr>
          <p:nvPr>
            <p:ph type="dt" idx="10"/>
          </p:nvPr>
        </p:nvSpPr>
        <p:spPr/>
        <p:txBody>
          <a:bodyPr/>
          <a:lstStyle/>
          <a:p>
            <a:r>
              <a:rPr kumimoji="1" lang="en-US" altLang="ja-JP" smtClean="0"/>
              <a:t>2009/9/7</a:t>
            </a:r>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10AD7E9B-91FE-4B17-9B55-D7C2EFAA50C9}" type="slidenum">
              <a:rPr lang="en-US" altLang="ja-JP" smtClean="0">
                <a:ea typeface="ＭＳ Ｐゴシック" charset="-128"/>
              </a:rPr>
              <a:pPr/>
              <a:t>6</a:t>
            </a:fld>
            <a:endParaRPr lang="en-US" altLang="ja-JP" smtClean="0">
              <a:ea typeface="ＭＳ Ｐゴシック" charset="-128"/>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en-US" smtClean="0">
              <a:ea typeface="ＭＳ Ｐ明朝" charset="-128"/>
            </a:endParaRPr>
          </a:p>
        </p:txBody>
      </p:sp>
      <p:sp>
        <p:nvSpPr>
          <p:cNvPr id="5" name="日付プレースホルダ 4"/>
          <p:cNvSpPr>
            <a:spLocks noGrp="1"/>
          </p:cNvSpPr>
          <p:nvPr>
            <p:ph type="dt" idx="10"/>
          </p:nvPr>
        </p:nvSpPr>
        <p:spPr/>
        <p:txBody>
          <a:bodyPr/>
          <a:lstStyle/>
          <a:p>
            <a:r>
              <a:rPr kumimoji="1" lang="en-US" altLang="ja-JP" smtClean="0"/>
              <a:t>2009/9/7</a:t>
            </a:r>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7</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8</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4AEEA25-C783-4068-B85A-E18023C2BC16}" type="slidenum">
              <a:rPr kumimoji="1" lang="ja-JP" altLang="en-US" smtClean="0"/>
              <a:pPr/>
              <a:t>9</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2009/9/7</a:t>
            </a:r>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3" name="正方形/長方形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正方形/長方形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正方形/長方形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正方形/長方形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正方形/長方形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角丸四角形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角丸四角形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正方形/長方形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正方形/長方形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6705600" y="4206240"/>
            <a:ext cx="960120" cy="457200"/>
          </a:xfrm>
        </p:spPr>
        <p:txBody>
          <a:bodyPr/>
          <a:lstStyle/>
          <a:p>
            <a:fld id="{0D4F063D-B1E3-4F0C-9AF4-337CD7F6568D}" type="datetime1">
              <a:rPr lang="en-US" altLang="ja-JP" smtClean="0"/>
              <a:pPr/>
              <a:t>9/7/2009</a:t>
            </a:fld>
            <a:endParaRPr lang="en-US"/>
          </a:p>
        </p:txBody>
      </p:sp>
      <p:sp>
        <p:nvSpPr>
          <p:cNvPr id="17" name="フッター プレースホルダ 16"/>
          <p:cNvSpPr>
            <a:spLocks noGrp="1"/>
          </p:cNvSpPr>
          <p:nvPr>
            <p:ph type="ftr" sz="quarter" idx="11"/>
          </p:nvPr>
        </p:nvSpPr>
        <p:spPr>
          <a:xfrm>
            <a:off x="5410200" y="4205288"/>
            <a:ext cx="1295400" cy="457200"/>
          </a:xfrm>
        </p:spPr>
        <p:txBody>
          <a:bodyPr/>
          <a:lstStyle/>
          <a:p>
            <a:endParaRPr kumimoji="0" lang="en-US" dirty="0"/>
          </a:p>
        </p:txBody>
      </p:sp>
      <p:sp>
        <p:nvSpPr>
          <p:cNvPr id="29" name="スライド番号プレースホルダ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pPr algn="r" eaLnBrk="1" latinLnBrk="0" hangingPunct="1"/>
            <a:fld id="{96652B35-718D-4E28-AFEB-B694A3B357E8}" type="slidenum">
              <a:rPr kumimoji="0" lang="en-US" smtClean="0"/>
              <a:pPr algn="r" eaLnBrk="1" latinLnBrk="0" hangingPunct="1"/>
              <a:t>&lt;#&gt;</a:t>
            </a:fld>
            <a:endParaRPr kumimoji="0" lang="en-US" sz="1800" dirty="0">
              <a:solidFill>
                <a:schemeClr val="bg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2DE3ABE1-B97C-4BC9-B422-A83D2E2BE0D4}" type="datetime1">
              <a:rPr lang="en-US" altLang="ja-JP" smtClean="0"/>
              <a:pPr/>
              <a:t>9/7/2009</a:t>
            </a:fld>
            <a:endParaRPr lang="en-US"/>
          </a:p>
        </p:txBody>
      </p:sp>
      <p:sp>
        <p:nvSpPr>
          <p:cNvPr id="5" name="フッター プレースホルダ 4"/>
          <p:cNvSpPr>
            <a:spLocks noGrp="1"/>
          </p:cNvSpPr>
          <p:nvPr>
            <p:ph type="ftr" sz="quarter" idx="11"/>
          </p:nvPr>
        </p:nvSpPr>
        <p:spPr/>
        <p:txBody>
          <a:bodyPr/>
          <a:lstStyle/>
          <a:p>
            <a:endParaRPr kumimoji="0" lang="en-US"/>
          </a:p>
        </p:txBody>
      </p:sp>
      <p:sp>
        <p:nvSpPr>
          <p:cNvPr id="6" name="スライド番号プレースホルダ 5"/>
          <p:cNvSpPr>
            <a:spLocks noGrp="1"/>
          </p:cNvSpPr>
          <p:nvPr>
            <p:ph type="sldNum" sz="quarter" idx="12"/>
          </p:nvPr>
        </p:nvSpPr>
        <p:spPr/>
        <p:txBody>
          <a:bodyPr/>
          <a:lstStyle/>
          <a:p>
            <a:fld id="{96652B35-718D-4E28-AFEB-B694A3B357E8}" type="slidenum">
              <a:rPr kumimoji="0" lang="en-US" smtClean="0"/>
              <a:pPr/>
              <a:t>&lt;#&gt;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81800" y="1143000"/>
            <a:ext cx="1905000" cy="5486400"/>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1143000"/>
            <a:ext cx="6248400" cy="5486400"/>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0B071816-1FB1-400F-AE3A-2634F58B0A6C}" type="datetime1">
              <a:rPr lang="en-US" altLang="ja-JP" smtClean="0"/>
              <a:pPr/>
              <a:t>9/7/2009</a:t>
            </a:fld>
            <a:endParaRPr lang="en-US"/>
          </a:p>
        </p:txBody>
      </p:sp>
      <p:sp>
        <p:nvSpPr>
          <p:cNvPr id="5" name="フッター プレースホルダ 4"/>
          <p:cNvSpPr>
            <a:spLocks noGrp="1"/>
          </p:cNvSpPr>
          <p:nvPr>
            <p:ph type="ftr" sz="quarter" idx="11"/>
          </p:nvPr>
        </p:nvSpPr>
        <p:spPr/>
        <p:txBody>
          <a:bodyPr/>
          <a:lstStyle/>
          <a:p>
            <a:endParaRPr kumimoji="0" lang="en-US"/>
          </a:p>
        </p:txBody>
      </p:sp>
      <p:sp>
        <p:nvSpPr>
          <p:cNvPr id="6" name="スライド番号プレースホルダ 5"/>
          <p:cNvSpPr>
            <a:spLocks noGrp="1"/>
          </p:cNvSpPr>
          <p:nvPr>
            <p:ph type="sldNum" sz="quarter" idx="12"/>
          </p:nvPr>
        </p:nvSpPr>
        <p:spPr/>
        <p:txBody>
          <a:bodyPr/>
          <a:lstStyle/>
          <a:p>
            <a:fld id="{96652B35-718D-4E28-AFEB-B694A3B357E8}" type="slidenum">
              <a:rPr kumimoji="0" lang="en-US" smtClean="0"/>
              <a:pPr/>
              <a:t>&lt;#&gt;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9C6A779-CCD4-49F1-AB39-C31B46842685}" type="datetime1">
              <a:rPr lang="en-US" altLang="ja-JP" smtClean="0"/>
              <a:pPr/>
              <a:t>9/7/2009</a:t>
            </a:fld>
            <a:endParaRPr lang="en-US"/>
          </a:p>
        </p:txBody>
      </p:sp>
      <p:sp>
        <p:nvSpPr>
          <p:cNvPr id="5" name="フッター プレースホルダ 4"/>
          <p:cNvSpPr>
            <a:spLocks noGrp="1"/>
          </p:cNvSpPr>
          <p:nvPr>
            <p:ph type="ftr" sz="quarter" idx="11"/>
          </p:nvPr>
        </p:nvSpPr>
        <p:spPr/>
        <p:txBody>
          <a:bodyPr/>
          <a:lstStyle/>
          <a:p>
            <a:endParaRPr kumimoji="0" lang="en-US"/>
          </a:p>
        </p:txBody>
      </p:sp>
      <p:sp>
        <p:nvSpPr>
          <p:cNvPr id="6" name="スライド番号プレースホルダ 5"/>
          <p:cNvSpPr>
            <a:spLocks noGrp="1"/>
          </p:cNvSpPr>
          <p:nvPr>
            <p:ph type="sldNum" sz="quarter" idx="12"/>
          </p:nvPr>
        </p:nvSpPr>
        <p:spPr/>
        <p:txBody>
          <a:bodyPr/>
          <a:lstStyle/>
          <a:p>
            <a:fld id="{96652B35-718D-4E28-AFEB-B694A3B357E8}" type="slidenum">
              <a:rPr kumimoji="0" lang="en-US" smtClean="0"/>
              <a:pPr/>
              <a:t>&lt;#&gt;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p>
            <a:fld id="{56BCCC90-2AAF-4467-8A0B-B49C8C9E68F7}" type="datetime1">
              <a:rPr lang="en-US" altLang="ja-JP" smtClean="0"/>
              <a:pPr/>
              <a:t>9/7/2009</a:t>
            </a:fld>
            <a:endParaRPr lang="en-US"/>
          </a:p>
        </p:txBody>
      </p:sp>
      <p:sp>
        <p:nvSpPr>
          <p:cNvPr id="5" name="フッター プレースホルダ 4"/>
          <p:cNvSpPr>
            <a:spLocks noGrp="1"/>
          </p:cNvSpPr>
          <p:nvPr>
            <p:ph type="ftr" sz="quarter" idx="11"/>
          </p:nvPr>
        </p:nvSpPr>
        <p:spPr/>
        <p:txBody>
          <a:bodyPr/>
          <a:lstStyle/>
          <a:p>
            <a:endParaRPr kumimoji="0" lang="en-US"/>
          </a:p>
        </p:txBody>
      </p:sp>
      <p:sp>
        <p:nvSpPr>
          <p:cNvPr id="6" name="スライド番号プレースホルダ 5"/>
          <p:cNvSpPr>
            <a:spLocks noGrp="1"/>
          </p:cNvSpPr>
          <p:nvPr>
            <p:ph type="sldNum" sz="quarter" idx="12"/>
          </p:nvPr>
        </p:nvSpPr>
        <p:spPr/>
        <p:txBody>
          <a:bodyPr/>
          <a:lstStyle/>
          <a:p>
            <a:fld id="{96652B35-718D-4E28-AFEB-B694A3B357E8}" type="slidenum">
              <a:rPr kumimoji="0" lang="en-US" smtClean="0"/>
              <a:pPr/>
              <a:t>&lt;#&gt;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0BFD6E68-5A46-4617-9F9F-380BE1664B57}" type="datetime1">
              <a:rPr lang="en-US" altLang="ja-JP" smtClean="0"/>
              <a:pPr/>
              <a:t>9/7/2009</a:t>
            </a:fld>
            <a:endParaRPr lang="en-US"/>
          </a:p>
        </p:txBody>
      </p:sp>
      <p:sp>
        <p:nvSpPr>
          <p:cNvPr id="6" name="フッター プレースホルダ 5"/>
          <p:cNvSpPr>
            <a:spLocks noGrp="1"/>
          </p:cNvSpPr>
          <p:nvPr>
            <p:ph type="ftr" sz="quarter" idx="11"/>
          </p:nvPr>
        </p:nvSpPr>
        <p:spPr/>
        <p:txBody>
          <a:bodyPr/>
          <a:lstStyle/>
          <a:p>
            <a:endParaRPr kumimoji="0" lang="en-US"/>
          </a:p>
        </p:txBody>
      </p:sp>
      <p:sp>
        <p:nvSpPr>
          <p:cNvPr id="7" name="スライド番号プレースホルダ 6"/>
          <p:cNvSpPr>
            <a:spLocks noGrp="1"/>
          </p:cNvSpPr>
          <p:nvPr>
            <p:ph type="sldNum" sz="quarter" idx="12"/>
          </p:nvPr>
        </p:nvSpPr>
        <p:spPr/>
        <p:txBody>
          <a:bodyPr/>
          <a:lstStyle/>
          <a:p>
            <a:fld id="{96652B35-718D-4E28-AFEB-B694A3B357E8}" type="slidenum">
              <a:rPr kumimoji="0" lang="en-US" smtClean="0"/>
              <a:pPr/>
              <a:t>&lt;#&gt;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81000" y="1143000"/>
            <a:ext cx="8382000" cy="1069848"/>
          </a:xfrm>
        </p:spPr>
        <p:txBody>
          <a:bodyPr anchor="ctr"/>
          <a:lstStyle>
            <a:lvl1pPr>
              <a:defRPr sz="4000" b="0" i="0" cap="none"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5" name="コンテンツ プレースホルダ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6" name="日付プレースホルダ 25"/>
          <p:cNvSpPr>
            <a:spLocks noGrp="1"/>
          </p:cNvSpPr>
          <p:nvPr>
            <p:ph type="dt" sz="half" idx="10"/>
          </p:nvPr>
        </p:nvSpPr>
        <p:spPr/>
        <p:txBody>
          <a:bodyPr rtlCol="0"/>
          <a:lstStyle/>
          <a:p>
            <a:pPr algn="l" eaLnBrk="1" latinLnBrk="0" hangingPunct="1"/>
            <a:fld id="{C040CE83-B36E-46AA-8444-6C265CE95BED}" type="datetime1">
              <a:rPr lang="en-US" altLang="ja-JP" smtClean="0"/>
              <a:pPr algn="l" eaLnBrk="1" latinLnBrk="0" hangingPunct="1"/>
              <a:t>9/7/2009</a:t>
            </a:fld>
            <a:endParaRPr lang="en-US"/>
          </a:p>
        </p:txBody>
      </p:sp>
      <p:sp>
        <p:nvSpPr>
          <p:cNvPr id="27" name="スライド番号プレースホルダ 26"/>
          <p:cNvSpPr>
            <a:spLocks noGrp="1"/>
          </p:cNvSpPr>
          <p:nvPr>
            <p:ph type="sldNum" sz="quarter" idx="11"/>
          </p:nvPr>
        </p:nvSpPr>
        <p:spPr/>
        <p:txBody>
          <a:bodyPr rtlCol="0"/>
          <a:lstStyle/>
          <a:p>
            <a:pPr algn="r" eaLnBrk="1" latinLnBrk="0" hangingPunct="1"/>
            <a:fld id="{96652B35-718D-4E28-AFEB-B694A3B357E8}" type="slidenum">
              <a:rPr kumimoji="0" lang="en-US" smtClean="0"/>
              <a:pPr algn="r" eaLnBrk="1" latinLnBrk="0" hangingPunct="1"/>
              <a:t>&lt;#&gt;</a:t>
            </a:fld>
            <a:endParaRPr kumimoji="0" lang="en-US"/>
          </a:p>
        </p:txBody>
      </p:sp>
      <p:sp>
        <p:nvSpPr>
          <p:cNvPr id="28" name="フッター プレースホルダ 27"/>
          <p:cNvSpPr>
            <a:spLocks noGrp="1"/>
          </p:cNvSpPr>
          <p:nvPr>
            <p:ph type="ftr" sz="quarter" idx="12"/>
          </p:nvPr>
        </p:nvSpPr>
        <p:spPr/>
        <p:txBody>
          <a:bodyPr rtlCol="0"/>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a:xfrm>
            <a:off x="6583680" y="612648"/>
            <a:ext cx="957264" cy="457200"/>
          </a:xfrm>
        </p:spPr>
        <p:txBody>
          <a:bodyPr/>
          <a:lstStyle/>
          <a:p>
            <a:fld id="{3A23A5F8-299A-4FFD-95AA-693DEE45920F}" type="datetime1">
              <a:rPr lang="en-US" altLang="ja-JP" smtClean="0"/>
              <a:pPr/>
              <a:t>9/7/2009</a:t>
            </a:fld>
            <a:endParaRPr lang="en-US"/>
          </a:p>
        </p:txBody>
      </p:sp>
      <p:sp>
        <p:nvSpPr>
          <p:cNvPr id="4" name="フッター プレースホルダ 3"/>
          <p:cNvSpPr>
            <a:spLocks noGrp="1"/>
          </p:cNvSpPr>
          <p:nvPr>
            <p:ph type="ftr" sz="quarter" idx="11"/>
          </p:nvPr>
        </p:nvSpPr>
        <p:spPr>
          <a:xfrm>
            <a:off x="5257800" y="612648"/>
            <a:ext cx="1325880" cy="457200"/>
          </a:xfrm>
        </p:spPr>
        <p:txBody>
          <a:bodyPr/>
          <a:lstStyle/>
          <a:p>
            <a:endParaRPr kumimoji="0" lang="en-US" dirty="0"/>
          </a:p>
        </p:txBody>
      </p:sp>
      <p:sp>
        <p:nvSpPr>
          <p:cNvPr id="5" name="スライド番号プレースホルダ 4"/>
          <p:cNvSpPr>
            <a:spLocks noGrp="1"/>
          </p:cNvSpPr>
          <p:nvPr>
            <p:ph type="sldNum" sz="quarter" idx="12"/>
          </p:nvPr>
        </p:nvSpPr>
        <p:spPr>
          <a:xfrm>
            <a:off x="8174736" y="2272"/>
            <a:ext cx="762000" cy="365760"/>
          </a:xfrm>
        </p:spPr>
        <p:txBody>
          <a:bodyPr/>
          <a:lstStyle/>
          <a:p>
            <a:fld id="{96652B35-718D-4E28-AFEB-B694A3B357E8}" type="slidenum">
              <a:rPr kumimoji="0" lang="en-US" smtClean="0"/>
              <a:pPr/>
              <a:t>&lt;#&gt;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EC20A64-1B0D-4553-BD46-F369E92E4C1F}" type="datetime1">
              <a:rPr lang="en-US" altLang="ja-JP" smtClean="0"/>
              <a:pPr/>
              <a:t>9/7/2009</a:t>
            </a:fld>
            <a:endParaRPr lang="en-US"/>
          </a:p>
        </p:txBody>
      </p:sp>
      <p:sp>
        <p:nvSpPr>
          <p:cNvPr id="3" name="フッター プレースホルダ 2"/>
          <p:cNvSpPr>
            <a:spLocks noGrp="1"/>
          </p:cNvSpPr>
          <p:nvPr>
            <p:ph type="ftr" sz="quarter" idx="11"/>
          </p:nvPr>
        </p:nvSpPr>
        <p:spPr/>
        <p:txBody>
          <a:bodyPr/>
          <a:lstStyle/>
          <a:p>
            <a:endParaRPr kumimoji="0" lang="en-US"/>
          </a:p>
        </p:txBody>
      </p:sp>
      <p:sp>
        <p:nvSpPr>
          <p:cNvPr id="4" name="スライド番号プレースホルダ 3"/>
          <p:cNvSpPr>
            <a:spLocks noGrp="1"/>
          </p:cNvSpPr>
          <p:nvPr>
            <p:ph type="sldNum" sz="quarter" idx="12"/>
          </p:nvPr>
        </p:nvSpPr>
        <p:spPr/>
        <p:txBody>
          <a:bodyPr/>
          <a:lstStyle/>
          <a:p>
            <a:fld id="{96652B35-718D-4E28-AFEB-B694A3B357E8}" type="slidenum">
              <a:rPr kumimoji="0" lang="en-US" smtClean="0"/>
              <a:pPr/>
              <a:t>&lt;#&gt;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53496" y="1101970"/>
            <a:ext cx="3383280" cy="877824"/>
          </a:xfrm>
        </p:spPr>
        <p:txBody>
          <a:bodyPr anchor="b"/>
          <a:lstStyle>
            <a:lvl1pPr algn="l">
              <a:buNone/>
              <a:defRPr sz="1800" b="1"/>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6D1A4348-292A-4FCF-91B0-EECD1ADD24AF}" type="datetime1">
              <a:rPr lang="en-US" altLang="ja-JP" smtClean="0"/>
              <a:pPr/>
              <a:t>9/7/2009</a:t>
            </a:fld>
            <a:endParaRPr lang="en-US"/>
          </a:p>
        </p:txBody>
      </p:sp>
      <p:sp>
        <p:nvSpPr>
          <p:cNvPr id="6" name="フッター プレースホルダ 5"/>
          <p:cNvSpPr>
            <a:spLocks noGrp="1"/>
          </p:cNvSpPr>
          <p:nvPr>
            <p:ph type="ftr" sz="quarter" idx="11"/>
          </p:nvPr>
        </p:nvSpPr>
        <p:spPr/>
        <p:txBody>
          <a:bodyPr/>
          <a:lstStyle/>
          <a:p>
            <a:endParaRPr kumimoji="0" lang="en-US"/>
          </a:p>
        </p:txBody>
      </p:sp>
      <p:sp>
        <p:nvSpPr>
          <p:cNvPr id="7" name="スライド番号プレースホルダ 6"/>
          <p:cNvSpPr>
            <a:spLocks noGrp="1"/>
          </p:cNvSpPr>
          <p:nvPr>
            <p:ph type="sldNum" sz="quarter" idx="12"/>
          </p:nvPr>
        </p:nvSpPr>
        <p:spPr/>
        <p:txBody>
          <a:bodyPr/>
          <a:lstStyle/>
          <a:p>
            <a:fld id="{96652B35-718D-4E28-AFEB-B694A3B357E8}" type="slidenum">
              <a:rPr kumimoji="0" lang="en-US" smtClean="0"/>
              <a:pPr/>
              <a:t>&lt;#&gt;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75CFE173-3E93-461D-B5E5-78826C459A4F}" type="datetime1">
              <a:rPr lang="en-US" altLang="ja-JP" smtClean="0"/>
              <a:pPr/>
              <a:t>9/7/2009</a:t>
            </a:fld>
            <a:endParaRPr lang="en-US"/>
          </a:p>
        </p:txBody>
      </p:sp>
      <p:sp>
        <p:nvSpPr>
          <p:cNvPr id="6" name="フッター プレースホルダ 5"/>
          <p:cNvSpPr>
            <a:spLocks noGrp="1"/>
          </p:cNvSpPr>
          <p:nvPr>
            <p:ph type="ftr" sz="quarter" idx="11"/>
          </p:nvPr>
        </p:nvSpPr>
        <p:spPr/>
        <p:txBody>
          <a:bodyPr/>
          <a:lstStyle/>
          <a:p>
            <a:endParaRPr kumimoji="0" lang="en-US"/>
          </a:p>
        </p:txBody>
      </p:sp>
      <p:sp>
        <p:nvSpPr>
          <p:cNvPr id="7" name="スライド番号プレースホルダ 6"/>
          <p:cNvSpPr>
            <a:spLocks noGrp="1"/>
          </p:cNvSpPr>
          <p:nvPr>
            <p:ph type="sldNum" sz="quarter" idx="12"/>
          </p:nvPr>
        </p:nvSpPr>
        <p:spPr/>
        <p:txBody>
          <a:bodyPr/>
          <a:lstStyle/>
          <a:p>
            <a:fld id="{96652B35-718D-4E28-AFEB-B694A3B357E8}" type="slidenum">
              <a:rPr kumimoji="0" lang="en-US" smtClean="0"/>
              <a:pPr/>
              <a:t>&lt;#&gt;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正方形/長方形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正方形/長方形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正方形/長方形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正方形/長方形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角丸四角形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角丸四角形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正方形/長方形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正方形/長方形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正方形/長方形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正方形/長方形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正方形/長方形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正方形/長方形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タイトル プレースホルダ 21"/>
          <p:cNvSpPr>
            <a:spLocks noGrp="1"/>
          </p:cNvSpPr>
          <p:nvPr>
            <p:ph type="title"/>
          </p:nvPr>
        </p:nvSpPr>
        <p:spPr>
          <a:xfrm>
            <a:off x="457200" y="1143000"/>
            <a:ext cx="8229600" cy="1066800"/>
          </a:xfrm>
          <a:prstGeom prst="rect">
            <a:avLst/>
          </a:prstGeom>
        </p:spPr>
        <p:txBody>
          <a:bodyPr vert="horz" anchor="ctr">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pPr algn="l" eaLnBrk="1" latinLnBrk="0" hangingPunct="1"/>
            <a:fld id="{562F5D64-3C87-4CE4-BC29-037CCAF14616}" type="datetime1">
              <a:rPr lang="en-US" altLang="ja-JP" smtClean="0"/>
              <a:pPr algn="l" eaLnBrk="1" latinLnBrk="0" hangingPunct="1"/>
              <a:t>9/7/2009</a:t>
            </a:fld>
            <a:endParaRPr lang="en-US" sz="800" dirty="0">
              <a:solidFill>
                <a:schemeClr val="accent2"/>
              </a:solidFill>
            </a:endParaRPr>
          </a:p>
        </p:txBody>
      </p:sp>
      <p:sp>
        <p:nvSpPr>
          <p:cNvPr id="3" name="フッター プレースホルダ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algn="r" eaLnBrk="1" latinLnBrk="0" hangingPunct="1"/>
            <a:endParaRPr kumimoji="0" lang="en-US" sz="800" dirty="0">
              <a:solidFill>
                <a:schemeClr val="accent2"/>
              </a:solidFill>
            </a:endParaRPr>
          </a:p>
        </p:txBody>
      </p:sp>
      <p:sp>
        <p:nvSpPr>
          <p:cNvPr id="23" name="スライド番号プレースホルダ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pPr algn="r" eaLnBrk="1" latinLnBrk="0" hangingPunct="1"/>
            <a:fld id="{96652B35-718D-4E28-AFEB-B694A3B357E8}" type="slidenum">
              <a:rPr kumimoji="0" lang="en-US" smtClean="0"/>
              <a:pPr algn="r" eaLnBrk="1" latinLnBrk="0" hangingPunct="1"/>
              <a:t>&lt;#&gt;</a:t>
            </a:fld>
            <a:endParaRPr kumimoji="0" lang="en-US" sz="18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1"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1"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1"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1"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1"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1"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1"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1"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1"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1" sz="1400" kern="1200" baseline="0">
          <a:solidFill>
            <a:schemeClr val="accent3"/>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2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chart" Target="../charts/chart13.xml"/><Relationship Id="rId3" Type="http://schemas.openxmlformats.org/officeDocument/2006/relationships/chart" Target="../charts/chart8.xml"/><Relationship Id="rId7" Type="http://schemas.openxmlformats.org/officeDocument/2006/relationships/chart" Target="../charts/chart12.xml"/><Relationship Id="rId2" Type="http://schemas.openxmlformats.org/officeDocument/2006/relationships/notesSlide" Target="../notesSlides/notesSlide29.xml"/><Relationship Id="rId1" Type="http://schemas.openxmlformats.org/officeDocument/2006/relationships/slideLayout" Target="../slideLayouts/slideLayout7.xml"/><Relationship Id="rId6" Type="http://schemas.openxmlformats.org/officeDocument/2006/relationships/chart" Target="../charts/chart11.xml"/><Relationship Id="rId5" Type="http://schemas.openxmlformats.org/officeDocument/2006/relationships/chart" Target="../charts/chart10.xml"/><Relationship Id="rId4" Type="http://schemas.openxmlformats.org/officeDocument/2006/relationships/chart" Target="../charts/char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chart" Target="../charts/chart15.xml"/></Relationships>
</file>

<file path=ppt/slides/_rels/slide31.xml.rels><?xml version="1.0" encoding="UTF-8" standalone="yes"?>
<Relationships xmlns="http://schemas.openxmlformats.org/package/2006/relationships"><Relationship Id="rId8" Type="http://schemas.openxmlformats.org/officeDocument/2006/relationships/chart" Target="../charts/chart21.xml"/><Relationship Id="rId3" Type="http://schemas.openxmlformats.org/officeDocument/2006/relationships/chart" Target="../charts/chart16.xml"/><Relationship Id="rId7" Type="http://schemas.openxmlformats.org/officeDocument/2006/relationships/chart" Target="../charts/chart20.xml"/><Relationship Id="rId2" Type="http://schemas.openxmlformats.org/officeDocument/2006/relationships/notesSlide" Target="../notesSlides/notesSlide31.xml"/><Relationship Id="rId1" Type="http://schemas.openxmlformats.org/officeDocument/2006/relationships/slideLayout" Target="../slideLayouts/slideLayout7.xml"/><Relationship Id="rId6" Type="http://schemas.openxmlformats.org/officeDocument/2006/relationships/chart" Target="../charts/chart19.xml"/><Relationship Id="rId5" Type="http://schemas.openxmlformats.org/officeDocument/2006/relationships/chart" Target="../charts/chart18.xml"/><Relationship Id="rId4" Type="http://schemas.openxmlformats.org/officeDocument/2006/relationships/chart" Target="../charts/chart17.xml"/></Relationships>
</file>

<file path=ppt/slides/_rels/slide32.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chart" Target="../charts/chart23.xml"/></Relationships>
</file>

<file path=ppt/slides/_rels/slide33.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chart" Target="../charts/chart25.xml"/></Relationships>
</file>

<file path=ppt/slides/_rels/slide34.xml.rels><?xml version="1.0" encoding="UTF-8" standalone="yes"?>
<Relationships xmlns="http://schemas.openxmlformats.org/package/2006/relationships"><Relationship Id="rId8" Type="http://schemas.openxmlformats.org/officeDocument/2006/relationships/chart" Target="../charts/chart31.xml"/><Relationship Id="rId3" Type="http://schemas.openxmlformats.org/officeDocument/2006/relationships/chart" Target="../charts/chart26.xml"/><Relationship Id="rId7" Type="http://schemas.openxmlformats.org/officeDocument/2006/relationships/chart" Target="../charts/chart30.xm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chart" Target="../charts/chart29.xml"/><Relationship Id="rId5" Type="http://schemas.openxmlformats.org/officeDocument/2006/relationships/chart" Target="../charts/chart28.xml"/><Relationship Id="rId4" Type="http://schemas.openxmlformats.org/officeDocument/2006/relationships/chart" Target="../charts/chart27.xml"/></Relationships>
</file>

<file path=ppt/slides/_rels/slide35.xml.rels><?xml version="1.0" encoding="UTF-8" standalone="yes"?>
<Relationships xmlns="http://schemas.openxmlformats.org/package/2006/relationships"><Relationship Id="rId8" Type="http://schemas.openxmlformats.org/officeDocument/2006/relationships/chart" Target="../charts/chart37.xml"/><Relationship Id="rId3" Type="http://schemas.openxmlformats.org/officeDocument/2006/relationships/chart" Target="../charts/chart32.xml"/><Relationship Id="rId7" Type="http://schemas.openxmlformats.org/officeDocument/2006/relationships/chart" Target="../charts/chart36.xm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chart" Target="../charts/chart35.xml"/><Relationship Id="rId5" Type="http://schemas.openxmlformats.org/officeDocument/2006/relationships/chart" Target="../charts/chart34.xml"/><Relationship Id="rId4" Type="http://schemas.openxmlformats.org/officeDocument/2006/relationships/chart" Target="../charts/chart3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14282" y="1000108"/>
            <a:ext cx="8929718" cy="1357322"/>
          </a:xfrm>
        </p:spPr>
        <p:txBody>
          <a:bodyPr>
            <a:normAutofit/>
          </a:bodyPr>
          <a:lstStyle/>
          <a:p>
            <a:r>
              <a:rPr lang="ja-JP" altLang="en-US" sz="4000" dirty="0" smtClean="0"/>
              <a:t>言語テストにおける段階評価の実際：</a:t>
            </a:r>
            <a:r>
              <a:rPr lang="ja-JP" altLang="en-US" sz="3200" dirty="0" smtClean="0"/>
              <a:t>入試とプレイスメントテストのデータ処理</a:t>
            </a:r>
            <a:endParaRPr kumimoji="1" lang="ja-JP" altLang="en-US" sz="3200" dirty="0"/>
          </a:p>
        </p:txBody>
      </p:sp>
      <p:sp>
        <p:nvSpPr>
          <p:cNvPr id="3" name="サブタイトル 2"/>
          <p:cNvSpPr>
            <a:spLocks noGrp="1"/>
          </p:cNvSpPr>
          <p:nvPr>
            <p:ph type="subTitle" idx="1"/>
          </p:nvPr>
        </p:nvSpPr>
        <p:spPr>
          <a:xfrm>
            <a:off x="285720" y="4357694"/>
            <a:ext cx="5829312" cy="1752600"/>
          </a:xfrm>
        </p:spPr>
        <p:txBody>
          <a:bodyPr>
            <a:noAutofit/>
          </a:bodyPr>
          <a:lstStyle/>
          <a:p>
            <a:r>
              <a:rPr lang="ja-JP" altLang="en-US" dirty="0" smtClean="0"/>
              <a:t>日本言語テスト学会第</a:t>
            </a:r>
            <a:r>
              <a:rPr lang="en-US" altLang="ja-JP" dirty="0" smtClean="0"/>
              <a:t>13</a:t>
            </a:r>
            <a:r>
              <a:rPr lang="ja-JP" altLang="en-US" dirty="0" smtClean="0"/>
              <a:t>回全国研究大会</a:t>
            </a:r>
            <a:endParaRPr lang="en-US" altLang="ja-JP" dirty="0" smtClean="0"/>
          </a:p>
          <a:p>
            <a:r>
              <a:rPr lang="ja-JP" altLang="en-US" dirty="0" smtClean="0"/>
              <a:t>２００９年９月７日</a:t>
            </a:r>
            <a:endParaRPr lang="en-US" altLang="ja-JP" dirty="0" smtClean="0"/>
          </a:p>
          <a:p>
            <a:endParaRPr lang="en-US" altLang="ja-JP" dirty="0" smtClean="0"/>
          </a:p>
          <a:p>
            <a:r>
              <a:rPr lang="ja-JP" altLang="en-US" dirty="0" smtClean="0"/>
              <a:t>新潟青陵大学　木村哲夫</a:t>
            </a:r>
            <a:endParaRPr lang="en-US" altLang="ja-JP"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番号プレースホルダ 3"/>
          <p:cNvSpPr>
            <a:spLocks noGrp="1"/>
          </p:cNvSpPr>
          <p:nvPr>
            <p:ph type="sldNum" sz="quarter" idx="12"/>
          </p:nvPr>
        </p:nvSpPr>
        <p:spPr>
          <a:noFill/>
        </p:spPr>
        <p:txBody>
          <a:bodyPr/>
          <a:lstStyle/>
          <a:p>
            <a:fld id="{77E83227-39BB-4854-965B-6D328472CB54}" type="slidenum">
              <a:rPr lang="en-US" altLang="ja-JP" smtClean="0">
                <a:ea typeface="ＭＳ Ｐゴシック" charset="-128"/>
              </a:rPr>
              <a:pPr/>
              <a:t>10</a:t>
            </a:fld>
            <a:endParaRPr lang="en-US" altLang="ja-JP" smtClean="0">
              <a:ea typeface="ＭＳ Ｐゴシック" charset="-128"/>
            </a:endParaRPr>
          </a:p>
        </p:txBody>
      </p:sp>
      <p:sp>
        <p:nvSpPr>
          <p:cNvPr id="10243" name="Rectangle 166"/>
          <p:cNvSpPr>
            <a:spLocks noChangeArrowheads="1"/>
          </p:cNvSpPr>
          <p:nvPr/>
        </p:nvSpPr>
        <p:spPr bwMode="auto">
          <a:xfrm>
            <a:off x="1643063" y="0"/>
            <a:ext cx="9144000" cy="0"/>
          </a:xfrm>
          <a:prstGeom prst="rect">
            <a:avLst/>
          </a:prstGeom>
          <a:noFill/>
          <a:ln w="9525">
            <a:noFill/>
            <a:miter lim="800000"/>
            <a:headEnd/>
            <a:tailEnd/>
          </a:ln>
        </p:spPr>
        <p:txBody>
          <a:bodyPr wrap="none" anchor="ctr">
            <a:spAutoFit/>
          </a:bodyPr>
          <a:lstStyle/>
          <a:p>
            <a:endParaRPr lang="ja-JP" altLang="en-US"/>
          </a:p>
        </p:txBody>
      </p:sp>
      <p:sp>
        <p:nvSpPr>
          <p:cNvPr id="10244" name="テキスト ボックス 170"/>
          <p:cNvSpPr txBox="1">
            <a:spLocks noChangeArrowheads="1"/>
          </p:cNvSpPr>
          <p:nvPr/>
        </p:nvSpPr>
        <p:spPr bwMode="auto">
          <a:xfrm>
            <a:off x="5643563" y="1214438"/>
            <a:ext cx="3214687" cy="2678112"/>
          </a:xfrm>
          <a:prstGeom prst="rect">
            <a:avLst/>
          </a:prstGeom>
          <a:noFill/>
          <a:ln w="9525">
            <a:noFill/>
            <a:miter lim="800000"/>
            <a:headEnd/>
            <a:tailEnd/>
          </a:ln>
        </p:spPr>
        <p:txBody>
          <a:bodyPr>
            <a:spAutoFit/>
          </a:bodyPr>
          <a:lstStyle/>
          <a:p>
            <a:pPr algn="ctr"/>
            <a:r>
              <a:rPr lang="en-US" altLang="ja-JP" sz="2800"/>
              <a:t>Graded evaluation</a:t>
            </a:r>
          </a:p>
          <a:p>
            <a:pPr algn="ctr"/>
            <a:r>
              <a:rPr lang="ja-JP" altLang="en-US" sz="2800"/>
              <a:t>↓</a:t>
            </a:r>
            <a:endParaRPr lang="en-US" altLang="ja-JP" sz="2800"/>
          </a:p>
          <a:p>
            <a:pPr algn="ctr"/>
            <a:r>
              <a:rPr lang="en-US" altLang="ja-JP" sz="2800"/>
              <a:t>Accountability</a:t>
            </a:r>
          </a:p>
          <a:p>
            <a:pPr algn="ctr"/>
            <a:r>
              <a:rPr lang="ja-JP" altLang="en-US" sz="2800"/>
              <a:t>↓</a:t>
            </a:r>
            <a:endParaRPr lang="en-US" altLang="ja-JP" sz="2800"/>
          </a:p>
          <a:p>
            <a:pPr algn="ctr"/>
            <a:r>
              <a:rPr lang="en-US" altLang="ja-JP" sz="2800"/>
              <a:t>Qualification test</a:t>
            </a:r>
            <a:endParaRPr lang="ja-JP" altLang="en-US" sz="2800"/>
          </a:p>
        </p:txBody>
      </p:sp>
      <p:sp>
        <p:nvSpPr>
          <p:cNvPr id="10245" name="Rectangle 33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ja-JP" altLang="en-US"/>
          </a:p>
        </p:txBody>
      </p:sp>
      <p:grpSp>
        <p:nvGrpSpPr>
          <p:cNvPr id="2" name="Group 170"/>
          <p:cNvGrpSpPr>
            <a:grpSpLocks noChangeAspect="1"/>
          </p:cNvGrpSpPr>
          <p:nvPr/>
        </p:nvGrpSpPr>
        <p:grpSpPr bwMode="auto">
          <a:xfrm>
            <a:off x="0" y="0"/>
            <a:ext cx="5905500" cy="7162800"/>
            <a:chOff x="-3795" y="6578"/>
            <a:chExt cx="9300" cy="11280"/>
          </a:xfrm>
        </p:grpSpPr>
        <p:sp>
          <p:nvSpPr>
            <p:cNvPr id="10247" name="AutoShape 334"/>
            <p:cNvSpPr>
              <a:spLocks noChangeAspect="1" noChangeArrowheads="1"/>
            </p:cNvSpPr>
            <p:nvPr/>
          </p:nvSpPr>
          <p:spPr bwMode="auto">
            <a:xfrm>
              <a:off x="-3795" y="6578"/>
              <a:ext cx="9300" cy="11280"/>
            </a:xfrm>
            <a:prstGeom prst="rect">
              <a:avLst/>
            </a:prstGeom>
            <a:noFill/>
            <a:ln w="9525">
              <a:noFill/>
              <a:miter lim="800000"/>
              <a:headEnd/>
              <a:tailEnd/>
            </a:ln>
          </p:spPr>
          <p:txBody>
            <a:bodyPr/>
            <a:lstStyle/>
            <a:p>
              <a:endParaRPr lang="ja-JP" altLang="en-US"/>
            </a:p>
          </p:txBody>
        </p:sp>
        <p:grpSp>
          <p:nvGrpSpPr>
            <p:cNvPr id="3" name="Group 259"/>
            <p:cNvGrpSpPr>
              <a:grpSpLocks/>
            </p:cNvGrpSpPr>
            <p:nvPr/>
          </p:nvGrpSpPr>
          <p:grpSpPr bwMode="auto">
            <a:xfrm>
              <a:off x="-2759" y="13280"/>
              <a:ext cx="4005" cy="3840"/>
              <a:chOff x="2352" y="7562"/>
              <a:chExt cx="4005" cy="3840"/>
            </a:xfrm>
          </p:grpSpPr>
          <p:grpSp>
            <p:nvGrpSpPr>
              <p:cNvPr id="4" name="Group 331"/>
              <p:cNvGrpSpPr>
                <a:grpSpLocks/>
              </p:cNvGrpSpPr>
              <p:nvPr/>
            </p:nvGrpSpPr>
            <p:grpSpPr bwMode="auto">
              <a:xfrm>
                <a:off x="5471" y="7562"/>
                <a:ext cx="179" cy="525"/>
                <a:chOff x="1830" y="2160"/>
                <a:chExt cx="180" cy="525"/>
              </a:xfrm>
            </p:grpSpPr>
            <p:sp>
              <p:nvSpPr>
                <p:cNvPr id="10409" name="AutoShape 333"/>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410" name="AutoShape 332"/>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5" name="Group 328"/>
              <p:cNvGrpSpPr>
                <a:grpSpLocks/>
              </p:cNvGrpSpPr>
              <p:nvPr/>
            </p:nvGrpSpPr>
            <p:grpSpPr bwMode="auto">
              <a:xfrm>
                <a:off x="5580" y="7562"/>
                <a:ext cx="179" cy="525"/>
                <a:chOff x="1830" y="2160"/>
                <a:chExt cx="180" cy="525"/>
              </a:xfrm>
            </p:grpSpPr>
            <p:sp>
              <p:nvSpPr>
                <p:cNvPr id="10407" name="AutoShape 330"/>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408" name="AutoShape 329"/>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6" name="Group 325"/>
              <p:cNvGrpSpPr>
                <a:grpSpLocks/>
              </p:cNvGrpSpPr>
              <p:nvPr/>
            </p:nvGrpSpPr>
            <p:grpSpPr bwMode="auto">
              <a:xfrm>
                <a:off x="5702" y="7562"/>
                <a:ext cx="179" cy="525"/>
                <a:chOff x="1830" y="2160"/>
                <a:chExt cx="180" cy="525"/>
              </a:xfrm>
            </p:grpSpPr>
            <p:sp>
              <p:nvSpPr>
                <p:cNvPr id="10405" name="AutoShape 327"/>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406" name="AutoShape 326"/>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7" name="Group 322"/>
              <p:cNvGrpSpPr>
                <a:grpSpLocks/>
              </p:cNvGrpSpPr>
              <p:nvPr/>
            </p:nvGrpSpPr>
            <p:grpSpPr bwMode="auto">
              <a:xfrm>
                <a:off x="4826" y="8187"/>
                <a:ext cx="179" cy="525"/>
                <a:chOff x="1830" y="2160"/>
                <a:chExt cx="180" cy="525"/>
              </a:xfrm>
            </p:grpSpPr>
            <p:sp>
              <p:nvSpPr>
                <p:cNvPr id="10403" name="AutoShape 324"/>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404" name="AutoShape 323"/>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8" name="Group 319"/>
              <p:cNvGrpSpPr>
                <a:grpSpLocks/>
              </p:cNvGrpSpPr>
              <p:nvPr/>
            </p:nvGrpSpPr>
            <p:grpSpPr bwMode="auto">
              <a:xfrm>
                <a:off x="4888" y="8187"/>
                <a:ext cx="179" cy="525"/>
                <a:chOff x="1830" y="2160"/>
                <a:chExt cx="180" cy="525"/>
              </a:xfrm>
            </p:grpSpPr>
            <p:sp>
              <p:nvSpPr>
                <p:cNvPr id="10401" name="AutoShape 321"/>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402" name="AutoShape 320"/>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9" name="Group 316"/>
              <p:cNvGrpSpPr>
                <a:grpSpLocks/>
              </p:cNvGrpSpPr>
              <p:nvPr/>
            </p:nvGrpSpPr>
            <p:grpSpPr bwMode="auto">
              <a:xfrm>
                <a:off x="4946" y="8187"/>
                <a:ext cx="179" cy="525"/>
                <a:chOff x="1830" y="2160"/>
                <a:chExt cx="180" cy="525"/>
              </a:xfrm>
            </p:grpSpPr>
            <p:sp>
              <p:nvSpPr>
                <p:cNvPr id="10399" name="AutoShape 318"/>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400" name="AutoShape 317"/>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0" name="Group 313"/>
              <p:cNvGrpSpPr>
                <a:grpSpLocks/>
              </p:cNvGrpSpPr>
              <p:nvPr/>
            </p:nvGrpSpPr>
            <p:grpSpPr bwMode="auto">
              <a:xfrm>
                <a:off x="5000" y="8187"/>
                <a:ext cx="179" cy="525"/>
                <a:chOff x="1830" y="2160"/>
                <a:chExt cx="180" cy="525"/>
              </a:xfrm>
            </p:grpSpPr>
            <p:sp>
              <p:nvSpPr>
                <p:cNvPr id="10397" name="AutoShape 315"/>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98" name="AutoShape 314"/>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1" name="Group 310"/>
              <p:cNvGrpSpPr>
                <a:grpSpLocks/>
              </p:cNvGrpSpPr>
              <p:nvPr/>
            </p:nvGrpSpPr>
            <p:grpSpPr bwMode="auto">
              <a:xfrm>
                <a:off x="5051" y="8187"/>
                <a:ext cx="179" cy="525"/>
                <a:chOff x="1830" y="2160"/>
                <a:chExt cx="180" cy="525"/>
              </a:xfrm>
            </p:grpSpPr>
            <p:sp>
              <p:nvSpPr>
                <p:cNvPr id="10395" name="AutoShape 312"/>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96" name="AutoShape 311"/>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 name="Group 307"/>
              <p:cNvGrpSpPr>
                <a:grpSpLocks/>
              </p:cNvGrpSpPr>
              <p:nvPr/>
            </p:nvGrpSpPr>
            <p:grpSpPr bwMode="auto">
              <a:xfrm>
                <a:off x="4195" y="8827"/>
                <a:ext cx="179" cy="525"/>
                <a:chOff x="1830" y="2160"/>
                <a:chExt cx="180" cy="525"/>
              </a:xfrm>
            </p:grpSpPr>
            <p:sp>
              <p:nvSpPr>
                <p:cNvPr id="10393" name="AutoShape 309"/>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94" name="AutoShape 308"/>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3" name="Group 304"/>
              <p:cNvGrpSpPr>
                <a:grpSpLocks/>
              </p:cNvGrpSpPr>
              <p:nvPr/>
            </p:nvGrpSpPr>
            <p:grpSpPr bwMode="auto">
              <a:xfrm>
                <a:off x="4246" y="8827"/>
                <a:ext cx="179" cy="525"/>
                <a:chOff x="1830" y="2160"/>
                <a:chExt cx="180" cy="525"/>
              </a:xfrm>
            </p:grpSpPr>
            <p:sp>
              <p:nvSpPr>
                <p:cNvPr id="10391" name="AutoShape 306"/>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92" name="AutoShape 305"/>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4" name="Group 301"/>
              <p:cNvGrpSpPr>
                <a:grpSpLocks/>
              </p:cNvGrpSpPr>
              <p:nvPr/>
            </p:nvGrpSpPr>
            <p:grpSpPr bwMode="auto">
              <a:xfrm>
                <a:off x="4299" y="8827"/>
                <a:ext cx="179" cy="525"/>
                <a:chOff x="1830" y="2160"/>
                <a:chExt cx="180" cy="525"/>
              </a:xfrm>
            </p:grpSpPr>
            <p:sp>
              <p:nvSpPr>
                <p:cNvPr id="10389" name="AutoShape 303"/>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90" name="AutoShape 302"/>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5" name="Group 298"/>
              <p:cNvGrpSpPr>
                <a:grpSpLocks/>
              </p:cNvGrpSpPr>
              <p:nvPr/>
            </p:nvGrpSpPr>
            <p:grpSpPr bwMode="auto">
              <a:xfrm>
                <a:off x="4344" y="8827"/>
                <a:ext cx="179" cy="525"/>
                <a:chOff x="1830" y="2160"/>
                <a:chExt cx="180" cy="525"/>
              </a:xfrm>
            </p:grpSpPr>
            <p:sp>
              <p:nvSpPr>
                <p:cNvPr id="10387" name="AutoShape 300"/>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88" name="AutoShape 299"/>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6" name="Group 295"/>
              <p:cNvGrpSpPr>
                <a:grpSpLocks/>
              </p:cNvGrpSpPr>
              <p:nvPr/>
            </p:nvGrpSpPr>
            <p:grpSpPr bwMode="auto">
              <a:xfrm>
                <a:off x="4404" y="8827"/>
                <a:ext cx="179" cy="525"/>
                <a:chOff x="1830" y="2160"/>
                <a:chExt cx="180" cy="525"/>
              </a:xfrm>
            </p:grpSpPr>
            <p:sp>
              <p:nvSpPr>
                <p:cNvPr id="10385" name="AutoShape 297"/>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86" name="AutoShape 296"/>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7" name="Group 292"/>
              <p:cNvGrpSpPr>
                <a:grpSpLocks/>
              </p:cNvGrpSpPr>
              <p:nvPr/>
            </p:nvGrpSpPr>
            <p:grpSpPr bwMode="auto">
              <a:xfrm>
                <a:off x="4465" y="8827"/>
                <a:ext cx="179" cy="525"/>
                <a:chOff x="1830" y="2160"/>
                <a:chExt cx="180" cy="525"/>
              </a:xfrm>
            </p:grpSpPr>
            <p:sp>
              <p:nvSpPr>
                <p:cNvPr id="10383" name="AutoShape 294"/>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84" name="AutoShape 293"/>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8" name="Group 289"/>
              <p:cNvGrpSpPr>
                <a:grpSpLocks/>
              </p:cNvGrpSpPr>
              <p:nvPr/>
            </p:nvGrpSpPr>
            <p:grpSpPr bwMode="auto">
              <a:xfrm>
                <a:off x="3595" y="9467"/>
                <a:ext cx="179" cy="525"/>
                <a:chOff x="1830" y="2160"/>
                <a:chExt cx="180" cy="525"/>
              </a:xfrm>
            </p:grpSpPr>
            <p:sp>
              <p:nvSpPr>
                <p:cNvPr id="10381" name="AutoShape 291"/>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82" name="AutoShape 290"/>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9" name="Group 286"/>
              <p:cNvGrpSpPr>
                <a:grpSpLocks/>
              </p:cNvGrpSpPr>
              <p:nvPr/>
            </p:nvGrpSpPr>
            <p:grpSpPr bwMode="auto">
              <a:xfrm>
                <a:off x="3743" y="9467"/>
                <a:ext cx="179" cy="525"/>
                <a:chOff x="1830" y="2160"/>
                <a:chExt cx="180" cy="525"/>
              </a:xfrm>
            </p:grpSpPr>
            <p:sp>
              <p:nvSpPr>
                <p:cNvPr id="10379" name="AutoShape 288"/>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80" name="AutoShape 287"/>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20" name="Group 283"/>
              <p:cNvGrpSpPr>
                <a:grpSpLocks/>
              </p:cNvGrpSpPr>
              <p:nvPr/>
            </p:nvGrpSpPr>
            <p:grpSpPr bwMode="auto">
              <a:xfrm>
                <a:off x="2879" y="10122"/>
                <a:ext cx="179" cy="525"/>
                <a:chOff x="1830" y="2160"/>
                <a:chExt cx="180" cy="525"/>
              </a:xfrm>
            </p:grpSpPr>
            <p:sp>
              <p:nvSpPr>
                <p:cNvPr id="10377" name="AutoShape 285"/>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78" name="AutoShape 284"/>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21" name="Group 280"/>
              <p:cNvGrpSpPr>
                <a:grpSpLocks/>
              </p:cNvGrpSpPr>
              <p:nvPr/>
            </p:nvGrpSpPr>
            <p:grpSpPr bwMode="auto">
              <a:xfrm>
                <a:off x="2982" y="10122"/>
                <a:ext cx="179" cy="525"/>
                <a:chOff x="1830" y="2160"/>
                <a:chExt cx="180" cy="525"/>
              </a:xfrm>
            </p:grpSpPr>
            <p:sp>
              <p:nvSpPr>
                <p:cNvPr id="10375" name="AutoShape 282"/>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76" name="AutoShape 281"/>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22" name="Group 277"/>
              <p:cNvGrpSpPr>
                <a:grpSpLocks/>
              </p:cNvGrpSpPr>
              <p:nvPr/>
            </p:nvGrpSpPr>
            <p:grpSpPr bwMode="auto">
              <a:xfrm>
                <a:off x="3058" y="10122"/>
                <a:ext cx="179" cy="525"/>
                <a:chOff x="1830" y="2160"/>
                <a:chExt cx="180" cy="525"/>
              </a:xfrm>
            </p:grpSpPr>
            <p:sp>
              <p:nvSpPr>
                <p:cNvPr id="10373" name="AutoShape 279"/>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74" name="AutoShape 278"/>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23" name="Group 274"/>
              <p:cNvGrpSpPr>
                <a:grpSpLocks/>
              </p:cNvGrpSpPr>
              <p:nvPr/>
            </p:nvGrpSpPr>
            <p:grpSpPr bwMode="auto">
              <a:xfrm>
                <a:off x="3161" y="10122"/>
                <a:ext cx="179" cy="525"/>
                <a:chOff x="1830" y="2160"/>
                <a:chExt cx="180" cy="525"/>
              </a:xfrm>
            </p:grpSpPr>
            <p:sp>
              <p:nvSpPr>
                <p:cNvPr id="10371" name="AutoShape 276"/>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72" name="AutoShape 275"/>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24" name="Group 271"/>
              <p:cNvGrpSpPr>
                <a:grpSpLocks/>
              </p:cNvGrpSpPr>
              <p:nvPr/>
            </p:nvGrpSpPr>
            <p:grpSpPr bwMode="auto">
              <a:xfrm>
                <a:off x="2352" y="10762"/>
                <a:ext cx="179" cy="525"/>
                <a:chOff x="1830" y="2160"/>
                <a:chExt cx="180" cy="525"/>
              </a:xfrm>
            </p:grpSpPr>
            <p:sp>
              <p:nvSpPr>
                <p:cNvPr id="10369" name="AutoShape 273"/>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70" name="AutoShape 272"/>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25" name="Group 268"/>
              <p:cNvGrpSpPr>
                <a:grpSpLocks/>
              </p:cNvGrpSpPr>
              <p:nvPr/>
            </p:nvGrpSpPr>
            <p:grpSpPr bwMode="auto">
              <a:xfrm>
                <a:off x="2473" y="10762"/>
                <a:ext cx="179" cy="525"/>
                <a:chOff x="1830" y="2160"/>
                <a:chExt cx="180" cy="525"/>
              </a:xfrm>
            </p:grpSpPr>
            <p:sp>
              <p:nvSpPr>
                <p:cNvPr id="10367" name="AutoShape 270"/>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68" name="AutoShape 269"/>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26" name="Group 260"/>
              <p:cNvGrpSpPr>
                <a:grpSpLocks/>
              </p:cNvGrpSpPr>
              <p:nvPr/>
            </p:nvGrpSpPr>
            <p:grpSpPr bwMode="auto">
              <a:xfrm flipH="1">
                <a:off x="2473" y="7562"/>
                <a:ext cx="3884" cy="3840"/>
                <a:chOff x="2696" y="7550"/>
                <a:chExt cx="3884" cy="3840"/>
              </a:xfrm>
            </p:grpSpPr>
            <p:cxnSp>
              <p:nvCxnSpPr>
                <p:cNvPr id="12555" name="AutoShape 267"/>
                <p:cNvCxnSpPr>
                  <a:cxnSpLocks noChangeAspect="1" noChangeShapeType="1"/>
                </p:cNvCxnSpPr>
                <p:nvPr/>
              </p:nvCxnSpPr>
              <p:spPr bwMode="auto">
                <a:xfrm rot="10800000">
                  <a:off x="2697" y="7551"/>
                  <a:ext cx="655" cy="640"/>
                </a:xfrm>
                <a:prstGeom prst="bentConnector3">
                  <a:avLst>
                    <a:gd name="adj1" fmla="val 50000"/>
                  </a:avLst>
                </a:prstGeom>
                <a:noFill/>
                <a:ln w="38100">
                  <a:solidFill>
                    <a:srgbClr val="365F91"/>
                  </a:solidFill>
                  <a:miter lim="800000"/>
                  <a:headEnd/>
                  <a:tailEnd type="triangle" w="lg" len="lg"/>
                </a:ln>
                <a:effectLst>
                  <a:outerShdw dist="104727" dir="6242175" algn="ctr" rotWithShape="0">
                    <a:srgbClr val="808080">
                      <a:alpha val="50000"/>
                    </a:srgbClr>
                  </a:outerShdw>
                </a:effectLst>
              </p:spPr>
            </p:cxnSp>
            <p:grpSp>
              <p:nvGrpSpPr>
                <p:cNvPr id="27" name="Group 264"/>
                <p:cNvGrpSpPr>
                  <a:grpSpLocks/>
                </p:cNvGrpSpPr>
                <p:nvPr/>
              </p:nvGrpSpPr>
              <p:grpSpPr bwMode="auto">
                <a:xfrm>
                  <a:off x="3341" y="8190"/>
                  <a:ext cx="1298" cy="1280"/>
                  <a:chOff x="3341" y="8190"/>
                  <a:chExt cx="1298" cy="1280"/>
                </a:xfrm>
              </p:grpSpPr>
              <p:cxnSp>
                <p:nvCxnSpPr>
                  <p:cNvPr id="12554" name="AutoShape 266"/>
                  <p:cNvCxnSpPr>
                    <a:cxnSpLocks noChangeAspect="1" noChangeShapeType="1"/>
                  </p:cNvCxnSpPr>
                  <p:nvPr/>
                </p:nvCxnSpPr>
                <p:spPr bwMode="auto">
                  <a:xfrm rot="10800000">
                    <a:off x="3342" y="8191"/>
                    <a:ext cx="652" cy="640"/>
                  </a:xfrm>
                  <a:prstGeom prst="bentConnector3">
                    <a:avLst>
                      <a:gd name="adj1" fmla="val 50000"/>
                    </a:avLst>
                  </a:prstGeom>
                  <a:noFill/>
                  <a:ln w="38100">
                    <a:solidFill>
                      <a:srgbClr val="365F91"/>
                    </a:solidFill>
                    <a:miter lim="800000"/>
                    <a:headEnd/>
                    <a:tailEnd type="none" w="lg" len="lg"/>
                  </a:ln>
                  <a:effectLst>
                    <a:outerShdw dist="104727" dir="6242175" algn="ctr" rotWithShape="0">
                      <a:srgbClr val="808080">
                        <a:alpha val="50000"/>
                      </a:srgbClr>
                    </a:outerShdw>
                  </a:effectLst>
                </p:spPr>
              </p:cxnSp>
              <p:cxnSp>
                <p:nvCxnSpPr>
                  <p:cNvPr id="12553" name="AutoShape 265"/>
                  <p:cNvCxnSpPr>
                    <a:cxnSpLocks noChangeAspect="1" noChangeShapeType="1"/>
                  </p:cNvCxnSpPr>
                  <p:nvPr/>
                </p:nvCxnSpPr>
                <p:spPr bwMode="auto">
                  <a:xfrm rot="10800000">
                    <a:off x="3987" y="8831"/>
                    <a:ext cx="652" cy="640"/>
                  </a:xfrm>
                  <a:prstGeom prst="bentConnector3">
                    <a:avLst>
                      <a:gd name="adj1" fmla="val 50000"/>
                    </a:avLst>
                  </a:prstGeom>
                  <a:noFill/>
                  <a:ln w="38100">
                    <a:solidFill>
                      <a:srgbClr val="365F91"/>
                    </a:solidFill>
                    <a:miter lim="800000"/>
                    <a:headEnd/>
                    <a:tailEnd type="none" w="lg" len="lg"/>
                  </a:ln>
                  <a:effectLst>
                    <a:outerShdw dist="104727" dir="6242175" algn="ctr" rotWithShape="0">
                      <a:srgbClr val="808080">
                        <a:alpha val="50000"/>
                      </a:srgbClr>
                    </a:outerShdw>
                  </a:effectLst>
                </p:spPr>
              </p:cxnSp>
            </p:grpSp>
            <p:cxnSp>
              <p:nvCxnSpPr>
                <p:cNvPr id="12551" name="AutoShape 263"/>
                <p:cNvCxnSpPr>
                  <a:cxnSpLocks noChangeAspect="1" noChangeShapeType="1"/>
                </p:cNvCxnSpPr>
                <p:nvPr/>
              </p:nvCxnSpPr>
              <p:spPr bwMode="auto">
                <a:xfrm rot="10800000">
                  <a:off x="4634" y="9471"/>
                  <a:ext cx="650" cy="640"/>
                </a:xfrm>
                <a:prstGeom prst="bentConnector3">
                  <a:avLst>
                    <a:gd name="adj1" fmla="val 50000"/>
                  </a:avLst>
                </a:prstGeom>
                <a:noFill/>
                <a:ln w="38100">
                  <a:solidFill>
                    <a:srgbClr val="365F91"/>
                  </a:solidFill>
                  <a:miter lim="800000"/>
                  <a:headEnd/>
                  <a:tailEnd type="none" w="lg" len="lg"/>
                </a:ln>
                <a:effectLst>
                  <a:outerShdw dist="104727" dir="6242175" algn="ctr" rotWithShape="0">
                    <a:srgbClr val="808080">
                      <a:alpha val="50000"/>
                    </a:srgbClr>
                  </a:outerShdw>
                </a:effectLst>
              </p:spPr>
            </p:cxnSp>
            <p:cxnSp>
              <p:nvCxnSpPr>
                <p:cNvPr id="12550" name="AutoShape 262"/>
                <p:cNvCxnSpPr>
                  <a:cxnSpLocks noChangeAspect="1" noChangeShapeType="1"/>
                </p:cNvCxnSpPr>
                <p:nvPr/>
              </p:nvCxnSpPr>
              <p:spPr bwMode="auto">
                <a:xfrm rot="10800000">
                  <a:off x="5274" y="10111"/>
                  <a:ext cx="665" cy="640"/>
                </a:xfrm>
                <a:prstGeom prst="bentConnector3">
                  <a:avLst>
                    <a:gd name="adj1" fmla="val 50000"/>
                  </a:avLst>
                </a:prstGeom>
                <a:noFill/>
                <a:ln w="38100">
                  <a:solidFill>
                    <a:srgbClr val="365F91"/>
                  </a:solidFill>
                  <a:miter lim="800000"/>
                  <a:headEnd/>
                  <a:tailEnd type="none" w="lg" len="lg"/>
                </a:ln>
                <a:effectLst>
                  <a:outerShdw dist="104727" dir="6242175" algn="ctr" rotWithShape="0">
                    <a:srgbClr val="808080">
                      <a:alpha val="50000"/>
                    </a:srgbClr>
                  </a:outerShdw>
                </a:effectLst>
              </p:spPr>
            </p:cxnSp>
            <p:cxnSp>
              <p:nvCxnSpPr>
                <p:cNvPr id="12549" name="AutoShape 261"/>
                <p:cNvCxnSpPr>
                  <a:cxnSpLocks noChangeAspect="1" noChangeShapeType="1"/>
                </p:cNvCxnSpPr>
                <p:nvPr/>
              </p:nvCxnSpPr>
              <p:spPr bwMode="auto">
                <a:xfrm rot="10800000">
                  <a:off x="5937" y="10751"/>
                  <a:ext cx="655" cy="640"/>
                </a:xfrm>
                <a:prstGeom prst="bentConnector3">
                  <a:avLst>
                    <a:gd name="adj1" fmla="val 50000"/>
                  </a:avLst>
                </a:prstGeom>
                <a:noFill/>
                <a:ln w="38100">
                  <a:solidFill>
                    <a:srgbClr val="365F91"/>
                  </a:solidFill>
                  <a:miter lim="800000"/>
                  <a:headEnd/>
                  <a:tailEnd type="none" w="lg" len="lg"/>
                </a:ln>
                <a:effectLst>
                  <a:outerShdw dist="104727" dir="6242175" algn="ctr" rotWithShape="0">
                    <a:srgbClr val="808080">
                      <a:alpha val="50000"/>
                    </a:srgbClr>
                  </a:outerShdw>
                </a:effectLst>
              </p:spPr>
            </p:cxnSp>
          </p:grpSp>
        </p:grpSp>
        <p:sp>
          <p:nvSpPr>
            <p:cNvPr id="12546" name="AutoShape 258"/>
            <p:cNvSpPr>
              <a:spLocks noChangeArrowheads="1"/>
            </p:cNvSpPr>
            <p:nvPr/>
          </p:nvSpPr>
          <p:spPr bwMode="auto">
            <a:xfrm rot="5400000">
              <a:off x="605" y="10344"/>
              <a:ext cx="777" cy="3718"/>
            </a:xfrm>
            <a:prstGeom prst="rightArrow">
              <a:avLst>
                <a:gd name="adj1" fmla="val 49269"/>
                <a:gd name="adj2" fmla="val 47236"/>
              </a:avLst>
            </a:prstGeom>
            <a:solidFill>
              <a:srgbClr val="C2D69B"/>
            </a:solidFill>
            <a:ln w="38100">
              <a:noFill/>
              <a:miter lim="800000"/>
              <a:headEnd/>
              <a:tailEnd/>
            </a:ln>
            <a:effectLst>
              <a:outerShdw dist="28398" dir="3806097" algn="ctr" rotWithShape="0">
                <a:srgbClr val="974706">
                  <a:alpha val="50000"/>
                </a:srgbClr>
              </a:outerShdw>
            </a:effectLst>
          </p:spPr>
          <p:txBody>
            <a:bodyPr vert="vert270" lIns="74295" tIns="8890" rIns="74295" bIns="8890" anchor="ctr"/>
            <a:lstStyle/>
            <a:p>
              <a:pPr algn="ctr" eaLnBrk="0" hangingPunct="0">
                <a:defRPr/>
              </a:pPr>
              <a:r>
                <a:rPr lang="en-US" altLang="ja-JP" sz="900" dirty="0">
                  <a:latin typeface="Arial" pitchFamily="34" charset="0"/>
                  <a:ea typeface="ＭＳ Ｐゴシック" pitchFamily="50" charset="-128"/>
                  <a:cs typeface="Arial" pitchFamily="34" charset="0"/>
                </a:rPr>
                <a:t>For Qualifying Tests</a:t>
              </a:r>
              <a:endParaRPr lang="en-US" altLang="ja-JP" dirty="0">
                <a:ea typeface="ＭＳ Ｐゴシック" pitchFamily="50" charset="-128"/>
              </a:endParaRPr>
            </a:p>
          </p:txBody>
        </p:sp>
        <p:grpSp>
          <p:nvGrpSpPr>
            <p:cNvPr id="28" name="Group 186"/>
            <p:cNvGrpSpPr>
              <a:grpSpLocks/>
            </p:cNvGrpSpPr>
            <p:nvPr/>
          </p:nvGrpSpPr>
          <p:grpSpPr bwMode="auto">
            <a:xfrm>
              <a:off x="-2969" y="7131"/>
              <a:ext cx="4186" cy="4344"/>
              <a:chOff x="-2969" y="7131"/>
              <a:chExt cx="4186" cy="4344"/>
            </a:xfrm>
          </p:grpSpPr>
          <p:cxnSp>
            <p:nvCxnSpPr>
              <p:cNvPr id="12545" name="AutoShape 257"/>
              <p:cNvCxnSpPr>
                <a:cxnSpLocks noChangeShapeType="1"/>
              </p:cNvCxnSpPr>
              <p:nvPr/>
            </p:nvCxnSpPr>
            <p:spPr bwMode="auto">
              <a:xfrm flipV="1">
                <a:off x="-2835" y="7401"/>
                <a:ext cx="4053" cy="4075"/>
              </a:xfrm>
              <a:prstGeom prst="straightConnector1">
                <a:avLst/>
              </a:prstGeom>
              <a:noFill/>
              <a:ln w="38100">
                <a:solidFill>
                  <a:srgbClr val="365F91"/>
                </a:solidFill>
                <a:round/>
                <a:headEnd/>
                <a:tailEnd type="triangle" w="lg" len="lg"/>
              </a:ln>
              <a:effectLst>
                <a:outerShdw dist="28398" dir="3806097" algn="ctr" rotWithShape="0">
                  <a:srgbClr val="3F3151">
                    <a:alpha val="50000"/>
                  </a:srgbClr>
                </a:outerShdw>
              </a:effectLst>
            </p:spPr>
          </p:cxnSp>
          <p:grpSp>
            <p:nvGrpSpPr>
              <p:cNvPr id="29" name="Group 187"/>
              <p:cNvGrpSpPr>
                <a:grpSpLocks/>
              </p:cNvGrpSpPr>
              <p:nvPr/>
            </p:nvGrpSpPr>
            <p:grpSpPr bwMode="auto">
              <a:xfrm flipH="1">
                <a:off x="-2969" y="7131"/>
                <a:ext cx="3778" cy="4156"/>
                <a:chOff x="4460" y="5069"/>
                <a:chExt cx="3778" cy="4156"/>
              </a:xfrm>
            </p:grpSpPr>
            <p:grpSp>
              <p:nvGrpSpPr>
                <p:cNvPr id="30" name="Group 254"/>
                <p:cNvGrpSpPr>
                  <a:grpSpLocks/>
                </p:cNvGrpSpPr>
                <p:nvPr/>
              </p:nvGrpSpPr>
              <p:grpSpPr bwMode="auto">
                <a:xfrm>
                  <a:off x="4460" y="5069"/>
                  <a:ext cx="179" cy="526"/>
                  <a:chOff x="1830" y="2160"/>
                  <a:chExt cx="180" cy="525"/>
                </a:xfrm>
              </p:grpSpPr>
              <p:sp>
                <p:nvSpPr>
                  <p:cNvPr id="10335" name="AutoShape 256"/>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36" name="AutoShape 255"/>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31" name="Group 251"/>
                <p:cNvGrpSpPr>
                  <a:grpSpLocks/>
                </p:cNvGrpSpPr>
                <p:nvPr/>
              </p:nvGrpSpPr>
              <p:grpSpPr bwMode="auto">
                <a:xfrm>
                  <a:off x="4595" y="5205"/>
                  <a:ext cx="179" cy="525"/>
                  <a:chOff x="1830" y="2160"/>
                  <a:chExt cx="180" cy="525"/>
                </a:xfrm>
              </p:grpSpPr>
              <p:sp>
                <p:nvSpPr>
                  <p:cNvPr id="10333" name="AutoShape 253"/>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34" name="AutoShape 252"/>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44" name="Group 248"/>
                <p:cNvGrpSpPr>
                  <a:grpSpLocks/>
                </p:cNvGrpSpPr>
                <p:nvPr/>
              </p:nvGrpSpPr>
              <p:grpSpPr bwMode="auto">
                <a:xfrm>
                  <a:off x="4940" y="5550"/>
                  <a:ext cx="179" cy="525"/>
                  <a:chOff x="1830" y="2160"/>
                  <a:chExt cx="180" cy="525"/>
                </a:xfrm>
              </p:grpSpPr>
              <p:sp>
                <p:nvSpPr>
                  <p:cNvPr id="10331" name="AutoShape 250"/>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32" name="AutoShape 249"/>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47" name="Group 245"/>
                <p:cNvGrpSpPr>
                  <a:grpSpLocks/>
                </p:cNvGrpSpPr>
                <p:nvPr/>
              </p:nvGrpSpPr>
              <p:grpSpPr bwMode="auto">
                <a:xfrm>
                  <a:off x="5104" y="5715"/>
                  <a:ext cx="180" cy="525"/>
                  <a:chOff x="1830" y="2160"/>
                  <a:chExt cx="180" cy="525"/>
                </a:xfrm>
              </p:grpSpPr>
              <p:sp>
                <p:nvSpPr>
                  <p:cNvPr id="10329" name="AutoShape 247"/>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30" name="AutoShape 246"/>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48" name="Group 242"/>
                <p:cNvGrpSpPr>
                  <a:grpSpLocks/>
                </p:cNvGrpSpPr>
                <p:nvPr/>
              </p:nvGrpSpPr>
              <p:grpSpPr bwMode="auto">
                <a:xfrm>
                  <a:off x="5285" y="5895"/>
                  <a:ext cx="179" cy="525"/>
                  <a:chOff x="1830" y="2160"/>
                  <a:chExt cx="180" cy="525"/>
                </a:xfrm>
              </p:grpSpPr>
              <p:sp>
                <p:nvSpPr>
                  <p:cNvPr id="10327" name="AutoShape 244"/>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28" name="AutoShape 243"/>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52" name="Group 239"/>
                <p:cNvGrpSpPr>
                  <a:grpSpLocks/>
                </p:cNvGrpSpPr>
                <p:nvPr/>
              </p:nvGrpSpPr>
              <p:grpSpPr bwMode="auto">
                <a:xfrm>
                  <a:off x="5360" y="5971"/>
                  <a:ext cx="178" cy="524"/>
                  <a:chOff x="1830" y="2160"/>
                  <a:chExt cx="180" cy="525"/>
                </a:xfrm>
              </p:grpSpPr>
              <p:sp>
                <p:nvSpPr>
                  <p:cNvPr id="10325" name="AutoShape 241"/>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26" name="AutoShape 240"/>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56" name="Group 236"/>
                <p:cNvGrpSpPr>
                  <a:grpSpLocks/>
                </p:cNvGrpSpPr>
                <p:nvPr/>
              </p:nvGrpSpPr>
              <p:grpSpPr bwMode="auto">
                <a:xfrm>
                  <a:off x="5840" y="6450"/>
                  <a:ext cx="179" cy="525"/>
                  <a:chOff x="1830" y="2160"/>
                  <a:chExt cx="180" cy="525"/>
                </a:xfrm>
              </p:grpSpPr>
              <p:sp>
                <p:nvSpPr>
                  <p:cNvPr id="10323" name="AutoShape 238"/>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24" name="AutoShape 237"/>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57" name="Group 233"/>
                <p:cNvGrpSpPr>
                  <a:grpSpLocks/>
                </p:cNvGrpSpPr>
                <p:nvPr/>
              </p:nvGrpSpPr>
              <p:grpSpPr bwMode="auto">
                <a:xfrm>
                  <a:off x="6005" y="6615"/>
                  <a:ext cx="179" cy="526"/>
                  <a:chOff x="1830" y="2160"/>
                  <a:chExt cx="180" cy="525"/>
                </a:xfrm>
              </p:grpSpPr>
              <p:sp>
                <p:nvSpPr>
                  <p:cNvPr id="10321" name="AutoShape 235"/>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22" name="AutoShape 234"/>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58" name="Group 230"/>
                <p:cNvGrpSpPr>
                  <a:grpSpLocks/>
                </p:cNvGrpSpPr>
                <p:nvPr/>
              </p:nvGrpSpPr>
              <p:grpSpPr bwMode="auto">
                <a:xfrm>
                  <a:off x="6259" y="6885"/>
                  <a:ext cx="180" cy="525"/>
                  <a:chOff x="1830" y="2160"/>
                  <a:chExt cx="180" cy="525"/>
                </a:xfrm>
              </p:grpSpPr>
              <p:sp>
                <p:nvSpPr>
                  <p:cNvPr id="10319" name="AutoShape 232"/>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20" name="AutoShape 231"/>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59" name="Group 227"/>
                <p:cNvGrpSpPr>
                  <a:grpSpLocks/>
                </p:cNvGrpSpPr>
                <p:nvPr/>
              </p:nvGrpSpPr>
              <p:grpSpPr bwMode="auto">
                <a:xfrm>
                  <a:off x="6485" y="7095"/>
                  <a:ext cx="179" cy="525"/>
                  <a:chOff x="1830" y="2160"/>
                  <a:chExt cx="180" cy="525"/>
                </a:xfrm>
              </p:grpSpPr>
              <p:sp>
                <p:nvSpPr>
                  <p:cNvPr id="10317" name="AutoShape 229"/>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18" name="AutoShape 228"/>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60" name="Group 224"/>
                <p:cNvGrpSpPr>
                  <a:grpSpLocks/>
                </p:cNvGrpSpPr>
                <p:nvPr/>
              </p:nvGrpSpPr>
              <p:grpSpPr bwMode="auto">
                <a:xfrm>
                  <a:off x="6680" y="7305"/>
                  <a:ext cx="178" cy="525"/>
                  <a:chOff x="1830" y="2160"/>
                  <a:chExt cx="180" cy="525"/>
                </a:xfrm>
              </p:grpSpPr>
              <p:sp>
                <p:nvSpPr>
                  <p:cNvPr id="10315" name="AutoShape 226"/>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16" name="AutoShape 225"/>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61" name="Group 221"/>
                <p:cNvGrpSpPr>
                  <a:grpSpLocks/>
                </p:cNvGrpSpPr>
                <p:nvPr/>
              </p:nvGrpSpPr>
              <p:grpSpPr bwMode="auto">
                <a:xfrm>
                  <a:off x="6815" y="7440"/>
                  <a:ext cx="179" cy="525"/>
                  <a:chOff x="1830" y="2160"/>
                  <a:chExt cx="180" cy="525"/>
                </a:xfrm>
              </p:grpSpPr>
              <p:sp>
                <p:nvSpPr>
                  <p:cNvPr id="10313" name="AutoShape 223"/>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14" name="AutoShape 222"/>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62" name="Group 218"/>
                <p:cNvGrpSpPr>
                  <a:grpSpLocks/>
                </p:cNvGrpSpPr>
                <p:nvPr/>
              </p:nvGrpSpPr>
              <p:grpSpPr bwMode="auto">
                <a:xfrm>
                  <a:off x="6935" y="7545"/>
                  <a:ext cx="179" cy="525"/>
                  <a:chOff x="1830" y="2160"/>
                  <a:chExt cx="180" cy="525"/>
                </a:xfrm>
              </p:grpSpPr>
              <p:sp>
                <p:nvSpPr>
                  <p:cNvPr id="10311" name="AutoShape 220"/>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12" name="AutoShape 219"/>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63" name="Group 215"/>
                <p:cNvGrpSpPr>
                  <a:grpSpLocks/>
                </p:cNvGrpSpPr>
                <p:nvPr/>
              </p:nvGrpSpPr>
              <p:grpSpPr bwMode="auto">
                <a:xfrm>
                  <a:off x="7024" y="7635"/>
                  <a:ext cx="180" cy="525"/>
                  <a:chOff x="1830" y="2160"/>
                  <a:chExt cx="180" cy="525"/>
                </a:xfrm>
              </p:grpSpPr>
              <p:sp>
                <p:nvSpPr>
                  <p:cNvPr id="10309" name="AutoShape 217"/>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10" name="AutoShape 216"/>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64" name="Group 212"/>
                <p:cNvGrpSpPr>
                  <a:grpSpLocks/>
                </p:cNvGrpSpPr>
                <p:nvPr/>
              </p:nvGrpSpPr>
              <p:grpSpPr bwMode="auto">
                <a:xfrm>
                  <a:off x="7284" y="7907"/>
                  <a:ext cx="179" cy="524"/>
                  <a:chOff x="1830" y="2160"/>
                  <a:chExt cx="180" cy="525"/>
                </a:xfrm>
              </p:grpSpPr>
              <p:sp>
                <p:nvSpPr>
                  <p:cNvPr id="10307" name="AutoShape 214"/>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08" name="AutoShape 213"/>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65" name="Group 209"/>
                <p:cNvGrpSpPr>
                  <a:grpSpLocks/>
                </p:cNvGrpSpPr>
                <p:nvPr/>
              </p:nvGrpSpPr>
              <p:grpSpPr bwMode="auto">
                <a:xfrm>
                  <a:off x="7434" y="8070"/>
                  <a:ext cx="178" cy="525"/>
                  <a:chOff x="1830" y="2160"/>
                  <a:chExt cx="180" cy="525"/>
                </a:xfrm>
              </p:grpSpPr>
              <p:sp>
                <p:nvSpPr>
                  <p:cNvPr id="10305" name="AutoShape 211"/>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06" name="AutoShape 210"/>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66" name="Group 206"/>
                <p:cNvGrpSpPr>
                  <a:grpSpLocks/>
                </p:cNvGrpSpPr>
                <p:nvPr/>
              </p:nvGrpSpPr>
              <p:grpSpPr bwMode="auto">
                <a:xfrm>
                  <a:off x="7595" y="8235"/>
                  <a:ext cx="179" cy="526"/>
                  <a:chOff x="1830" y="2160"/>
                  <a:chExt cx="180" cy="525"/>
                </a:xfrm>
              </p:grpSpPr>
              <p:sp>
                <p:nvSpPr>
                  <p:cNvPr id="10303" name="AutoShape 208"/>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04" name="AutoShape 207"/>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67" name="Group 203"/>
                <p:cNvGrpSpPr>
                  <a:grpSpLocks/>
                </p:cNvGrpSpPr>
                <p:nvPr/>
              </p:nvGrpSpPr>
              <p:grpSpPr bwMode="auto">
                <a:xfrm>
                  <a:off x="7716" y="8370"/>
                  <a:ext cx="179" cy="525"/>
                  <a:chOff x="1830" y="2160"/>
                  <a:chExt cx="180" cy="525"/>
                </a:xfrm>
              </p:grpSpPr>
              <p:sp>
                <p:nvSpPr>
                  <p:cNvPr id="10301" name="AutoShape 205"/>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02" name="AutoShape 204"/>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68" name="Group 200"/>
                <p:cNvGrpSpPr>
                  <a:grpSpLocks/>
                </p:cNvGrpSpPr>
                <p:nvPr/>
              </p:nvGrpSpPr>
              <p:grpSpPr bwMode="auto">
                <a:xfrm>
                  <a:off x="7850" y="8460"/>
                  <a:ext cx="178" cy="525"/>
                  <a:chOff x="1830" y="2160"/>
                  <a:chExt cx="180" cy="525"/>
                </a:xfrm>
              </p:grpSpPr>
              <p:sp>
                <p:nvSpPr>
                  <p:cNvPr id="10299" name="AutoShape 202"/>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300" name="AutoShape 201"/>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69" name="Group 197"/>
                <p:cNvGrpSpPr>
                  <a:grpSpLocks/>
                </p:cNvGrpSpPr>
                <p:nvPr/>
              </p:nvGrpSpPr>
              <p:grpSpPr bwMode="auto">
                <a:xfrm>
                  <a:off x="7970" y="8580"/>
                  <a:ext cx="179" cy="525"/>
                  <a:chOff x="1830" y="2160"/>
                  <a:chExt cx="180" cy="525"/>
                </a:xfrm>
              </p:grpSpPr>
              <p:sp>
                <p:nvSpPr>
                  <p:cNvPr id="10297" name="AutoShape 199"/>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298" name="AutoShape 198"/>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70" name="Group 194"/>
                <p:cNvGrpSpPr>
                  <a:grpSpLocks/>
                </p:cNvGrpSpPr>
                <p:nvPr/>
              </p:nvGrpSpPr>
              <p:grpSpPr bwMode="auto">
                <a:xfrm>
                  <a:off x="8060" y="8700"/>
                  <a:ext cx="178" cy="525"/>
                  <a:chOff x="1830" y="2160"/>
                  <a:chExt cx="180" cy="525"/>
                </a:xfrm>
              </p:grpSpPr>
              <p:sp>
                <p:nvSpPr>
                  <p:cNvPr id="10295" name="AutoShape 196"/>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296" name="AutoShape 195"/>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71" name="Group 191"/>
                <p:cNvGrpSpPr>
                  <a:grpSpLocks/>
                </p:cNvGrpSpPr>
                <p:nvPr/>
              </p:nvGrpSpPr>
              <p:grpSpPr bwMode="auto">
                <a:xfrm>
                  <a:off x="5464" y="6105"/>
                  <a:ext cx="179" cy="525"/>
                  <a:chOff x="1830" y="2160"/>
                  <a:chExt cx="180" cy="525"/>
                </a:xfrm>
              </p:grpSpPr>
              <p:sp>
                <p:nvSpPr>
                  <p:cNvPr id="10293" name="AutoShape 193"/>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294" name="AutoShape 192"/>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nvGrpSpPr>
                <p:cNvPr id="12572" name="Group 188"/>
                <p:cNvGrpSpPr>
                  <a:grpSpLocks/>
                </p:cNvGrpSpPr>
                <p:nvPr/>
              </p:nvGrpSpPr>
              <p:grpSpPr bwMode="auto">
                <a:xfrm>
                  <a:off x="4761" y="5363"/>
                  <a:ext cx="179" cy="525"/>
                  <a:chOff x="1830" y="2160"/>
                  <a:chExt cx="180" cy="525"/>
                </a:xfrm>
              </p:grpSpPr>
              <p:sp>
                <p:nvSpPr>
                  <p:cNvPr id="10291" name="AutoShape 190"/>
                  <p:cNvSpPr>
                    <a:spLocks noChangeArrowheads="1"/>
                  </p:cNvSpPr>
                  <p:nvPr/>
                </p:nvSpPr>
                <p:spPr bwMode="auto">
                  <a:xfrm>
                    <a:off x="1830" y="2340"/>
                    <a:ext cx="180" cy="345"/>
                  </a:xfrm>
                  <a:prstGeom prst="can">
                    <a:avLst>
                      <a:gd name="adj" fmla="val 47917"/>
                    </a:avLst>
                  </a:prstGeom>
                  <a:solidFill>
                    <a:srgbClr val="F2DBDB"/>
                  </a:solidFill>
                  <a:ln w="9525">
                    <a:solidFill>
                      <a:srgbClr val="365F91"/>
                    </a:solidFill>
                    <a:round/>
                    <a:headEnd/>
                    <a:tailEnd/>
                  </a:ln>
                </p:spPr>
                <p:txBody>
                  <a:bodyPr lIns="74295" tIns="8890" rIns="74295" bIns="8890"/>
                  <a:lstStyle/>
                  <a:p>
                    <a:endParaRPr lang="ja-JP" altLang="en-US"/>
                  </a:p>
                </p:txBody>
              </p:sp>
              <p:sp>
                <p:nvSpPr>
                  <p:cNvPr id="10292" name="AutoShape 189"/>
                  <p:cNvSpPr>
                    <a:spLocks noChangeArrowheads="1"/>
                  </p:cNvSpPr>
                  <p:nvPr/>
                </p:nvSpPr>
                <p:spPr bwMode="auto">
                  <a:xfrm>
                    <a:off x="1830" y="2160"/>
                    <a:ext cx="180" cy="210"/>
                  </a:xfrm>
                  <a:prstGeom prst="smileyFace">
                    <a:avLst>
                      <a:gd name="adj" fmla="val 4653"/>
                    </a:avLst>
                  </a:prstGeom>
                  <a:solidFill>
                    <a:srgbClr val="F2DBDB"/>
                  </a:solidFill>
                  <a:ln w="9525">
                    <a:solidFill>
                      <a:srgbClr val="365F91"/>
                    </a:solidFill>
                    <a:round/>
                    <a:headEnd/>
                    <a:tailEnd/>
                  </a:ln>
                </p:spPr>
                <p:txBody>
                  <a:bodyPr lIns="74295" tIns="8890" rIns="74295" bIns="8890"/>
                  <a:lstStyle/>
                  <a:p>
                    <a:endParaRPr lang="ja-JP" altLang="en-US"/>
                  </a:p>
                </p:txBody>
              </p:sp>
            </p:grpSp>
          </p:grpSp>
        </p:grpSp>
        <p:sp>
          <p:nvSpPr>
            <p:cNvPr id="12473" name="AutoShape 185"/>
            <p:cNvSpPr>
              <a:spLocks noChangeArrowheads="1"/>
            </p:cNvSpPr>
            <p:nvPr/>
          </p:nvSpPr>
          <p:spPr bwMode="auto">
            <a:xfrm>
              <a:off x="-3615" y="12478"/>
              <a:ext cx="3045" cy="1443"/>
            </a:xfrm>
            <a:prstGeom prst="bevel">
              <a:avLst>
                <a:gd name="adj" fmla="val 12500"/>
              </a:avLst>
            </a:prstGeom>
            <a:solidFill>
              <a:srgbClr val="C0504D"/>
            </a:solidFill>
            <a:ln w="38100">
              <a:noFill/>
              <a:miter lim="800000"/>
              <a:headEnd/>
              <a:tailEnd/>
            </a:ln>
            <a:effectLst>
              <a:outerShdw dist="28398" dir="3806097" algn="ctr" rotWithShape="0">
                <a:srgbClr val="622423">
                  <a:alpha val="50000"/>
                </a:srgbClr>
              </a:outerShdw>
            </a:effectLst>
          </p:spPr>
          <p:txBody>
            <a:bodyPr lIns="74295" tIns="8890" rIns="74295" bIns="8890"/>
            <a:lstStyle/>
            <a:p>
              <a:pPr eaLnBrk="0" hangingPunct="0">
                <a:defRPr/>
              </a:pPr>
              <a:r>
                <a:rPr lang="en-US" altLang="ja-JP" sz="1000">
                  <a:solidFill>
                    <a:srgbClr val="FFFFFF"/>
                  </a:solidFill>
                  <a:latin typeface="Arial" charset="0"/>
                  <a:ea typeface="ＭＳ Ｐゴシック" pitchFamily="50" charset="-128"/>
                  <a:cs typeface="Arial" charset="0"/>
                </a:rPr>
                <a:t>Ordinal academic ability evaluation scale based on Neural Test Theory</a:t>
              </a:r>
              <a:endParaRPr lang="en-US" altLang="ja-JP">
                <a:ea typeface="ＭＳ Ｐゴシック" pitchFamily="50" charset="-128"/>
              </a:endParaRPr>
            </a:p>
          </p:txBody>
        </p:sp>
        <p:sp>
          <p:nvSpPr>
            <p:cNvPr id="12472" name="AutoShape 184"/>
            <p:cNvSpPr>
              <a:spLocks noChangeArrowheads="1"/>
            </p:cNvSpPr>
            <p:nvPr/>
          </p:nvSpPr>
          <p:spPr bwMode="auto">
            <a:xfrm>
              <a:off x="2315" y="7343"/>
              <a:ext cx="2475" cy="4133"/>
            </a:xfrm>
            <a:prstGeom prst="roundRect">
              <a:avLst>
                <a:gd name="adj" fmla="val 16667"/>
              </a:avLst>
            </a:prstGeom>
            <a:gradFill rotWithShape="0">
              <a:gsLst>
                <a:gs pos="0">
                  <a:srgbClr val="D99594"/>
                </a:gs>
                <a:gs pos="100000">
                  <a:srgbClr val="F7EAEA"/>
                </a:gs>
              </a:gsLst>
              <a:lin ang="5400000" scaled="1"/>
            </a:gradFill>
            <a:ln w="38100">
              <a:noFill/>
              <a:round/>
              <a:headEnd/>
              <a:tailEnd/>
            </a:ln>
            <a:effectLst>
              <a:outerShdw dist="28398" dir="3806097" algn="ctr" rotWithShape="0">
                <a:srgbClr val="622423">
                  <a:alpha val="50000"/>
                </a:srgbClr>
              </a:outerShdw>
            </a:effectLst>
          </p:spPr>
          <p:txBody>
            <a:bodyPr lIns="74295" tIns="8890" rIns="74295" bIns="8890"/>
            <a:lstStyle/>
            <a:p>
              <a:pPr>
                <a:defRPr/>
              </a:pPr>
              <a:endParaRPr lang="ja-JP" altLang="en-US">
                <a:ea typeface="ＭＳ Ｐゴシック" pitchFamily="50" charset="-128"/>
              </a:endParaRPr>
            </a:p>
          </p:txBody>
        </p:sp>
        <p:sp>
          <p:nvSpPr>
            <p:cNvPr id="12471" name="AutoShape 183"/>
            <p:cNvSpPr>
              <a:spLocks noChangeArrowheads="1"/>
            </p:cNvSpPr>
            <p:nvPr/>
          </p:nvSpPr>
          <p:spPr bwMode="auto">
            <a:xfrm>
              <a:off x="-3632" y="6716"/>
              <a:ext cx="3045" cy="1422"/>
            </a:xfrm>
            <a:prstGeom prst="bevel">
              <a:avLst>
                <a:gd name="adj" fmla="val 12500"/>
              </a:avLst>
            </a:prstGeom>
            <a:solidFill>
              <a:srgbClr val="C0504D"/>
            </a:solidFill>
            <a:ln w="38100">
              <a:noFill/>
              <a:miter lim="800000"/>
              <a:headEnd/>
              <a:tailEnd/>
            </a:ln>
            <a:effectLst>
              <a:outerShdw dist="28398" dir="3806097" algn="ctr" rotWithShape="0">
                <a:srgbClr val="622423">
                  <a:alpha val="50000"/>
                </a:srgbClr>
              </a:outerShdw>
            </a:effectLst>
          </p:spPr>
          <p:txBody>
            <a:bodyPr lIns="74295" tIns="8890" rIns="74295" bIns="8890"/>
            <a:lstStyle/>
            <a:p>
              <a:pPr eaLnBrk="0" hangingPunct="0">
                <a:defRPr/>
              </a:pPr>
              <a:r>
                <a:rPr lang="en-US" altLang="ja-JP" sz="1000">
                  <a:solidFill>
                    <a:srgbClr val="FFFFFF"/>
                  </a:solidFill>
                  <a:latin typeface="Arial" charset="0"/>
                  <a:ea typeface="ＭＳ Ｐゴシック" pitchFamily="50" charset="-128"/>
                  <a:cs typeface="Arial" charset="0"/>
                </a:rPr>
                <a:t>Continuous academic ability evaluation scale based on IRT or CTT</a:t>
              </a:r>
              <a:endParaRPr lang="en-US" altLang="ja-JP">
                <a:ea typeface="ＭＳ Ｐゴシック" pitchFamily="50" charset="-128"/>
              </a:endParaRPr>
            </a:p>
          </p:txBody>
        </p:sp>
        <p:sp>
          <p:nvSpPr>
            <p:cNvPr id="12470" name="AutoShape 182"/>
            <p:cNvSpPr>
              <a:spLocks noChangeArrowheads="1"/>
            </p:cNvSpPr>
            <p:nvPr/>
          </p:nvSpPr>
          <p:spPr bwMode="auto">
            <a:xfrm>
              <a:off x="1155" y="7403"/>
              <a:ext cx="805" cy="4073"/>
            </a:xfrm>
            <a:prstGeom prst="upArrow">
              <a:avLst>
                <a:gd name="adj1" fmla="val 50000"/>
                <a:gd name="adj2" fmla="val 126186"/>
              </a:avLst>
            </a:prstGeom>
            <a:gradFill rotWithShape="0">
              <a:gsLst>
                <a:gs pos="0">
                  <a:srgbClr val="C0504D"/>
                </a:gs>
                <a:gs pos="100000">
                  <a:srgbClr val="F2DCDB"/>
                </a:gs>
              </a:gsLst>
              <a:lin ang="5400000" scaled="1"/>
            </a:gradFill>
            <a:ln w="38100">
              <a:noFill/>
              <a:miter lim="800000"/>
              <a:headEnd/>
              <a:tailEnd/>
            </a:ln>
            <a:effectLst>
              <a:outerShdw dist="28398" dir="3806097" algn="ctr" rotWithShape="0">
                <a:srgbClr val="622423">
                  <a:alpha val="50000"/>
                </a:srgbClr>
              </a:outerShdw>
            </a:effectLst>
          </p:spPr>
          <p:txBody>
            <a:bodyPr vert="eaVert" lIns="74295" tIns="8890" rIns="74295" bIns="8890"/>
            <a:lstStyle/>
            <a:p>
              <a:pPr>
                <a:defRPr/>
              </a:pPr>
              <a:endParaRPr lang="ja-JP" altLang="en-US">
                <a:ea typeface="ＭＳ Ｐゴシック" pitchFamily="50" charset="-128"/>
              </a:endParaRPr>
            </a:p>
          </p:txBody>
        </p:sp>
        <p:sp>
          <p:nvSpPr>
            <p:cNvPr id="12469" name="AutoShape 181"/>
            <p:cNvSpPr>
              <a:spLocks noChangeArrowheads="1"/>
            </p:cNvSpPr>
            <p:nvPr/>
          </p:nvSpPr>
          <p:spPr bwMode="auto">
            <a:xfrm>
              <a:off x="2535" y="9033"/>
              <a:ext cx="318" cy="2330"/>
            </a:xfrm>
            <a:prstGeom prst="upArrow">
              <a:avLst>
                <a:gd name="adj1" fmla="val 50000"/>
                <a:gd name="adj2" fmla="val 183346"/>
              </a:avLst>
            </a:prstGeom>
            <a:gradFill rotWithShape="0">
              <a:gsLst>
                <a:gs pos="0">
                  <a:srgbClr val="C0504D"/>
                </a:gs>
                <a:gs pos="100000">
                  <a:srgbClr val="F2DCDB"/>
                </a:gs>
              </a:gsLst>
              <a:lin ang="5400000" scaled="1"/>
            </a:gradFill>
            <a:ln w="38100">
              <a:noFill/>
              <a:miter lim="800000"/>
              <a:headEnd/>
              <a:tailEnd/>
            </a:ln>
            <a:effectLst>
              <a:outerShdw dist="28398" dir="3806097" algn="ctr" rotWithShape="0">
                <a:srgbClr val="622423">
                  <a:alpha val="50000"/>
                </a:srgbClr>
              </a:outerShdw>
            </a:effectLst>
          </p:spPr>
          <p:txBody>
            <a:bodyPr vert="eaVert" lIns="74295" tIns="8890" rIns="74295" bIns="8890"/>
            <a:lstStyle/>
            <a:p>
              <a:pPr>
                <a:defRPr/>
              </a:pPr>
              <a:endParaRPr lang="ja-JP" altLang="en-US">
                <a:ea typeface="ＭＳ Ｐゴシック" pitchFamily="50" charset="-128"/>
              </a:endParaRPr>
            </a:p>
          </p:txBody>
        </p:sp>
        <p:sp>
          <p:nvSpPr>
            <p:cNvPr id="12468" name="AutoShape 180"/>
            <p:cNvSpPr>
              <a:spLocks noChangeArrowheads="1"/>
            </p:cNvSpPr>
            <p:nvPr/>
          </p:nvSpPr>
          <p:spPr bwMode="auto">
            <a:xfrm>
              <a:off x="2775" y="8033"/>
              <a:ext cx="318" cy="2523"/>
            </a:xfrm>
            <a:prstGeom prst="upArrow">
              <a:avLst>
                <a:gd name="adj1" fmla="val 50000"/>
                <a:gd name="adj2" fmla="val 198276"/>
              </a:avLst>
            </a:prstGeom>
            <a:gradFill rotWithShape="0">
              <a:gsLst>
                <a:gs pos="0">
                  <a:srgbClr val="C0504D"/>
                </a:gs>
                <a:gs pos="100000">
                  <a:srgbClr val="F2DCDB"/>
                </a:gs>
              </a:gsLst>
              <a:lin ang="5400000" scaled="1"/>
            </a:gradFill>
            <a:ln w="38100">
              <a:noFill/>
              <a:miter lim="800000"/>
              <a:headEnd/>
              <a:tailEnd/>
            </a:ln>
            <a:effectLst>
              <a:outerShdw dist="28398" dir="3806097" algn="ctr" rotWithShape="0">
                <a:srgbClr val="622423">
                  <a:alpha val="50000"/>
                </a:srgbClr>
              </a:outerShdw>
            </a:effectLst>
          </p:spPr>
          <p:txBody>
            <a:bodyPr vert="eaVert" lIns="74295" tIns="8890" rIns="74295" bIns="8890"/>
            <a:lstStyle/>
            <a:p>
              <a:pPr>
                <a:defRPr/>
              </a:pPr>
              <a:endParaRPr lang="ja-JP" altLang="en-US">
                <a:ea typeface="ＭＳ Ｐゴシック" pitchFamily="50" charset="-128"/>
              </a:endParaRPr>
            </a:p>
          </p:txBody>
        </p:sp>
        <p:sp>
          <p:nvSpPr>
            <p:cNvPr id="12467" name="AutoShape 179"/>
            <p:cNvSpPr>
              <a:spLocks noChangeArrowheads="1"/>
            </p:cNvSpPr>
            <p:nvPr/>
          </p:nvSpPr>
          <p:spPr bwMode="auto">
            <a:xfrm>
              <a:off x="3095" y="7658"/>
              <a:ext cx="318" cy="3195"/>
            </a:xfrm>
            <a:prstGeom prst="upArrow">
              <a:avLst>
                <a:gd name="adj1" fmla="val 50000"/>
                <a:gd name="adj2" fmla="val 251179"/>
              </a:avLst>
            </a:prstGeom>
            <a:gradFill rotWithShape="0">
              <a:gsLst>
                <a:gs pos="0">
                  <a:srgbClr val="C0504D"/>
                </a:gs>
                <a:gs pos="100000">
                  <a:srgbClr val="F2DCDB"/>
                </a:gs>
              </a:gsLst>
              <a:lin ang="5400000" scaled="1"/>
            </a:gradFill>
            <a:ln w="38100">
              <a:noFill/>
              <a:miter lim="800000"/>
              <a:headEnd/>
              <a:tailEnd/>
            </a:ln>
            <a:effectLst>
              <a:outerShdw dist="28398" dir="3806097" algn="ctr" rotWithShape="0">
                <a:srgbClr val="622423">
                  <a:alpha val="50000"/>
                </a:srgbClr>
              </a:outerShdw>
            </a:effectLst>
          </p:spPr>
          <p:txBody>
            <a:bodyPr vert="eaVert" lIns="74295" tIns="8890" rIns="74295" bIns="8890"/>
            <a:lstStyle/>
            <a:p>
              <a:pPr>
                <a:defRPr/>
              </a:pPr>
              <a:endParaRPr lang="ja-JP" altLang="en-US">
                <a:ea typeface="ＭＳ Ｐゴシック" pitchFamily="50" charset="-128"/>
              </a:endParaRPr>
            </a:p>
          </p:txBody>
        </p:sp>
        <p:sp>
          <p:nvSpPr>
            <p:cNvPr id="12466" name="AutoShape 178"/>
            <p:cNvSpPr>
              <a:spLocks noChangeArrowheads="1"/>
            </p:cNvSpPr>
            <p:nvPr/>
          </p:nvSpPr>
          <p:spPr bwMode="auto">
            <a:xfrm>
              <a:off x="3413" y="8331"/>
              <a:ext cx="317" cy="3032"/>
            </a:xfrm>
            <a:prstGeom prst="upArrow">
              <a:avLst>
                <a:gd name="adj1" fmla="val 50000"/>
                <a:gd name="adj2" fmla="val 238541"/>
              </a:avLst>
            </a:prstGeom>
            <a:gradFill rotWithShape="0">
              <a:gsLst>
                <a:gs pos="0">
                  <a:srgbClr val="C0504D"/>
                </a:gs>
                <a:gs pos="100000">
                  <a:srgbClr val="F2DCDB"/>
                </a:gs>
              </a:gsLst>
              <a:lin ang="5400000" scaled="1"/>
            </a:gradFill>
            <a:ln w="38100">
              <a:noFill/>
              <a:miter lim="800000"/>
              <a:headEnd/>
              <a:tailEnd/>
            </a:ln>
            <a:effectLst>
              <a:outerShdw dist="28398" dir="3806097" algn="ctr" rotWithShape="0">
                <a:srgbClr val="622423">
                  <a:alpha val="50000"/>
                </a:srgbClr>
              </a:outerShdw>
            </a:effectLst>
          </p:spPr>
          <p:txBody>
            <a:bodyPr vert="eaVert" lIns="74295" tIns="8890" rIns="74295" bIns="8890"/>
            <a:lstStyle/>
            <a:p>
              <a:pPr>
                <a:defRPr/>
              </a:pPr>
              <a:endParaRPr lang="ja-JP" altLang="en-US">
                <a:ea typeface="ＭＳ Ｐゴシック" pitchFamily="50" charset="-128"/>
              </a:endParaRPr>
            </a:p>
          </p:txBody>
        </p:sp>
        <p:sp>
          <p:nvSpPr>
            <p:cNvPr id="12465" name="AutoShape 177"/>
            <p:cNvSpPr>
              <a:spLocks noChangeArrowheads="1"/>
            </p:cNvSpPr>
            <p:nvPr/>
          </p:nvSpPr>
          <p:spPr bwMode="auto">
            <a:xfrm>
              <a:off x="4050" y="8558"/>
              <a:ext cx="318" cy="2805"/>
            </a:xfrm>
            <a:prstGeom prst="upArrow">
              <a:avLst>
                <a:gd name="adj1" fmla="val 50000"/>
                <a:gd name="adj2" fmla="val 220682"/>
              </a:avLst>
            </a:prstGeom>
            <a:gradFill rotWithShape="0">
              <a:gsLst>
                <a:gs pos="0">
                  <a:srgbClr val="C0504D"/>
                </a:gs>
                <a:gs pos="100000">
                  <a:srgbClr val="F2DCDB"/>
                </a:gs>
              </a:gsLst>
              <a:lin ang="5400000" scaled="1"/>
            </a:gradFill>
            <a:ln w="38100">
              <a:noFill/>
              <a:miter lim="800000"/>
              <a:headEnd/>
              <a:tailEnd/>
            </a:ln>
            <a:effectLst>
              <a:outerShdw dist="28398" dir="3806097" algn="ctr" rotWithShape="0">
                <a:srgbClr val="622423">
                  <a:alpha val="50000"/>
                </a:srgbClr>
              </a:outerShdw>
            </a:effectLst>
          </p:spPr>
          <p:txBody>
            <a:bodyPr vert="eaVert" lIns="74295" tIns="8890" rIns="74295" bIns="8890"/>
            <a:lstStyle/>
            <a:p>
              <a:pPr>
                <a:defRPr/>
              </a:pPr>
              <a:endParaRPr lang="ja-JP" altLang="en-US">
                <a:ea typeface="ＭＳ Ｐゴシック" pitchFamily="50" charset="-128"/>
              </a:endParaRPr>
            </a:p>
          </p:txBody>
        </p:sp>
        <p:sp>
          <p:nvSpPr>
            <p:cNvPr id="12464" name="AutoShape 176"/>
            <p:cNvSpPr>
              <a:spLocks noChangeArrowheads="1"/>
            </p:cNvSpPr>
            <p:nvPr/>
          </p:nvSpPr>
          <p:spPr bwMode="auto">
            <a:xfrm>
              <a:off x="3730" y="7478"/>
              <a:ext cx="320" cy="3135"/>
            </a:xfrm>
            <a:prstGeom prst="upArrow">
              <a:avLst>
                <a:gd name="adj1" fmla="val 50000"/>
                <a:gd name="adj2" fmla="val 246464"/>
              </a:avLst>
            </a:prstGeom>
            <a:gradFill rotWithShape="0">
              <a:gsLst>
                <a:gs pos="0">
                  <a:srgbClr val="C0504D"/>
                </a:gs>
                <a:gs pos="100000">
                  <a:srgbClr val="F2DCDB"/>
                </a:gs>
              </a:gsLst>
              <a:lin ang="5400000" scaled="1"/>
            </a:gradFill>
            <a:ln w="38100">
              <a:noFill/>
              <a:miter lim="800000"/>
              <a:headEnd/>
              <a:tailEnd/>
            </a:ln>
            <a:effectLst>
              <a:outerShdw dist="28398" dir="3806097" algn="ctr" rotWithShape="0">
                <a:srgbClr val="622423">
                  <a:alpha val="50000"/>
                </a:srgbClr>
              </a:outerShdw>
            </a:effectLst>
          </p:spPr>
          <p:txBody>
            <a:bodyPr vert="eaVert" lIns="74295" tIns="8890" rIns="74295" bIns="8890"/>
            <a:lstStyle/>
            <a:p>
              <a:pPr>
                <a:defRPr/>
              </a:pPr>
              <a:endParaRPr lang="ja-JP" altLang="en-US">
                <a:ea typeface="ＭＳ Ｐゴシック" pitchFamily="50" charset="-128"/>
              </a:endParaRPr>
            </a:p>
          </p:txBody>
        </p:sp>
        <p:sp>
          <p:nvSpPr>
            <p:cNvPr id="12463" name="AutoShape 175"/>
            <p:cNvSpPr>
              <a:spLocks noChangeArrowheads="1"/>
            </p:cNvSpPr>
            <p:nvPr/>
          </p:nvSpPr>
          <p:spPr bwMode="auto">
            <a:xfrm>
              <a:off x="3628" y="9273"/>
              <a:ext cx="317" cy="2015"/>
            </a:xfrm>
            <a:prstGeom prst="upArrow">
              <a:avLst>
                <a:gd name="adj1" fmla="val 50000"/>
                <a:gd name="adj2" fmla="val 158411"/>
              </a:avLst>
            </a:prstGeom>
            <a:gradFill rotWithShape="0">
              <a:gsLst>
                <a:gs pos="0">
                  <a:srgbClr val="C0504D"/>
                </a:gs>
                <a:gs pos="100000">
                  <a:srgbClr val="F2DCDB"/>
                </a:gs>
              </a:gsLst>
              <a:lin ang="5400000" scaled="1"/>
            </a:gradFill>
            <a:ln w="38100">
              <a:noFill/>
              <a:miter lim="800000"/>
              <a:headEnd/>
              <a:tailEnd/>
            </a:ln>
            <a:effectLst>
              <a:outerShdw dist="28398" dir="3806097" algn="ctr" rotWithShape="0">
                <a:srgbClr val="622423">
                  <a:alpha val="50000"/>
                </a:srgbClr>
              </a:outerShdw>
            </a:effectLst>
          </p:spPr>
          <p:txBody>
            <a:bodyPr vert="eaVert" lIns="74295" tIns="8890" rIns="74295" bIns="8890"/>
            <a:lstStyle/>
            <a:p>
              <a:pPr>
                <a:defRPr/>
              </a:pPr>
              <a:endParaRPr lang="ja-JP" altLang="en-US">
                <a:ea typeface="ＭＳ Ｐゴシック" pitchFamily="50" charset="-128"/>
              </a:endParaRPr>
            </a:p>
          </p:txBody>
        </p:sp>
        <p:sp>
          <p:nvSpPr>
            <p:cNvPr id="12462" name="AutoShape 174"/>
            <p:cNvSpPr>
              <a:spLocks noChangeArrowheads="1"/>
            </p:cNvSpPr>
            <p:nvPr/>
          </p:nvSpPr>
          <p:spPr bwMode="auto">
            <a:xfrm>
              <a:off x="4268" y="7951"/>
              <a:ext cx="317" cy="2522"/>
            </a:xfrm>
            <a:prstGeom prst="upArrow">
              <a:avLst>
                <a:gd name="adj1" fmla="val 50000"/>
                <a:gd name="adj2" fmla="val 198270"/>
              </a:avLst>
            </a:prstGeom>
            <a:gradFill rotWithShape="0">
              <a:gsLst>
                <a:gs pos="0">
                  <a:srgbClr val="C0504D"/>
                </a:gs>
                <a:gs pos="100000">
                  <a:srgbClr val="F2DCDB"/>
                </a:gs>
              </a:gsLst>
              <a:lin ang="5400000" scaled="1"/>
            </a:gradFill>
            <a:ln w="38100">
              <a:noFill/>
              <a:miter lim="800000"/>
              <a:headEnd/>
              <a:tailEnd/>
            </a:ln>
            <a:effectLst>
              <a:outerShdw dist="28398" dir="3806097" algn="ctr" rotWithShape="0">
                <a:srgbClr val="622423">
                  <a:alpha val="50000"/>
                </a:srgbClr>
              </a:outerShdw>
            </a:effectLst>
          </p:spPr>
          <p:txBody>
            <a:bodyPr vert="eaVert" lIns="74295" tIns="8890" rIns="74295" bIns="8890"/>
            <a:lstStyle/>
            <a:p>
              <a:pPr>
                <a:defRPr/>
              </a:pPr>
              <a:endParaRPr lang="ja-JP" altLang="en-US">
                <a:ea typeface="ＭＳ Ｐゴシック" pitchFamily="50" charset="-128"/>
              </a:endParaRPr>
            </a:p>
          </p:txBody>
        </p:sp>
        <p:sp>
          <p:nvSpPr>
            <p:cNvPr id="12461" name="AutoShape 173"/>
            <p:cNvSpPr>
              <a:spLocks noChangeArrowheads="1"/>
            </p:cNvSpPr>
            <p:nvPr/>
          </p:nvSpPr>
          <p:spPr bwMode="auto">
            <a:xfrm>
              <a:off x="1335" y="9818"/>
              <a:ext cx="3455" cy="1658"/>
            </a:xfrm>
            <a:prstGeom prst="roundRect">
              <a:avLst>
                <a:gd name="adj" fmla="val 16667"/>
              </a:avLst>
            </a:prstGeom>
            <a:solidFill>
              <a:srgbClr val="FFFFFF">
                <a:alpha val="70195"/>
              </a:srgbClr>
            </a:solidFill>
            <a:ln w="38100">
              <a:solidFill>
                <a:srgbClr val="943634"/>
              </a:solidFill>
              <a:round/>
              <a:headEnd/>
              <a:tailEnd/>
            </a:ln>
            <a:effectLst>
              <a:outerShdw dist="28398" dir="3806097" algn="ctr" rotWithShape="0">
                <a:srgbClr val="622423">
                  <a:alpha val="50000"/>
                </a:srgbClr>
              </a:outerShdw>
            </a:effectLst>
          </p:spPr>
          <p:txBody>
            <a:bodyPr lIns="74295" tIns="8890" rIns="74295" bIns="8890"/>
            <a:lstStyle/>
            <a:p>
              <a:pPr eaLnBrk="0" hangingPunct="0">
                <a:defRPr/>
              </a:pPr>
              <a:r>
                <a:rPr lang="en-US" altLang="ja-JP" sz="1000">
                  <a:latin typeface="Arial" charset="0"/>
                  <a:ea typeface="ＭＳ Ｐゴシック" pitchFamily="50" charset="-128"/>
                  <a:cs typeface="Arial" charset="0"/>
                </a:rPr>
                <a:t>It is difficult to explain the relationship between scores and abilities because individual abilities also change continuously</a:t>
              </a:r>
              <a:endParaRPr lang="en-US" altLang="ja-JP">
                <a:ea typeface="ＭＳ Ｐゴシック" pitchFamily="50" charset="-128"/>
              </a:endParaRPr>
            </a:p>
          </p:txBody>
        </p:sp>
        <p:pic>
          <p:nvPicPr>
            <p:cNvPr id="10264" name="Picture 172"/>
            <p:cNvPicPr>
              <a:picLocks noChangeAspect="1" noChangeArrowheads="1"/>
            </p:cNvPicPr>
            <p:nvPr/>
          </p:nvPicPr>
          <p:blipFill>
            <a:blip r:embed="rId3"/>
            <a:srcRect/>
            <a:stretch>
              <a:fillRect/>
            </a:stretch>
          </p:blipFill>
          <p:spPr bwMode="auto">
            <a:xfrm>
              <a:off x="1246" y="13138"/>
              <a:ext cx="3904" cy="4249"/>
            </a:xfrm>
            <a:prstGeom prst="rect">
              <a:avLst/>
            </a:prstGeom>
            <a:noFill/>
            <a:ln w="9525">
              <a:noFill/>
              <a:miter lim="800000"/>
              <a:headEnd/>
              <a:tailEnd/>
            </a:ln>
          </p:spPr>
        </p:pic>
        <p:sp>
          <p:nvSpPr>
            <p:cNvPr id="12459" name="AutoShape 171"/>
            <p:cNvSpPr>
              <a:spLocks noChangeArrowheads="1"/>
            </p:cNvSpPr>
            <p:nvPr/>
          </p:nvSpPr>
          <p:spPr bwMode="auto">
            <a:xfrm>
              <a:off x="1558" y="14916"/>
              <a:ext cx="3947" cy="2090"/>
            </a:xfrm>
            <a:prstGeom prst="roundRect">
              <a:avLst>
                <a:gd name="adj" fmla="val 16667"/>
              </a:avLst>
            </a:prstGeom>
            <a:solidFill>
              <a:srgbClr val="FFFFFF">
                <a:alpha val="70195"/>
              </a:srgbClr>
            </a:solidFill>
            <a:ln w="38100">
              <a:solidFill>
                <a:srgbClr val="943634"/>
              </a:solidFill>
              <a:round/>
              <a:headEnd/>
              <a:tailEnd/>
            </a:ln>
            <a:effectLst>
              <a:outerShdw dist="28398" dir="3806097" algn="ctr" rotWithShape="0">
                <a:srgbClr val="622423">
                  <a:alpha val="50000"/>
                </a:srgbClr>
              </a:outerShdw>
            </a:effectLst>
          </p:spPr>
          <p:txBody>
            <a:bodyPr lIns="74295" tIns="8890" rIns="74295" bIns="8890"/>
            <a:lstStyle/>
            <a:p>
              <a:pPr eaLnBrk="0" hangingPunct="0">
                <a:defRPr/>
              </a:pPr>
              <a:r>
                <a:rPr lang="en-US" altLang="ja-JP" sz="1000">
                  <a:latin typeface="Arial" charset="0"/>
                  <a:ea typeface="ＭＳ Ｐゴシック" pitchFamily="50" charset="-128"/>
                  <a:cs typeface="Arial" charset="0"/>
                </a:rPr>
                <a:t>Because the individual abilities also change in stages, it is easy to explain the relationship between scores and abilities. This increases the test</a:t>
              </a:r>
              <a:r>
                <a:rPr lang="en-US" altLang="ja-JP" sz="1000">
                  <a:ea typeface="ＭＳ Ｐゴシック" pitchFamily="50" charset="-128"/>
                  <a:cs typeface="Arial" charset="0"/>
                </a:rPr>
                <a:t>’</a:t>
              </a:r>
              <a:r>
                <a:rPr lang="en-US" altLang="ja-JP" sz="1000">
                  <a:latin typeface="Arial" charset="0"/>
                  <a:ea typeface="ＭＳ Ｐゴシック" pitchFamily="50" charset="-128"/>
                  <a:cs typeface="Arial" charset="0"/>
                </a:rPr>
                <a:t>s accountability.</a:t>
              </a:r>
              <a:endParaRPr lang="en-US" altLang="ja-JP">
                <a:ea typeface="ＭＳ Ｐゴシック" pitchFamily="50" charset="-128"/>
              </a:endParaRPr>
            </a:p>
          </p:txBody>
        </p:sp>
      </p:grpSp>
      <p:sp>
        <p:nvSpPr>
          <p:cNvPr id="171" name="テキスト ボックス 170"/>
          <p:cNvSpPr txBox="1"/>
          <p:nvPr/>
        </p:nvSpPr>
        <p:spPr>
          <a:xfrm>
            <a:off x="6143636" y="6286520"/>
            <a:ext cx="2786082" cy="369332"/>
          </a:xfrm>
          <a:prstGeom prst="rect">
            <a:avLst/>
          </a:prstGeom>
          <a:noFill/>
        </p:spPr>
        <p:txBody>
          <a:bodyPr wrap="square" rtlCol="0">
            <a:spAutoFit/>
          </a:bodyPr>
          <a:lstStyle/>
          <a:p>
            <a:pPr algn="r"/>
            <a:r>
              <a:rPr lang="en-US" altLang="ja-JP" dirty="0" err="1" smtClean="0"/>
              <a:t>Shoujima</a:t>
            </a:r>
            <a:r>
              <a:rPr lang="en-US" altLang="ja-JP" dirty="0" smtClean="0"/>
              <a:t>(2009)</a:t>
            </a:r>
            <a:r>
              <a:rPr lang="ja-JP" altLang="en-US" dirty="0" smtClean="0"/>
              <a:t>より引用</a:t>
            </a: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2"/>
          </p:nvPr>
        </p:nvSpPr>
        <p:spPr/>
        <p:txBody>
          <a:bodyPr/>
          <a:lstStyle/>
          <a:p>
            <a:fld id="{F4A02A6D-FEF3-476E-9DE0-CA56C57FB991}" type="slidenum">
              <a:rPr kumimoji="1" lang="ja-JP" altLang="en-US" smtClean="0"/>
              <a:pPr/>
              <a:t>11</a:t>
            </a:fld>
            <a:endParaRPr kumimoji="1" lang="ja-JP" altLang="en-US" dirty="0"/>
          </a:p>
        </p:txBody>
      </p:sp>
      <p:sp>
        <p:nvSpPr>
          <p:cNvPr id="5" name="タイトル 1"/>
          <p:cNvSpPr txBox="1">
            <a:spLocks/>
          </p:cNvSpPr>
          <p:nvPr/>
        </p:nvSpPr>
        <p:spPr>
          <a:xfrm>
            <a:off x="285720" y="642918"/>
            <a:ext cx="8229600" cy="857256"/>
          </a:xfrm>
          <a:prstGeom prst="rect">
            <a:avLst/>
          </a:prstGeom>
        </p:spPr>
        <p:txBody>
          <a:bodyPr vert="horz"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4000" b="0" i="0" u="none" strike="noStrike" kern="1200" cap="none" spc="0" normalizeH="0" baseline="0" noProof="0" dirty="0" smtClean="0">
                <a:ln>
                  <a:noFill/>
                </a:ln>
                <a:solidFill>
                  <a:schemeClr val="tx2"/>
                </a:solidFill>
                <a:effectLst/>
                <a:uLnTx/>
                <a:uFillTx/>
                <a:latin typeface="+mj-lt"/>
                <a:ea typeface="+mj-ea"/>
                <a:cs typeface="+mj-cs"/>
              </a:rPr>
              <a:t>項目分析手法とソフトウエア</a:t>
            </a:r>
            <a:endParaRPr kumimoji="1" lang="ja-JP" altLang="en-US" sz="4000" b="0" i="0" u="none" strike="noStrike" kern="1200" cap="none" spc="0" normalizeH="0" baseline="0" noProof="0" dirty="0">
              <a:ln>
                <a:noFill/>
              </a:ln>
              <a:solidFill>
                <a:schemeClr val="tx2"/>
              </a:solidFill>
              <a:effectLst/>
              <a:uLnTx/>
              <a:uFillTx/>
              <a:latin typeface="+mj-lt"/>
              <a:ea typeface="+mj-ea"/>
              <a:cs typeface="+mj-cs"/>
            </a:endParaRPr>
          </a:p>
        </p:txBody>
      </p:sp>
      <p:graphicFrame>
        <p:nvGraphicFramePr>
          <p:cNvPr id="9" name="表 8"/>
          <p:cNvGraphicFramePr>
            <a:graphicFrameLocks noGrp="1"/>
          </p:cNvGraphicFramePr>
          <p:nvPr/>
        </p:nvGraphicFramePr>
        <p:xfrm>
          <a:off x="500034" y="1643050"/>
          <a:ext cx="7929618" cy="4071966"/>
        </p:xfrm>
        <a:graphic>
          <a:graphicData uri="http://schemas.openxmlformats.org/drawingml/2006/table">
            <a:tbl>
              <a:tblPr firstRow="1" bandRow="1">
                <a:tableStyleId>{5C22544A-7EE6-4342-B048-85BDC9FD1C3A}</a:tableStyleId>
              </a:tblPr>
              <a:tblGrid>
                <a:gridCol w="3964809"/>
                <a:gridCol w="3964809"/>
              </a:tblGrid>
              <a:tr h="515170">
                <a:tc>
                  <a:txBody>
                    <a:bodyPr/>
                    <a:lstStyle/>
                    <a:p>
                      <a:r>
                        <a:rPr kumimoji="1" lang="ja-JP" altLang="en-US" sz="2400" dirty="0" smtClean="0"/>
                        <a:t>項目分析手法</a:t>
                      </a:r>
                      <a:endParaRPr kumimoji="1" lang="ja-JP" altLang="en-US" sz="2400" dirty="0"/>
                    </a:p>
                  </a:txBody>
                  <a:tcPr/>
                </a:tc>
                <a:tc>
                  <a:txBody>
                    <a:bodyPr/>
                    <a:lstStyle/>
                    <a:p>
                      <a:r>
                        <a:rPr kumimoji="1" lang="ja-JP" altLang="en-US" sz="2400" dirty="0" smtClean="0"/>
                        <a:t>ソフトウエア</a:t>
                      </a:r>
                      <a:endParaRPr kumimoji="1" lang="ja-JP" altLang="en-US" sz="2400" dirty="0"/>
                    </a:p>
                  </a:txBody>
                  <a:tcPr/>
                </a:tc>
              </a:tr>
              <a:tr h="889199">
                <a:tc>
                  <a:txBody>
                    <a:bodyPr/>
                    <a:lstStyle/>
                    <a:p>
                      <a:pPr marL="0" algn="l" rtl="0" eaLnBrk="1" latinLnBrk="0" hangingPunct="1"/>
                      <a:r>
                        <a:rPr kumimoji="1" lang="en-US" altLang="ja-JP" sz="2400" b="1" kern="1200" dirty="0" smtClean="0">
                          <a:solidFill>
                            <a:schemeClr val="tx2"/>
                          </a:solidFill>
                          <a:latin typeface="+mn-lt"/>
                          <a:ea typeface="+mn-ea"/>
                          <a:cs typeface="+mn-cs"/>
                        </a:rPr>
                        <a:t>CTT</a:t>
                      </a:r>
                    </a:p>
                    <a:p>
                      <a:pPr marL="0" algn="l" rtl="0" eaLnBrk="1" latinLnBrk="0" hangingPunct="1"/>
                      <a:r>
                        <a:rPr kumimoji="1" lang="ja-JP" altLang="en-US" sz="2400" b="1" kern="1200" dirty="0" smtClean="0">
                          <a:solidFill>
                            <a:schemeClr val="tx2"/>
                          </a:solidFill>
                          <a:latin typeface="+mn-lt"/>
                          <a:ea typeface="+mn-ea"/>
                          <a:cs typeface="+mn-cs"/>
                        </a:rPr>
                        <a:t>古典的テスト理論</a:t>
                      </a:r>
                    </a:p>
                  </a:txBody>
                  <a:tcPr/>
                </a:tc>
                <a:tc>
                  <a:txBody>
                    <a:bodyPr/>
                    <a:lstStyle/>
                    <a:p>
                      <a:pPr marL="0" algn="l" rtl="0" eaLnBrk="1" latinLnBrk="0" hangingPunct="1"/>
                      <a:r>
                        <a:rPr kumimoji="1" lang="en-US" altLang="ja-JP" sz="2400" b="1" kern="1200" dirty="0" smtClean="0">
                          <a:solidFill>
                            <a:schemeClr val="tx2"/>
                          </a:solidFill>
                          <a:latin typeface="+mn-lt"/>
                          <a:ea typeface="+mn-ea"/>
                          <a:cs typeface="+mn-cs"/>
                        </a:rPr>
                        <a:t>TDAP (</a:t>
                      </a:r>
                      <a:r>
                        <a:rPr kumimoji="1" lang="ja-JP" altLang="en-US" sz="2400" b="1" kern="1200" dirty="0" smtClean="0">
                          <a:solidFill>
                            <a:schemeClr val="tx2"/>
                          </a:solidFill>
                          <a:latin typeface="+mn-lt"/>
                          <a:ea typeface="+mn-ea"/>
                          <a:cs typeface="+mn-cs"/>
                        </a:rPr>
                        <a:t>大友・中村・秋山</a:t>
                      </a:r>
                      <a:r>
                        <a:rPr kumimoji="1" lang="en-US" altLang="ja-JP" sz="2400" b="1" kern="1200" dirty="0" smtClean="0">
                          <a:solidFill>
                            <a:schemeClr val="tx2"/>
                          </a:solidFill>
                          <a:latin typeface="+mn-lt"/>
                          <a:ea typeface="+mn-ea"/>
                          <a:cs typeface="+mn-cs"/>
                        </a:rPr>
                        <a:t>)</a:t>
                      </a:r>
                      <a:endParaRPr kumimoji="1" lang="ja-JP" altLang="en-US" sz="2400" b="1" kern="1200" dirty="0" smtClean="0">
                        <a:solidFill>
                          <a:schemeClr val="tx2"/>
                        </a:solidFill>
                        <a:latin typeface="+mn-lt"/>
                        <a:ea typeface="+mn-ea"/>
                        <a:cs typeface="+mn-cs"/>
                      </a:endParaRPr>
                    </a:p>
                  </a:txBody>
                  <a:tcPr/>
                </a:tc>
              </a:tr>
              <a:tr h="889199">
                <a:tc>
                  <a:txBody>
                    <a:bodyPr/>
                    <a:lstStyle/>
                    <a:p>
                      <a:pPr marL="0" algn="l" rtl="0" eaLnBrk="1" latinLnBrk="0" hangingPunct="1"/>
                      <a:r>
                        <a:rPr kumimoji="1" lang="en-US" altLang="ja-JP" sz="2400" b="1" kern="1200" dirty="0" smtClean="0">
                          <a:solidFill>
                            <a:schemeClr val="tx2"/>
                          </a:solidFill>
                          <a:latin typeface="+mn-lt"/>
                          <a:ea typeface="+mn-ea"/>
                          <a:cs typeface="+mn-cs"/>
                        </a:rPr>
                        <a:t>IRT</a:t>
                      </a:r>
                    </a:p>
                    <a:p>
                      <a:pPr marL="0" algn="l" rtl="0" eaLnBrk="1" latinLnBrk="0" hangingPunct="1"/>
                      <a:r>
                        <a:rPr kumimoji="1" lang="en-US" altLang="ja-JP" sz="2400" b="1" kern="1200" dirty="0" smtClean="0">
                          <a:solidFill>
                            <a:schemeClr val="tx2"/>
                          </a:solidFill>
                          <a:latin typeface="+mn-lt"/>
                          <a:ea typeface="+mn-ea"/>
                          <a:cs typeface="+mn-cs"/>
                        </a:rPr>
                        <a:t>1PLM(Rasch Model)</a:t>
                      </a:r>
                      <a:endParaRPr kumimoji="1" lang="ja-JP" altLang="en-US" sz="2400" b="1" kern="1200" dirty="0" smtClean="0">
                        <a:solidFill>
                          <a:schemeClr val="tx2"/>
                        </a:solidFill>
                        <a:latin typeface="+mn-lt"/>
                        <a:ea typeface="+mn-ea"/>
                        <a:cs typeface="+mn-cs"/>
                      </a:endParaRPr>
                    </a:p>
                  </a:txBody>
                  <a:tcPr/>
                </a:tc>
                <a:tc>
                  <a:txBody>
                    <a:bodyPr/>
                    <a:lstStyle/>
                    <a:p>
                      <a:r>
                        <a:rPr kumimoji="1" lang="en-US" altLang="ja-JP" sz="2400" b="1" kern="1200" dirty="0" err="1" smtClean="0">
                          <a:solidFill>
                            <a:schemeClr val="tx2"/>
                          </a:solidFill>
                          <a:latin typeface="+mn-lt"/>
                          <a:ea typeface="+mn-ea"/>
                          <a:cs typeface="+mn-cs"/>
                        </a:rPr>
                        <a:t>EasyEstimation</a:t>
                      </a:r>
                      <a:r>
                        <a:rPr kumimoji="1" lang="ja-JP" altLang="en-US" sz="2400" b="1" kern="1200" dirty="0" err="1" smtClean="0">
                          <a:solidFill>
                            <a:schemeClr val="tx2"/>
                          </a:solidFill>
                          <a:latin typeface="+mn-lt"/>
                          <a:ea typeface="+mn-ea"/>
                          <a:cs typeface="+mn-cs"/>
                        </a:rPr>
                        <a:t>，</a:t>
                      </a:r>
                      <a:r>
                        <a:rPr lang="en-US" altLang="ja-JP" sz="2400" b="1" dirty="0" smtClean="0">
                          <a:solidFill>
                            <a:schemeClr val="tx2"/>
                          </a:solidFill>
                        </a:rPr>
                        <a:t>Easy </a:t>
                      </a:r>
                      <a:r>
                        <a:rPr lang="en-US" altLang="ja-JP" sz="2400" b="1" dirty="0" err="1" smtClean="0">
                          <a:solidFill>
                            <a:schemeClr val="tx2"/>
                          </a:solidFill>
                        </a:rPr>
                        <a:t>EstTheta</a:t>
                      </a:r>
                      <a:r>
                        <a:rPr lang="en-US" altLang="ja-JP" sz="2400" b="1" dirty="0" smtClean="0">
                          <a:solidFill>
                            <a:schemeClr val="tx2"/>
                          </a:solidFill>
                        </a:rPr>
                        <a:t> (</a:t>
                      </a:r>
                      <a:r>
                        <a:rPr lang="ja-JP" altLang="en-US" sz="2400" b="1" dirty="0" smtClean="0">
                          <a:solidFill>
                            <a:schemeClr val="tx2"/>
                          </a:solidFill>
                        </a:rPr>
                        <a:t>熊谷</a:t>
                      </a:r>
                      <a:r>
                        <a:rPr lang="en-US" altLang="ja-JP" sz="2400" b="1" dirty="0" smtClean="0">
                          <a:solidFill>
                            <a:schemeClr val="tx2"/>
                          </a:solidFill>
                        </a:rPr>
                        <a:t>)</a:t>
                      </a:r>
                      <a:endParaRPr kumimoji="1" lang="ja-JP" altLang="en-US" sz="2400" dirty="0"/>
                    </a:p>
                  </a:txBody>
                  <a:tcPr/>
                </a:tc>
              </a:tr>
              <a:tr h="889199">
                <a:tc>
                  <a:txBody>
                    <a:bodyPr/>
                    <a:lstStyle/>
                    <a:p>
                      <a:pPr marL="0" algn="l" rtl="0" eaLnBrk="1" latinLnBrk="0" hangingPunct="1"/>
                      <a:r>
                        <a:rPr kumimoji="1" lang="en-US" altLang="ja-JP" sz="2400" b="1" kern="1200" dirty="0" smtClean="0">
                          <a:solidFill>
                            <a:schemeClr val="tx2"/>
                          </a:solidFill>
                          <a:latin typeface="+mn-lt"/>
                          <a:ea typeface="+mn-ea"/>
                          <a:cs typeface="+mn-cs"/>
                        </a:rPr>
                        <a:t>NTT</a:t>
                      </a:r>
                    </a:p>
                    <a:p>
                      <a:pPr marL="0" algn="l" rtl="0" eaLnBrk="1" latinLnBrk="0" hangingPunct="1"/>
                      <a:r>
                        <a:rPr kumimoji="1" lang="ja-JP" altLang="en-US" sz="2400" b="1" kern="1200" dirty="0" smtClean="0">
                          <a:solidFill>
                            <a:schemeClr val="tx2"/>
                          </a:solidFill>
                          <a:latin typeface="+mn-lt"/>
                          <a:ea typeface="+mn-ea"/>
                          <a:cs typeface="+mn-cs"/>
                        </a:rPr>
                        <a:t>ニューラルテスト理論</a:t>
                      </a:r>
                    </a:p>
                  </a:txBody>
                  <a:tcPr/>
                </a:tc>
                <a:tc>
                  <a:txBody>
                    <a:bodyPr/>
                    <a:lstStyle/>
                    <a:p>
                      <a:pPr marL="0" algn="l" rtl="0" eaLnBrk="1" latinLnBrk="0" hangingPunct="1"/>
                      <a:r>
                        <a:rPr kumimoji="1" lang="en-US" altLang="ja-JP" sz="2400" b="1" kern="1200" dirty="0" err="1" smtClean="0">
                          <a:solidFill>
                            <a:schemeClr val="tx2"/>
                          </a:solidFill>
                          <a:latin typeface="+mn-lt"/>
                          <a:ea typeface="+mn-ea"/>
                          <a:cs typeface="+mn-cs"/>
                        </a:rPr>
                        <a:t>neutet</a:t>
                      </a:r>
                      <a:r>
                        <a:rPr kumimoji="1" lang="en-US" altLang="ja-JP" sz="2400" b="1" kern="1200" dirty="0" smtClean="0">
                          <a:solidFill>
                            <a:schemeClr val="tx2"/>
                          </a:solidFill>
                          <a:latin typeface="+mn-lt"/>
                          <a:ea typeface="+mn-ea"/>
                          <a:cs typeface="+mn-cs"/>
                        </a:rPr>
                        <a:t>(</a:t>
                      </a:r>
                      <a:r>
                        <a:rPr kumimoji="1" lang="ja-JP" altLang="en-US" sz="2400" b="1" kern="1200" dirty="0" smtClean="0">
                          <a:solidFill>
                            <a:schemeClr val="tx2"/>
                          </a:solidFill>
                          <a:latin typeface="+mn-lt"/>
                          <a:ea typeface="+mn-ea"/>
                          <a:cs typeface="+mn-cs"/>
                        </a:rPr>
                        <a:t>橋本</a:t>
                      </a:r>
                      <a:r>
                        <a:rPr kumimoji="1" lang="en-US" altLang="ja-JP" sz="2400" b="1" kern="1200" dirty="0" smtClean="0">
                          <a:solidFill>
                            <a:schemeClr val="tx2"/>
                          </a:solidFill>
                          <a:latin typeface="+mn-lt"/>
                          <a:ea typeface="+mn-ea"/>
                          <a:cs typeface="+mn-cs"/>
                        </a:rPr>
                        <a:t>)</a:t>
                      </a:r>
                    </a:p>
                    <a:p>
                      <a:pPr marL="0" algn="l" rtl="0" eaLnBrk="1" latinLnBrk="0" hangingPunct="1"/>
                      <a:r>
                        <a:rPr kumimoji="1" lang="en-US" altLang="ja-JP" sz="2400" b="1" kern="1200" dirty="0" err="1" smtClean="0">
                          <a:solidFill>
                            <a:schemeClr val="tx2"/>
                          </a:solidFill>
                          <a:latin typeface="+mn-lt"/>
                          <a:ea typeface="+mn-ea"/>
                          <a:cs typeface="+mn-cs"/>
                        </a:rPr>
                        <a:t>exametrica</a:t>
                      </a:r>
                      <a:r>
                        <a:rPr kumimoji="1" lang="en-US" altLang="ja-JP" sz="2400" b="1" kern="1200" dirty="0" smtClean="0">
                          <a:solidFill>
                            <a:schemeClr val="tx2"/>
                          </a:solidFill>
                          <a:latin typeface="+mn-lt"/>
                          <a:ea typeface="+mn-ea"/>
                          <a:cs typeface="+mn-cs"/>
                        </a:rPr>
                        <a:t>(</a:t>
                      </a:r>
                      <a:r>
                        <a:rPr kumimoji="1" lang="ja-JP" altLang="en-US" sz="2400" b="1" kern="1200" dirty="0" smtClean="0">
                          <a:solidFill>
                            <a:schemeClr val="tx2"/>
                          </a:solidFill>
                          <a:latin typeface="+mn-lt"/>
                          <a:ea typeface="+mn-ea"/>
                          <a:cs typeface="+mn-cs"/>
                        </a:rPr>
                        <a:t>荘島</a:t>
                      </a:r>
                      <a:r>
                        <a:rPr kumimoji="1" lang="en-US" altLang="ja-JP" sz="2400" b="1" kern="1200" dirty="0" smtClean="0">
                          <a:solidFill>
                            <a:schemeClr val="tx2"/>
                          </a:solidFill>
                          <a:latin typeface="+mn-lt"/>
                          <a:ea typeface="+mn-ea"/>
                          <a:cs typeface="+mn-cs"/>
                        </a:rPr>
                        <a:t>)</a:t>
                      </a:r>
                      <a:endParaRPr kumimoji="1" lang="ja-JP" altLang="en-US" sz="2400" b="1" kern="1200" dirty="0" smtClean="0">
                        <a:solidFill>
                          <a:schemeClr val="tx2"/>
                        </a:solidFill>
                        <a:latin typeface="+mn-lt"/>
                        <a:ea typeface="+mn-ea"/>
                        <a:cs typeface="+mn-cs"/>
                      </a:endParaRPr>
                    </a:p>
                  </a:txBody>
                  <a:tcPr/>
                </a:tc>
              </a:tr>
              <a:tr h="889199">
                <a:tc>
                  <a:txBody>
                    <a:bodyPr/>
                    <a:lstStyle/>
                    <a:p>
                      <a:pPr marL="0" algn="l" rtl="0" eaLnBrk="1" latinLnBrk="0" hangingPunct="1"/>
                      <a:r>
                        <a:rPr kumimoji="1" lang="en-US" altLang="ja-JP" sz="2400" b="1" kern="1200" dirty="0" smtClean="0">
                          <a:solidFill>
                            <a:schemeClr val="tx2"/>
                          </a:solidFill>
                          <a:latin typeface="+mn-lt"/>
                          <a:ea typeface="+mn-ea"/>
                          <a:cs typeface="+mn-cs"/>
                        </a:rPr>
                        <a:t>GNT</a:t>
                      </a:r>
                    </a:p>
                    <a:p>
                      <a:pPr marL="0" algn="l" rtl="0" eaLnBrk="1" latinLnBrk="0" hangingPunct="1"/>
                      <a:r>
                        <a:rPr kumimoji="1" lang="ja-JP" altLang="en-US" sz="2400" b="1" kern="1200" dirty="0" smtClean="0">
                          <a:solidFill>
                            <a:schemeClr val="tx2"/>
                          </a:solidFill>
                          <a:latin typeface="+mn-lt"/>
                          <a:ea typeface="+mn-ea"/>
                          <a:cs typeface="+mn-cs"/>
                        </a:rPr>
                        <a:t>段階ニューラルテスト理論</a:t>
                      </a:r>
                    </a:p>
                  </a:txBody>
                  <a:tcPr/>
                </a:tc>
                <a:tc>
                  <a:txBody>
                    <a:bodyPr/>
                    <a:lstStyle/>
                    <a:p>
                      <a:pPr marL="0" algn="l" rtl="0" eaLnBrk="1" latinLnBrk="0" hangingPunct="1"/>
                      <a:r>
                        <a:rPr kumimoji="1" lang="en-US" altLang="ja-JP" sz="2400" b="1" kern="1200" dirty="0" err="1" smtClean="0">
                          <a:solidFill>
                            <a:schemeClr val="tx2"/>
                          </a:solidFill>
                          <a:latin typeface="+mn-lt"/>
                          <a:ea typeface="+mn-ea"/>
                          <a:cs typeface="+mn-cs"/>
                        </a:rPr>
                        <a:t>exametrica</a:t>
                      </a:r>
                      <a:r>
                        <a:rPr kumimoji="1" lang="en-US" altLang="ja-JP" sz="2400" b="1" kern="1200" dirty="0" smtClean="0">
                          <a:solidFill>
                            <a:schemeClr val="tx2"/>
                          </a:solidFill>
                          <a:latin typeface="+mn-lt"/>
                          <a:ea typeface="+mn-ea"/>
                          <a:cs typeface="+mn-cs"/>
                        </a:rPr>
                        <a:t>(</a:t>
                      </a:r>
                      <a:r>
                        <a:rPr kumimoji="1" lang="ja-JP" altLang="en-US" sz="2400" b="1" kern="1200" dirty="0" smtClean="0">
                          <a:solidFill>
                            <a:schemeClr val="tx2"/>
                          </a:solidFill>
                          <a:latin typeface="+mn-lt"/>
                          <a:ea typeface="+mn-ea"/>
                          <a:cs typeface="+mn-cs"/>
                        </a:rPr>
                        <a:t>荘島</a:t>
                      </a:r>
                      <a:r>
                        <a:rPr kumimoji="1" lang="en-US" altLang="ja-JP" sz="2400" b="1" kern="1200" dirty="0" smtClean="0">
                          <a:solidFill>
                            <a:schemeClr val="tx2"/>
                          </a:solidFill>
                          <a:latin typeface="+mn-lt"/>
                          <a:ea typeface="+mn-ea"/>
                          <a:cs typeface="+mn-cs"/>
                        </a:rPr>
                        <a:t>)</a:t>
                      </a:r>
                      <a:endParaRPr kumimoji="1" lang="ja-JP" altLang="en-US" sz="2400" b="1" kern="1200" dirty="0" smtClean="0">
                        <a:solidFill>
                          <a:schemeClr val="tx2"/>
                        </a:solidFill>
                        <a:latin typeface="+mn-lt"/>
                        <a:ea typeface="+mn-ea"/>
                        <a:cs typeface="+mn-cs"/>
                      </a:endParaRPr>
                    </a:p>
                  </a:txBody>
                  <a:tcPr/>
                </a:tc>
              </a:tr>
            </a:tbl>
          </a:graphicData>
        </a:graphic>
      </p:graphicFrame>
      <p:sp>
        <p:nvSpPr>
          <p:cNvPr id="6" name="正方形/長方形 5"/>
          <p:cNvSpPr/>
          <p:nvPr/>
        </p:nvSpPr>
        <p:spPr>
          <a:xfrm>
            <a:off x="500034" y="5857892"/>
            <a:ext cx="7858180" cy="707886"/>
          </a:xfrm>
          <a:prstGeom prst="rect">
            <a:avLst/>
          </a:prstGeom>
        </p:spPr>
        <p:txBody>
          <a:bodyPr wrap="square">
            <a:spAutoFit/>
          </a:bodyPr>
          <a:lstStyle/>
          <a:p>
            <a:r>
              <a:rPr lang="en-US" altLang="ja-JP" sz="2000" dirty="0" smtClean="0"/>
              <a:t>※</a:t>
            </a:r>
            <a:r>
              <a:rPr lang="ja-JP" altLang="en-US" sz="2000" dirty="0" smtClean="0"/>
              <a:t>段階</a:t>
            </a:r>
            <a:r>
              <a:rPr lang="ja-JP" altLang="en-US" sz="2000" dirty="0" smtClean="0"/>
              <a:t>ニューラルテスト</a:t>
            </a:r>
            <a:r>
              <a:rPr lang="en-US" altLang="ja-JP" sz="2000" dirty="0" smtClean="0"/>
              <a:t>(graded neural test, GNT)</a:t>
            </a:r>
            <a:r>
              <a:rPr lang="ja-JP" altLang="en-US" sz="2000" dirty="0" smtClean="0"/>
              <a:t>モデル：多値の　</a:t>
            </a:r>
            <a:endParaRPr lang="en-US" altLang="ja-JP" sz="2000" dirty="0" smtClean="0"/>
          </a:p>
          <a:p>
            <a:r>
              <a:rPr lang="ja-JP" altLang="en-US" sz="2000" dirty="0" smtClean="0"/>
              <a:t>　</a:t>
            </a:r>
            <a:r>
              <a:rPr lang="ja-JP" altLang="en-US" sz="2000" dirty="0" smtClean="0"/>
              <a:t>順序</a:t>
            </a:r>
            <a:r>
              <a:rPr lang="ja-JP" altLang="en-US" sz="2000" dirty="0" smtClean="0"/>
              <a:t>データに対応するための</a:t>
            </a:r>
            <a:r>
              <a:rPr lang="en-US" altLang="ja-JP" sz="2000" dirty="0" smtClean="0"/>
              <a:t>NTT</a:t>
            </a:r>
            <a:r>
              <a:rPr lang="ja-JP" altLang="en-US" sz="2000" dirty="0" smtClean="0"/>
              <a:t>の拡張モデル</a:t>
            </a:r>
            <a:endParaRPr kumimoji="1" lang="ja-JP" altLang="en-US"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80"/>
          </a:xfrm>
        </p:spPr>
        <p:txBody>
          <a:bodyPr/>
          <a:lstStyle/>
          <a:p>
            <a:r>
              <a:rPr kumimoji="1" lang="ja-JP" altLang="en-US" dirty="0" smtClean="0"/>
              <a:t>入試データを段階評価にしたら</a:t>
            </a:r>
            <a:endParaRPr kumimoji="1" lang="ja-JP" altLang="en-US" dirty="0"/>
          </a:p>
        </p:txBody>
      </p:sp>
      <p:graphicFrame>
        <p:nvGraphicFramePr>
          <p:cNvPr id="6" name="表 5"/>
          <p:cNvGraphicFramePr>
            <a:graphicFrameLocks noGrp="1"/>
          </p:cNvGraphicFramePr>
          <p:nvPr/>
        </p:nvGraphicFramePr>
        <p:xfrm>
          <a:off x="500035" y="1643050"/>
          <a:ext cx="7715304" cy="3810024"/>
        </p:xfrm>
        <a:graphic>
          <a:graphicData uri="http://schemas.openxmlformats.org/drawingml/2006/table">
            <a:tbl>
              <a:tblPr firstRow="1" bandRow="1">
                <a:tableStyleId>{284E427A-3D55-4303-BF80-6455036E1DE7}</a:tableStyleId>
              </a:tblPr>
              <a:tblGrid>
                <a:gridCol w="2961431"/>
                <a:gridCol w="1506692"/>
                <a:gridCol w="1220941"/>
                <a:gridCol w="1013120"/>
                <a:gridCol w="1013120"/>
              </a:tblGrid>
              <a:tr h="476253">
                <a:tc>
                  <a:txBody>
                    <a:bodyPr/>
                    <a:lstStyle/>
                    <a:p>
                      <a:r>
                        <a:rPr kumimoji="1" lang="ja-JP" altLang="en-US" sz="2400" dirty="0" smtClean="0"/>
                        <a:t>設問の種類</a:t>
                      </a:r>
                      <a:endParaRPr kumimoji="1" lang="ja-JP" altLang="en-US" sz="2400" b="0" dirty="0"/>
                    </a:p>
                  </a:txBody>
                  <a:tcPr anchor="ctr"/>
                </a:tc>
                <a:tc>
                  <a:txBody>
                    <a:bodyPr/>
                    <a:lstStyle/>
                    <a:p>
                      <a:pPr algn="ctr"/>
                      <a:r>
                        <a:rPr kumimoji="1" lang="ja-JP" altLang="en-US" sz="2400" dirty="0" smtClean="0"/>
                        <a:t>解答方法</a:t>
                      </a:r>
                      <a:endParaRPr kumimoji="1" lang="ja-JP" altLang="en-US" sz="2400" b="0" dirty="0"/>
                    </a:p>
                  </a:txBody>
                  <a:tcPr anchor="ctr"/>
                </a:tc>
                <a:tc>
                  <a:txBody>
                    <a:bodyPr/>
                    <a:lstStyle/>
                    <a:p>
                      <a:pPr algn="ctr"/>
                      <a:r>
                        <a:rPr kumimoji="1" lang="ja-JP" altLang="en-US" sz="2400" dirty="0" smtClean="0"/>
                        <a:t>項目数</a:t>
                      </a:r>
                      <a:endParaRPr kumimoji="1" lang="ja-JP" altLang="en-US" sz="2400" b="0" dirty="0"/>
                    </a:p>
                  </a:txBody>
                  <a:tcPr anchor="ctr"/>
                </a:tc>
                <a:tc>
                  <a:txBody>
                    <a:bodyPr/>
                    <a:lstStyle/>
                    <a:p>
                      <a:pPr algn="ctr"/>
                      <a:r>
                        <a:rPr kumimoji="1" lang="ja-JP" altLang="en-US" sz="2400" dirty="0" smtClean="0"/>
                        <a:t>配点</a:t>
                      </a:r>
                      <a:endParaRPr kumimoji="1" lang="ja-JP" altLang="en-US" sz="2400" b="0" dirty="0"/>
                    </a:p>
                  </a:txBody>
                  <a:tcPr anchor="ctr"/>
                </a:tc>
                <a:tc>
                  <a:txBody>
                    <a:bodyPr/>
                    <a:lstStyle/>
                    <a:p>
                      <a:pPr algn="ctr"/>
                      <a:r>
                        <a:rPr kumimoji="1" lang="ja-JP" altLang="en-US" sz="2400" dirty="0" smtClean="0"/>
                        <a:t>小計</a:t>
                      </a:r>
                      <a:endParaRPr kumimoji="1" lang="ja-JP" altLang="en-US" sz="2400" b="0" dirty="0"/>
                    </a:p>
                  </a:txBody>
                  <a:tcPr anchor="ctr"/>
                </a:tc>
              </a:tr>
              <a:tr h="476253">
                <a:tc>
                  <a:txBody>
                    <a:bodyPr/>
                    <a:lstStyle/>
                    <a:p>
                      <a:r>
                        <a:rPr kumimoji="1" lang="ja-JP" altLang="en-US" sz="2400" dirty="0" smtClean="0"/>
                        <a:t>会話応答</a:t>
                      </a:r>
                      <a:endParaRPr kumimoji="1" lang="ja-JP" altLang="en-US" sz="2400" b="0" dirty="0"/>
                    </a:p>
                  </a:txBody>
                  <a:tcPr anchor="ctr"/>
                </a:tc>
                <a:tc>
                  <a:txBody>
                    <a:bodyPr/>
                    <a:lstStyle/>
                    <a:p>
                      <a:pPr algn="ctr"/>
                      <a:r>
                        <a:rPr kumimoji="1" lang="ja-JP" altLang="en-US" sz="2400" dirty="0" smtClean="0"/>
                        <a:t>多肢選択</a:t>
                      </a:r>
                      <a:endParaRPr kumimoji="1" lang="ja-JP" altLang="en-US" sz="2400" b="0" dirty="0"/>
                    </a:p>
                  </a:txBody>
                  <a:tcPr anchor="ctr"/>
                </a:tc>
                <a:tc>
                  <a:txBody>
                    <a:bodyPr/>
                    <a:lstStyle/>
                    <a:p>
                      <a:pPr algn="ctr"/>
                      <a:r>
                        <a:rPr kumimoji="1" lang="en-US" altLang="ja-JP" sz="2400" dirty="0" smtClean="0"/>
                        <a:t>5</a:t>
                      </a:r>
                      <a:endParaRPr kumimoji="1" lang="ja-JP" altLang="en-US" sz="2400" b="0" dirty="0"/>
                    </a:p>
                  </a:txBody>
                  <a:tcPr anchor="ctr"/>
                </a:tc>
                <a:tc>
                  <a:txBody>
                    <a:bodyPr/>
                    <a:lstStyle/>
                    <a:p>
                      <a:pPr algn="ctr"/>
                      <a:r>
                        <a:rPr kumimoji="1" lang="en-US" altLang="ja-JP" sz="2400" dirty="0" smtClean="0"/>
                        <a:t>2</a:t>
                      </a:r>
                      <a:endParaRPr kumimoji="1" lang="ja-JP" altLang="en-US" sz="2400" b="0" dirty="0"/>
                    </a:p>
                  </a:txBody>
                  <a:tcPr anchor="ctr"/>
                </a:tc>
                <a:tc>
                  <a:txBody>
                    <a:bodyPr/>
                    <a:lstStyle/>
                    <a:p>
                      <a:pPr algn="ctr"/>
                      <a:r>
                        <a:rPr kumimoji="1" lang="en-US" altLang="ja-JP" sz="2400" dirty="0" smtClean="0"/>
                        <a:t>10</a:t>
                      </a:r>
                      <a:endParaRPr kumimoji="1" lang="ja-JP" altLang="en-US" sz="2400" b="0" dirty="0"/>
                    </a:p>
                  </a:txBody>
                  <a:tcPr anchor="ctr"/>
                </a:tc>
              </a:tr>
              <a:tr h="476253">
                <a:tc>
                  <a:txBody>
                    <a:bodyPr/>
                    <a:lstStyle/>
                    <a:p>
                      <a:r>
                        <a:rPr kumimoji="1" lang="ja-JP" altLang="en-US" sz="2400" dirty="0" smtClean="0"/>
                        <a:t>文法語彙</a:t>
                      </a:r>
                      <a:endParaRPr kumimoji="1" lang="ja-JP" altLang="en-US" sz="2400" b="0" dirty="0"/>
                    </a:p>
                  </a:txBody>
                  <a:tcPr anchor="ctr"/>
                </a:tc>
                <a:tc>
                  <a:txBody>
                    <a:bodyPr/>
                    <a:lstStyle/>
                    <a:p>
                      <a:pPr algn="ctr"/>
                      <a:r>
                        <a:rPr kumimoji="1" lang="ja-JP" altLang="en-US" sz="2400" dirty="0" smtClean="0"/>
                        <a:t>多肢選択</a:t>
                      </a:r>
                      <a:endParaRPr kumimoji="1" lang="ja-JP" altLang="en-US" sz="2400" b="0" dirty="0"/>
                    </a:p>
                  </a:txBody>
                  <a:tcPr anchor="ctr"/>
                </a:tc>
                <a:tc>
                  <a:txBody>
                    <a:bodyPr/>
                    <a:lstStyle/>
                    <a:p>
                      <a:pPr algn="ctr"/>
                      <a:r>
                        <a:rPr kumimoji="1" lang="en-US" altLang="ja-JP" sz="2400" dirty="0" smtClean="0"/>
                        <a:t>12</a:t>
                      </a:r>
                      <a:endParaRPr kumimoji="1" lang="ja-JP" altLang="en-US" sz="2400" b="0" dirty="0"/>
                    </a:p>
                  </a:txBody>
                  <a:tcPr anchor="ctr"/>
                </a:tc>
                <a:tc>
                  <a:txBody>
                    <a:bodyPr/>
                    <a:lstStyle/>
                    <a:p>
                      <a:pPr algn="ctr"/>
                      <a:r>
                        <a:rPr kumimoji="1" lang="en-US" altLang="ja-JP" sz="2400" dirty="0" smtClean="0"/>
                        <a:t>2</a:t>
                      </a:r>
                      <a:endParaRPr kumimoji="1" lang="ja-JP" altLang="en-US" sz="2400" b="0" dirty="0"/>
                    </a:p>
                  </a:txBody>
                  <a:tcPr anchor="ctr"/>
                </a:tc>
                <a:tc>
                  <a:txBody>
                    <a:bodyPr/>
                    <a:lstStyle/>
                    <a:p>
                      <a:pPr algn="ctr"/>
                      <a:r>
                        <a:rPr kumimoji="1" lang="en-US" altLang="ja-JP" sz="2400" dirty="0" smtClean="0"/>
                        <a:t>24</a:t>
                      </a:r>
                      <a:endParaRPr kumimoji="1" lang="ja-JP" altLang="en-US" sz="2400" b="0" dirty="0"/>
                    </a:p>
                  </a:txBody>
                  <a:tcPr anchor="ctr"/>
                </a:tc>
              </a:tr>
              <a:tr h="476253">
                <a:tc>
                  <a:txBody>
                    <a:bodyPr/>
                    <a:lstStyle/>
                    <a:p>
                      <a:r>
                        <a:rPr kumimoji="1" lang="ja-JP" altLang="en-US" sz="2400" dirty="0" smtClean="0"/>
                        <a:t>語句並び替え作文</a:t>
                      </a:r>
                      <a:endParaRPr kumimoji="1" lang="ja-JP" altLang="en-US" sz="2400" b="0" dirty="0"/>
                    </a:p>
                  </a:txBody>
                  <a:tcPr anchor="ctr"/>
                </a:tc>
                <a:tc>
                  <a:txBody>
                    <a:bodyPr/>
                    <a:lstStyle/>
                    <a:p>
                      <a:pPr algn="ctr"/>
                      <a:r>
                        <a:rPr kumimoji="1" lang="ja-JP" altLang="en-US" sz="2400" dirty="0" smtClean="0"/>
                        <a:t>多肢選択</a:t>
                      </a:r>
                      <a:endParaRPr kumimoji="1" lang="ja-JP" altLang="en-US" sz="2400" b="0" dirty="0"/>
                    </a:p>
                  </a:txBody>
                  <a:tcPr anchor="ctr"/>
                </a:tc>
                <a:tc>
                  <a:txBody>
                    <a:bodyPr/>
                    <a:lstStyle/>
                    <a:p>
                      <a:pPr algn="ctr"/>
                      <a:r>
                        <a:rPr kumimoji="1" lang="en-US" altLang="ja-JP" sz="2400" dirty="0" smtClean="0"/>
                        <a:t>4</a:t>
                      </a:r>
                      <a:endParaRPr kumimoji="1" lang="ja-JP" altLang="en-US" sz="2400" b="0" dirty="0"/>
                    </a:p>
                  </a:txBody>
                  <a:tcPr anchor="ctr"/>
                </a:tc>
                <a:tc>
                  <a:txBody>
                    <a:bodyPr/>
                    <a:lstStyle/>
                    <a:p>
                      <a:pPr algn="ctr"/>
                      <a:r>
                        <a:rPr kumimoji="1" lang="en-US" altLang="ja-JP" sz="2400" dirty="0" smtClean="0"/>
                        <a:t>4</a:t>
                      </a:r>
                      <a:endParaRPr kumimoji="1" lang="ja-JP" altLang="en-US" sz="2400" b="0" dirty="0"/>
                    </a:p>
                  </a:txBody>
                  <a:tcPr anchor="ctr"/>
                </a:tc>
                <a:tc>
                  <a:txBody>
                    <a:bodyPr/>
                    <a:lstStyle/>
                    <a:p>
                      <a:pPr algn="ctr"/>
                      <a:r>
                        <a:rPr kumimoji="1" lang="en-US" altLang="ja-JP" sz="2400" dirty="0" smtClean="0"/>
                        <a:t>16</a:t>
                      </a:r>
                      <a:endParaRPr kumimoji="1" lang="ja-JP" altLang="en-US" sz="2400" b="0" dirty="0"/>
                    </a:p>
                  </a:txBody>
                  <a:tcPr anchor="ctr"/>
                </a:tc>
              </a:tr>
              <a:tr h="476253">
                <a:tc>
                  <a:txBody>
                    <a:bodyPr/>
                    <a:lstStyle/>
                    <a:p>
                      <a:r>
                        <a:rPr kumimoji="1" lang="ja-JP" altLang="en-US" sz="2400" dirty="0" smtClean="0"/>
                        <a:t>長文内語句穴埋</a:t>
                      </a:r>
                      <a:endParaRPr kumimoji="1" lang="ja-JP" altLang="en-US" sz="2400" b="0" dirty="0"/>
                    </a:p>
                  </a:txBody>
                  <a:tcPr anchor="ctr"/>
                </a:tc>
                <a:tc>
                  <a:txBody>
                    <a:bodyPr/>
                    <a:lstStyle/>
                    <a:p>
                      <a:pPr algn="ctr"/>
                      <a:r>
                        <a:rPr kumimoji="1" lang="ja-JP" altLang="en-US" sz="2400" dirty="0" smtClean="0"/>
                        <a:t>多肢選択</a:t>
                      </a:r>
                      <a:endParaRPr kumimoji="1" lang="ja-JP" altLang="en-US" sz="2400" b="0" dirty="0"/>
                    </a:p>
                  </a:txBody>
                  <a:tcPr anchor="ctr"/>
                </a:tc>
                <a:tc>
                  <a:txBody>
                    <a:bodyPr/>
                    <a:lstStyle/>
                    <a:p>
                      <a:pPr algn="ctr"/>
                      <a:r>
                        <a:rPr kumimoji="1" lang="en-US" altLang="ja-JP" sz="2400" dirty="0" smtClean="0"/>
                        <a:t>10</a:t>
                      </a:r>
                      <a:endParaRPr kumimoji="1" lang="ja-JP" altLang="en-US" sz="2400" b="0" dirty="0"/>
                    </a:p>
                  </a:txBody>
                  <a:tcPr anchor="ctr"/>
                </a:tc>
                <a:tc>
                  <a:txBody>
                    <a:bodyPr/>
                    <a:lstStyle/>
                    <a:p>
                      <a:pPr algn="ctr"/>
                      <a:r>
                        <a:rPr kumimoji="1" lang="en-US" altLang="ja-JP" sz="2400" dirty="0" smtClean="0"/>
                        <a:t>2</a:t>
                      </a:r>
                      <a:endParaRPr kumimoji="1" lang="ja-JP" altLang="en-US" sz="2400" b="0" dirty="0"/>
                    </a:p>
                  </a:txBody>
                  <a:tcPr anchor="ctr"/>
                </a:tc>
                <a:tc>
                  <a:txBody>
                    <a:bodyPr/>
                    <a:lstStyle/>
                    <a:p>
                      <a:pPr algn="ctr"/>
                      <a:r>
                        <a:rPr kumimoji="1" lang="en-US" altLang="ja-JP" sz="2400" dirty="0" smtClean="0"/>
                        <a:t>20</a:t>
                      </a:r>
                      <a:endParaRPr kumimoji="1" lang="ja-JP" altLang="en-US" sz="2400" b="0" dirty="0"/>
                    </a:p>
                  </a:txBody>
                  <a:tcPr anchor="ctr"/>
                </a:tc>
              </a:tr>
              <a:tr h="476253">
                <a:tc>
                  <a:txBody>
                    <a:bodyPr/>
                    <a:lstStyle/>
                    <a:p>
                      <a:r>
                        <a:rPr kumimoji="1" lang="ja-JP" altLang="en-US" sz="2400" dirty="0" smtClean="0"/>
                        <a:t>長文読解</a:t>
                      </a:r>
                      <a:endParaRPr kumimoji="1" lang="ja-JP" altLang="en-US" sz="2400" b="0" dirty="0"/>
                    </a:p>
                  </a:txBody>
                  <a:tcPr anchor="ctr"/>
                </a:tc>
                <a:tc>
                  <a:txBody>
                    <a:bodyPr/>
                    <a:lstStyle/>
                    <a:p>
                      <a:pPr algn="ctr"/>
                      <a:r>
                        <a:rPr kumimoji="1" lang="ja-JP" altLang="en-US" sz="2400" dirty="0" smtClean="0"/>
                        <a:t>多肢選択</a:t>
                      </a:r>
                      <a:endParaRPr kumimoji="1" lang="ja-JP" altLang="en-US" sz="2400" b="0" dirty="0"/>
                    </a:p>
                  </a:txBody>
                  <a:tcPr anchor="ctr"/>
                </a:tc>
                <a:tc>
                  <a:txBody>
                    <a:bodyPr/>
                    <a:lstStyle/>
                    <a:p>
                      <a:pPr algn="ctr"/>
                      <a:r>
                        <a:rPr kumimoji="1" lang="en-US" altLang="ja-JP" sz="2400" dirty="0" smtClean="0"/>
                        <a:t>8</a:t>
                      </a:r>
                      <a:endParaRPr kumimoji="1" lang="ja-JP" altLang="en-US" sz="2400" b="0" dirty="0"/>
                    </a:p>
                  </a:txBody>
                  <a:tcPr anchor="ctr"/>
                </a:tc>
                <a:tc>
                  <a:txBody>
                    <a:bodyPr/>
                    <a:lstStyle/>
                    <a:p>
                      <a:pPr algn="ctr"/>
                      <a:r>
                        <a:rPr kumimoji="1" lang="en-US" altLang="ja-JP" sz="2400" dirty="0" smtClean="0"/>
                        <a:t>2</a:t>
                      </a:r>
                      <a:endParaRPr kumimoji="1" lang="ja-JP" altLang="en-US" sz="2400" b="0" dirty="0"/>
                    </a:p>
                  </a:txBody>
                  <a:tcPr anchor="ctr"/>
                </a:tc>
                <a:tc>
                  <a:txBody>
                    <a:bodyPr/>
                    <a:lstStyle/>
                    <a:p>
                      <a:pPr algn="ctr"/>
                      <a:r>
                        <a:rPr kumimoji="1" lang="en-US" altLang="ja-JP" sz="2400" dirty="0" smtClean="0"/>
                        <a:t>16</a:t>
                      </a:r>
                      <a:endParaRPr kumimoji="1" lang="ja-JP" altLang="en-US" sz="2400" b="0" dirty="0"/>
                    </a:p>
                  </a:txBody>
                  <a:tcPr anchor="ctr"/>
                </a:tc>
              </a:tr>
              <a:tr h="476253">
                <a:tc>
                  <a:txBody>
                    <a:bodyPr/>
                    <a:lstStyle/>
                    <a:p>
                      <a:r>
                        <a:rPr kumimoji="1" lang="ja-JP" altLang="en-US" sz="2400" dirty="0" smtClean="0"/>
                        <a:t>長文読解</a:t>
                      </a:r>
                      <a:endParaRPr kumimoji="1" lang="ja-JP" altLang="en-US" sz="2400" b="0" dirty="0"/>
                    </a:p>
                  </a:txBody>
                  <a:tcPr anchor="ctr"/>
                </a:tc>
                <a:tc>
                  <a:txBody>
                    <a:bodyPr/>
                    <a:lstStyle/>
                    <a:p>
                      <a:pPr algn="ctr"/>
                      <a:r>
                        <a:rPr kumimoji="1" lang="ja-JP" altLang="en-US" sz="2400" dirty="0" smtClean="0"/>
                        <a:t>正誤判断</a:t>
                      </a:r>
                      <a:endParaRPr kumimoji="1" lang="ja-JP" altLang="en-US" sz="2400" b="0" dirty="0"/>
                    </a:p>
                  </a:txBody>
                  <a:tcPr anchor="ctr"/>
                </a:tc>
                <a:tc>
                  <a:txBody>
                    <a:bodyPr/>
                    <a:lstStyle/>
                    <a:p>
                      <a:pPr algn="ctr"/>
                      <a:r>
                        <a:rPr kumimoji="1" lang="en-US" altLang="ja-JP" sz="2400" dirty="0" smtClean="0"/>
                        <a:t>14</a:t>
                      </a:r>
                      <a:endParaRPr kumimoji="1" lang="ja-JP" altLang="en-US" sz="2400" b="0" dirty="0"/>
                    </a:p>
                  </a:txBody>
                  <a:tcPr anchor="ctr"/>
                </a:tc>
                <a:tc>
                  <a:txBody>
                    <a:bodyPr/>
                    <a:lstStyle/>
                    <a:p>
                      <a:pPr algn="ctr"/>
                      <a:r>
                        <a:rPr kumimoji="1" lang="en-US" altLang="ja-JP" sz="2400" dirty="0" smtClean="0"/>
                        <a:t>1</a:t>
                      </a:r>
                      <a:endParaRPr kumimoji="1" lang="ja-JP" altLang="en-US" sz="2400" b="0" dirty="0"/>
                    </a:p>
                  </a:txBody>
                  <a:tcPr anchor="ctr"/>
                </a:tc>
                <a:tc>
                  <a:txBody>
                    <a:bodyPr/>
                    <a:lstStyle/>
                    <a:p>
                      <a:pPr algn="ctr"/>
                      <a:r>
                        <a:rPr kumimoji="1" lang="en-US" altLang="ja-JP" sz="2400" dirty="0" smtClean="0"/>
                        <a:t>14</a:t>
                      </a:r>
                      <a:endParaRPr kumimoji="1" lang="ja-JP" altLang="en-US" sz="2400" b="0" dirty="0"/>
                    </a:p>
                  </a:txBody>
                  <a:tcPr anchor="ctr"/>
                </a:tc>
              </a:tr>
              <a:tr h="476253">
                <a:tc gridSpan="2">
                  <a:txBody>
                    <a:bodyPr/>
                    <a:lstStyle/>
                    <a:p>
                      <a:pPr algn="r"/>
                      <a:r>
                        <a:rPr kumimoji="1" lang="ja-JP" altLang="en-US" sz="2400" dirty="0" smtClean="0"/>
                        <a:t>合         計</a:t>
                      </a:r>
                      <a:endParaRPr kumimoji="1" lang="ja-JP" altLang="en-US" sz="2400" b="0" dirty="0"/>
                    </a:p>
                  </a:txBody>
                  <a:tcPr anchor="ctr"/>
                </a:tc>
                <a:tc hMerge="1">
                  <a:txBody>
                    <a:bodyPr/>
                    <a:lstStyle/>
                    <a:p>
                      <a:endParaRPr kumimoji="1" lang="ja-JP" altLang="en-US" sz="2400" b="0" dirty="0"/>
                    </a:p>
                  </a:txBody>
                  <a:tcPr anchor="ctr"/>
                </a:tc>
                <a:tc>
                  <a:txBody>
                    <a:bodyPr/>
                    <a:lstStyle/>
                    <a:p>
                      <a:pPr algn="ctr"/>
                      <a:r>
                        <a:rPr kumimoji="1" lang="en-US" altLang="ja-JP" sz="2400" dirty="0" smtClean="0"/>
                        <a:t>53</a:t>
                      </a:r>
                      <a:endParaRPr kumimoji="1" lang="ja-JP" altLang="en-US" sz="2400" b="0" dirty="0"/>
                    </a:p>
                  </a:txBody>
                  <a:tcPr anchor="ctr"/>
                </a:tc>
                <a:tc>
                  <a:txBody>
                    <a:bodyPr/>
                    <a:lstStyle/>
                    <a:p>
                      <a:pPr algn="ctr"/>
                      <a:endParaRPr kumimoji="1" lang="ja-JP" altLang="en-US" sz="2400" b="0" dirty="0"/>
                    </a:p>
                  </a:txBody>
                  <a:tcPr anchor="ctr"/>
                </a:tc>
                <a:tc>
                  <a:txBody>
                    <a:bodyPr/>
                    <a:lstStyle/>
                    <a:p>
                      <a:pPr algn="ctr"/>
                      <a:r>
                        <a:rPr kumimoji="1" lang="en-US" altLang="ja-JP" sz="2400" dirty="0" smtClean="0"/>
                        <a:t>100</a:t>
                      </a:r>
                      <a:endParaRPr kumimoji="1" lang="ja-JP" altLang="en-US" sz="2400" b="0" dirty="0"/>
                    </a:p>
                  </a:txBody>
                  <a:tcPr anchor="ctr"/>
                </a:tc>
              </a:tr>
            </a:tbl>
          </a:graphicData>
        </a:graphic>
      </p:graphicFrame>
      <p:sp>
        <p:nvSpPr>
          <p:cNvPr id="5" name="テキスト ボックス 4"/>
          <p:cNvSpPr txBox="1"/>
          <p:nvPr/>
        </p:nvSpPr>
        <p:spPr>
          <a:xfrm>
            <a:off x="757844" y="5513696"/>
            <a:ext cx="7358114" cy="1200329"/>
          </a:xfrm>
          <a:prstGeom prst="rect">
            <a:avLst/>
          </a:prstGeom>
          <a:noFill/>
        </p:spPr>
        <p:txBody>
          <a:bodyPr wrap="square" rtlCol="0">
            <a:spAutoFit/>
          </a:bodyPr>
          <a:lstStyle/>
          <a:p>
            <a:pPr>
              <a:buFont typeface="Arial" pitchFamily="34" charset="0"/>
              <a:buChar char="•"/>
            </a:pPr>
            <a:r>
              <a:rPr kumimoji="1" lang="ja-JP" altLang="en-US" dirty="0" smtClean="0"/>
              <a:t>会話応答はリスニングではなくテキストを読む形式。</a:t>
            </a:r>
            <a:endParaRPr kumimoji="1" lang="en-US" altLang="ja-JP" dirty="0" smtClean="0"/>
          </a:p>
          <a:p>
            <a:pPr>
              <a:buFont typeface="Arial" pitchFamily="34" charset="0"/>
              <a:buChar char="•"/>
            </a:pPr>
            <a:r>
              <a:rPr kumimoji="1" lang="ja-JP" altLang="en-US" dirty="0" smtClean="0"/>
              <a:t>多肢選択は作文を除き</a:t>
            </a:r>
            <a:r>
              <a:rPr kumimoji="1" lang="en-US" altLang="ja-JP" dirty="0" smtClean="0"/>
              <a:t>4</a:t>
            </a:r>
            <a:r>
              <a:rPr kumimoji="1" lang="ja-JP" altLang="en-US" dirty="0" smtClean="0"/>
              <a:t>択、作文は選択肢の語句を並び替え、</a:t>
            </a:r>
            <a:r>
              <a:rPr kumimoji="1" lang="en-US" altLang="ja-JP" dirty="0" smtClean="0"/>
              <a:t>2</a:t>
            </a:r>
            <a:r>
              <a:rPr kumimoji="1" lang="ja-JP" altLang="en-US" dirty="0" smtClean="0"/>
              <a:t>番目と</a:t>
            </a:r>
            <a:r>
              <a:rPr kumimoji="1" lang="en-US" altLang="ja-JP" dirty="0" smtClean="0"/>
              <a:t>5</a:t>
            </a:r>
            <a:r>
              <a:rPr kumimoji="1" lang="ja-JP" altLang="en-US" dirty="0" smtClean="0"/>
              <a:t>番目を回答（片方正解は</a:t>
            </a:r>
            <a:r>
              <a:rPr kumimoji="1" lang="en-US" altLang="ja-JP" dirty="0" smtClean="0"/>
              <a:t>0</a:t>
            </a:r>
            <a:r>
              <a:rPr kumimoji="1" lang="ja-JP" altLang="en-US" dirty="0" smtClean="0"/>
              <a:t>点）。</a:t>
            </a:r>
            <a:endParaRPr kumimoji="1" lang="en-US" altLang="ja-JP" dirty="0" smtClean="0"/>
          </a:p>
          <a:p>
            <a:pPr>
              <a:buFont typeface="Arial" pitchFamily="34" charset="0"/>
              <a:buChar char="•"/>
            </a:pPr>
            <a:r>
              <a:rPr kumimoji="1" lang="ja-JP" altLang="en-US" dirty="0" smtClean="0"/>
              <a:t>長文内語句穴埋と長文読解は、それぞれ</a:t>
            </a:r>
            <a:r>
              <a:rPr kumimoji="1" lang="en-US" altLang="ja-JP" dirty="0" smtClean="0"/>
              <a:t>2</a:t>
            </a:r>
            <a:r>
              <a:rPr kumimoji="1" lang="ja-JP" altLang="en-US" dirty="0" smtClean="0"/>
              <a:t>種類の文章からなる。</a:t>
            </a:r>
          </a:p>
        </p:txBody>
      </p:sp>
      <p:sp>
        <p:nvSpPr>
          <p:cNvPr id="7" name="スライド番号プレースホルダ 6"/>
          <p:cNvSpPr>
            <a:spLocks noGrp="1"/>
          </p:cNvSpPr>
          <p:nvPr>
            <p:ph type="sldNum" sz="quarter" idx="12"/>
          </p:nvPr>
        </p:nvSpPr>
        <p:spPr/>
        <p:txBody>
          <a:bodyPr/>
          <a:lstStyle/>
          <a:p>
            <a:fld id="{96652B35-718D-4E28-AFEB-B694A3B357E8}" type="slidenum">
              <a:rPr kumimoji="0" lang="en-US" smtClean="0"/>
              <a:pPr/>
              <a:t>12</a:t>
            </a:fld>
            <a:endParaRPr kumimoji="0"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80"/>
          </a:xfrm>
        </p:spPr>
        <p:txBody>
          <a:bodyPr/>
          <a:lstStyle/>
          <a:p>
            <a:r>
              <a:rPr kumimoji="1" lang="ja-JP" altLang="en-US" dirty="0" smtClean="0"/>
              <a:t>入試データを段階評価にしたら</a:t>
            </a:r>
            <a:endParaRPr kumimoji="1" lang="ja-JP" altLang="en-US" dirty="0"/>
          </a:p>
        </p:txBody>
      </p:sp>
      <p:graphicFrame>
        <p:nvGraphicFramePr>
          <p:cNvPr id="8" name="表 7"/>
          <p:cNvGraphicFramePr>
            <a:graphicFrameLocks noGrp="1"/>
          </p:cNvGraphicFramePr>
          <p:nvPr/>
        </p:nvGraphicFramePr>
        <p:xfrm>
          <a:off x="714348" y="1714494"/>
          <a:ext cx="2714644" cy="3643332"/>
        </p:xfrm>
        <a:graphic>
          <a:graphicData uri="http://schemas.openxmlformats.org/drawingml/2006/table">
            <a:tbl>
              <a:tblPr/>
              <a:tblGrid>
                <a:gridCol w="1879049"/>
                <a:gridCol w="835595"/>
              </a:tblGrid>
              <a:tr h="331212">
                <a:tc>
                  <a:txBody>
                    <a:bodyPr/>
                    <a:lstStyle/>
                    <a:p>
                      <a:pPr algn="l" fontAlgn="b"/>
                      <a:r>
                        <a:rPr lang="zh-TW" altLang="en-US" sz="2000" b="0" i="0" u="none" strike="noStrike" dirty="0" smtClean="0">
                          <a:latin typeface="ＭＳ Ｐゴシック"/>
                        </a:rPr>
                        <a:t>基本</a:t>
                      </a:r>
                      <a:r>
                        <a:rPr lang="zh-TW" altLang="en-US" sz="2000" b="0" i="0" u="none" strike="noStrike" dirty="0">
                          <a:latin typeface="ＭＳ Ｐゴシック"/>
                        </a:rPr>
                        <a:t>統計量</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2000" b="0" i="0" u="none" strike="noStrike" dirty="0">
                        <a:latin typeface="ＭＳ Ｐゴシック"/>
                      </a:endParaRP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1212">
                <a:tc>
                  <a:txBody>
                    <a:bodyPr/>
                    <a:lstStyle/>
                    <a:p>
                      <a:pPr algn="l" fontAlgn="b"/>
                      <a:r>
                        <a:rPr lang="ja-JP" altLang="en-US" sz="2000" b="0" i="0" u="none" strike="noStrike">
                          <a:latin typeface="MS Sans Serif"/>
                        </a:rPr>
                        <a:t>平均</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altLang="ja-JP" sz="2000" b="0" i="0" u="none" strike="noStrike">
                          <a:latin typeface="MS Sans Serif"/>
                        </a:rPr>
                        <a:t>48.5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r>
              <a:tr h="331212">
                <a:tc>
                  <a:txBody>
                    <a:bodyPr/>
                    <a:lstStyle/>
                    <a:p>
                      <a:pPr algn="l" fontAlgn="b"/>
                      <a:r>
                        <a:rPr lang="ja-JP" altLang="en-US" sz="2000" b="0" i="0" u="none" strike="noStrike">
                          <a:latin typeface="MS Sans Serif"/>
                        </a:rPr>
                        <a:t>標準誤差</a:t>
                      </a:r>
                    </a:p>
                  </a:txBody>
                  <a:tcPr marL="0" marR="0" marT="0" marB="0" anchor="b">
                    <a:lnL>
                      <a:noFill/>
                    </a:lnL>
                    <a:lnR>
                      <a:noFill/>
                    </a:lnR>
                    <a:lnT>
                      <a:noFill/>
                    </a:lnT>
                    <a:lnB>
                      <a:noFill/>
                    </a:lnB>
                  </a:tcPr>
                </a:tc>
                <a:tc>
                  <a:txBody>
                    <a:bodyPr/>
                    <a:lstStyle/>
                    <a:p>
                      <a:pPr algn="r" fontAlgn="b"/>
                      <a:r>
                        <a:rPr lang="en-US" altLang="ja-JP" sz="2000" b="0" i="0" u="none" strike="noStrike">
                          <a:latin typeface="MS Sans Serif"/>
                        </a:rPr>
                        <a:t>0.68 </a:t>
                      </a:r>
                    </a:p>
                  </a:txBody>
                  <a:tcPr marL="0" marR="0" marT="0" marB="0" anchor="b">
                    <a:lnL>
                      <a:noFill/>
                    </a:lnL>
                    <a:lnR>
                      <a:noFill/>
                    </a:lnR>
                    <a:lnT>
                      <a:noFill/>
                    </a:lnT>
                    <a:lnB>
                      <a:noFill/>
                    </a:lnB>
                  </a:tcPr>
                </a:tc>
              </a:tr>
              <a:tr h="331212">
                <a:tc>
                  <a:txBody>
                    <a:bodyPr/>
                    <a:lstStyle/>
                    <a:p>
                      <a:pPr algn="l" fontAlgn="b"/>
                      <a:r>
                        <a:rPr lang="ja-JP" altLang="en-US" sz="2000" b="0" i="0" u="none" strike="noStrike" dirty="0">
                          <a:latin typeface="MS Sans Serif"/>
                        </a:rPr>
                        <a:t>中央値 </a:t>
                      </a:r>
                    </a:p>
                  </a:txBody>
                  <a:tcPr marL="0" marR="0" marT="0" marB="0" anchor="b">
                    <a:lnL>
                      <a:noFill/>
                    </a:lnL>
                    <a:lnR>
                      <a:noFill/>
                    </a:lnR>
                    <a:lnT>
                      <a:noFill/>
                    </a:lnT>
                    <a:lnB>
                      <a:noFill/>
                    </a:lnB>
                  </a:tcPr>
                </a:tc>
                <a:tc>
                  <a:txBody>
                    <a:bodyPr/>
                    <a:lstStyle/>
                    <a:p>
                      <a:pPr algn="r" fontAlgn="b"/>
                      <a:r>
                        <a:rPr lang="en-US" altLang="ja-JP" sz="2000" b="0" i="0" u="none" strike="noStrike">
                          <a:latin typeface="MS Sans Serif"/>
                        </a:rPr>
                        <a:t>49 </a:t>
                      </a:r>
                    </a:p>
                  </a:txBody>
                  <a:tcPr marL="0" marR="0" marT="0" marB="0" anchor="b">
                    <a:lnL>
                      <a:noFill/>
                    </a:lnL>
                    <a:lnR>
                      <a:noFill/>
                    </a:lnR>
                    <a:lnT>
                      <a:noFill/>
                    </a:lnT>
                    <a:lnB>
                      <a:noFill/>
                    </a:lnB>
                  </a:tcPr>
                </a:tc>
              </a:tr>
              <a:tr h="331212">
                <a:tc>
                  <a:txBody>
                    <a:bodyPr/>
                    <a:lstStyle/>
                    <a:p>
                      <a:pPr algn="l" fontAlgn="b"/>
                      <a:r>
                        <a:rPr lang="ja-JP" altLang="en-US" sz="2000" b="0" i="0" u="none" strike="noStrike" dirty="0">
                          <a:latin typeface="MS Sans Serif"/>
                        </a:rPr>
                        <a:t>最頻値 </a:t>
                      </a:r>
                    </a:p>
                  </a:txBody>
                  <a:tcPr marL="0" marR="0" marT="0" marB="0" anchor="b">
                    <a:lnL>
                      <a:noFill/>
                    </a:lnL>
                    <a:lnR>
                      <a:noFill/>
                    </a:lnR>
                    <a:lnT>
                      <a:noFill/>
                    </a:lnT>
                    <a:lnB>
                      <a:noFill/>
                    </a:lnB>
                  </a:tcPr>
                </a:tc>
                <a:tc>
                  <a:txBody>
                    <a:bodyPr/>
                    <a:lstStyle/>
                    <a:p>
                      <a:pPr algn="r" fontAlgn="b"/>
                      <a:r>
                        <a:rPr lang="en-US" altLang="ja-JP" sz="2000" b="0" i="0" u="none" strike="noStrike">
                          <a:latin typeface="MS Sans Serif"/>
                        </a:rPr>
                        <a:t>42 </a:t>
                      </a:r>
                    </a:p>
                  </a:txBody>
                  <a:tcPr marL="0" marR="0" marT="0" marB="0" anchor="b">
                    <a:lnL>
                      <a:noFill/>
                    </a:lnL>
                    <a:lnR>
                      <a:noFill/>
                    </a:lnR>
                    <a:lnT>
                      <a:noFill/>
                    </a:lnT>
                    <a:lnB>
                      <a:noFill/>
                    </a:lnB>
                  </a:tcPr>
                </a:tc>
              </a:tr>
              <a:tr h="331212">
                <a:tc>
                  <a:txBody>
                    <a:bodyPr/>
                    <a:lstStyle/>
                    <a:p>
                      <a:pPr algn="l" fontAlgn="b"/>
                      <a:r>
                        <a:rPr lang="ja-JP" altLang="en-US" sz="2000" b="0" i="0" u="none" strike="noStrike" dirty="0">
                          <a:latin typeface="MS Sans Serif"/>
                        </a:rPr>
                        <a:t>標準偏差</a:t>
                      </a:r>
                    </a:p>
                  </a:txBody>
                  <a:tcPr marL="0" marR="0" marT="0" marB="0" anchor="b">
                    <a:lnL>
                      <a:noFill/>
                    </a:lnL>
                    <a:lnR>
                      <a:noFill/>
                    </a:lnR>
                    <a:lnT>
                      <a:noFill/>
                    </a:lnT>
                    <a:lnB>
                      <a:noFill/>
                    </a:lnB>
                  </a:tcPr>
                </a:tc>
                <a:tc>
                  <a:txBody>
                    <a:bodyPr/>
                    <a:lstStyle/>
                    <a:p>
                      <a:pPr algn="r" fontAlgn="b"/>
                      <a:r>
                        <a:rPr lang="en-US" altLang="ja-JP" sz="2000" b="0" i="0" u="none" strike="noStrike">
                          <a:latin typeface="MS Sans Serif"/>
                        </a:rPr>
                        <a:t>10.69 </a:t>
                      </a:r>
                    </a:p>
                  </a:txBody>
                  <a:tcPr marL="0" marR="0" marT="0" marB="0" anchor="b">
                    <a:lnL>
                      <a:noFill/>
                    </a:lnL>
                    <a:lnR>
                      <a:noFill/>
                    </a:lnR>
                    <a:lnT>
                      <a:noFill/>
                    </a:lnT>
                    <a:lnB>
                      <a:noFill/>
                    </a:lnB>
                  </a:tcPr>
                </a:tc>
              </a:tr>
              <a:tr h="331212">
                <a:tc>
                  <a:txBody>
                    <a:bodyPr/>
                    <a:lstStyle/>
                    <a:p>
                      <a:pPr algn="l" fontAlgn="b"/>
                      <a:r>
                        <a:rPr lang="ja-JP" altLang="en-US" sz="2000" b="0" i="0" u="none" strike="noStrike" dirty="0">
                          <a:latin typeface="MS Sans Serif"/>
                        </a:rPr>
                        <a:t>尖度</a:t>
                      </a:r>
                    </a:p>
                  </a:txBody>
                  <a:tcPr marL="0" marR="0" marT="0" marB="0" anchor="b">
                    <a:lnL>
                      <a:noFill/>
                    </a:lnL>
                    <a:lnR>
                      <a:noFill/>
                    </a:lnR>
                    <a:lnT>
                      <a:noFill/>
                    </a:lnT>
                    <a:lnB>
                      <a:noFill/>
                    </a:lnB>
                  </a:tcPr>
                </a:tc>
                <a:tc>
                  <a:txBody>
                    <a:bodyPr/>
                    <a:lstStyle/>
                    <a:p>
                      <a:pPr algn="r" fontAlgn="b"/>
                      <a:r>
                        <a:rPr lang="en-US" altLang="ja-JP" sz="2000" b="0" i="0" u="none" strike="noStrike" dirty="0">
                          <a:latin typeface="MS Sans Serif"/>
                        </a:rPr>
                        <a:t>-0.075 </a:t>
                      </a:r>
                    </a:p>
                  </a:txBody>
                  <a:tcPr marL="0" marR="0" marT="0" marB="0" anchor="b">
                    <a:lnL>
                      <a:noFill/>
                    </a:lnL>
                    <a:lnR>
                      <a:noFill/>
                    </a:lnR>
                    <a:lnT>
                      <a:noFill/>
                    </a:lnT>
                    <a:lnB>
                      <a:noFill/>
                    </a:lnB>
                  </a:tcPr>
                </a:tc>
              </a:tr>
              <a:tr h="331212">
                <a:tc>
                  <a:txBody>
                    <a:bodyPr/>
                    <a:lstStyle/>
                    <a:p>
                      <a:pPr algn="l" fontAlgn="b"/>
                      <a:r>
                        <a:rPr lang="ja-JP" altLang="en-US" sz="2000" b="0" i="0" u="none" strike="noStrike">
                          <a:latin typeface="MS Sans Serif"/>
                        </a:rPr>
                        <a:t>歪度</a:t>
                      </a:r>
                    </a:p>
                  </a:txBody>
                  <a:tcPr marL="0" marR="0" marT="0" marB="0" anchor="b">
                    <a:lnL>
                      <a:noFill/>
                    </a:lnL>
                    <a:lnR>
                      <a:noFill/>
                    </a:lnR>
                    <a:lnT>
                      <a:noFill/>
                    </a:lnT>
                    <a:lnB>
                      <a:noFill/>
                    </a:lnB>
                  </a:tcPr>
                </a:tc>
                <a:tc>
                  <a:txBody>
                    <a:bodyPr/>
                    <a:lstStyle/>
                    <a:p>
                      <a:pPr algn="r" fontAlgn="b"/>
                      <a:r>
                        <a:rPr lang="en-US" altLang="ja-JP" sz="2000" b="0" i="0" u="none" strike="noStrike">
                          <a:latin typeface="MS Sans Serif"/>
                        </a:rPr>
                        <a:t>0.014 </a:t>
                      </a:r>
                    </a:p>
                  </a:txBody>
                  <a:tcPr marL="0" marR="0" marT="0" marB="0" anchor="b">
                    <a:lnL>
                      <a:noFill/>
                    </a:lnL>
                    <a:lnR>
                      <a:noFill/>
                    </a:lnR>
                    <a:lnT>
                      <a:noFill/>
                    </a:lnT>
                    <a:lnB>
                      <a:noFill/>
                    </a:lnB>
                  </a:tcPr>
                </a:tc>
              </a:tr>
              <a:tr h="331212">
                <a:tc>
                  <a:txBody>
                    <a:bodyPr/>
                    <a:lstStyle/>
                    <a:p>
                      <a:pPr algn="l" fontAlgn="b"/>
                      <a:r>
                        <a:rPr lang="ja-JP" altLang="en-US" sz="2000" b="0" i="0" u="none" strike="noStrike" dirty="0">
                          <a:latin typeface="MS Sans Serif"/>
                        </a:rPr>
                        <a:t>最小</a:t>
                      </a:r>
                    </a:p>
                  </a:txBody>
                  <a:tcPr marL="0" marR="0" marT="0" marB="0" anchor="b">
                    <a:lnL>
                      <a:noFill/>
                    </a:lnL>
                    <a:lnR>
                      <a:noFill/>
                    </a:lnR>
                    <a:lnT>
                      <a:noFill/>
                    </a:lnT>
                    <a:lnB>
                      <a:noFill/>
                    </a:lnB>
                  </a:tcPr>
                </a:tc>
                <a:tc>
                  <a:txBody>
                    <a:bodyPr/>
                    <a:lstStyle/>
                    <a:p>
                      <a:pPr algn="r" fontAlgn="b"/>
                      <a:r>
                        <a:rPr lang="en-US" altLang="ja-JP" sz="2000" b="0" i="0" u="none" strike="noStrike">
                          <a:latin typeface="MS Sans Serif"/>
                        </a:rPr>
                        <a:t>19 </a:t>
                      </a:r>
                    </a:p>
                  </a:txBody>
                  <a:tcPr marL="0" marR="0" marT="0" marB="0" anchor="b">
                    <a:lnL>
                      <a:noFill/>
                    </a:lnL>
                    <a:lnR>
                      <a:noFill/>
                    </a:lnR>
                    <a:lnT>
                      <a:noFill/>
                    </a:lnT>
                    <a:lnB>
                      <a:noFill/>
                    </a:lnB>
                  </a:tcPr>
                </a:tc>
              </a:tr>
              <a:tr h="331212">
                <a:tc>
                  <a:txBody>
                    <a:bodyPr/>
                    <a:lstStyle/>
                    <a:p>
                      <a:pPr algn="l" fontAlgn="b"/>
                      <a:r>
                        <a:rPr lang="ja-JP" altLang="en-US" sz="2000" b="0" i="0" u="none" strike="noStrike">
                          <a:latin typeface="MS Sans Serif"/>
                        </a:rPr>
                        <a:t>最大</a:t>
                      </a:r>
                    </a:p>
                  </a:txBody>
                  <a:tcPr marL="0" marR="0" marT="0" marB="0" anchor="b">
                    <a:lnL>
                      <a:noFill/>
                    </a:lnL>
                    <a:lnR>
                      <a:noFill/>
                    </a:lnR>
                    <a:lnT>
                      <a:noFill/>
                    </a:lnT>
                    <a:lnB>
                      <a:noFill/>
                    </a:lnB>
                  </a:tcPr>
                </a:tc>
                <a:tc>
                  <a:txBody>
                    <a:bodyPr/>
                    <a:lstStyle/>
                    <a:p>
                      <a:pPr algn="r" fontAlgn="b"/>
                      <a:r>
                        <a:rPr lang="en-US" altLang="ja-JP" sz="2000" b="0" i="0" u="none" strike="noStrike">
                          <a:latin typeface="MS Sans Serif"/>
                        </a:rPr>
                        <a:t>79 </a:t>
                      </a:r>
                    </a:p>
                  </a:txBody>
                  <a:tcPr marL="0" marR="0" marT="0" marB="0" anchor="b">
                    <a:lnL>
                      <a:noFill/>
                    </a:lnL>
                    <a:lnR>
                      <a:noFill/>
                    </a:lnR>
                    <a:lnT>
                      <a:noFill/>
                    </a:lnT>
                    <a:lnB>
                      <a:noFill/>
                    </a:lnB>
                  </a:tcPr>
                </a:tc>
              </a:tr>
              <a:tr h="331212">
                <a:tc>
                  <a:txBody>
                    <a:bodyPr/>
                    <a:lstStyle/>
                    <a:p>
                      <a:pPr algn="l" fontAlgn="b"/>
                      <a:r>
                        <a:rPr lang="ja-JP" altLang="en-US" sz="2000" b="0" i="0" u="none" strike="noStrike" dirty="0">
                          <a:latin typeface="MS Sans Serif"/>
                        </a:rPr>
                        <a:t>標本数</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altLang="ja-JP" sz="2000" b="0" i="0" u="none" strike="noStrike" dirty="0">
                          <a:latin typeface="MS Sans Serif"/>
                        </a:rPr>
                        <a:t>249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r>
            </a:tbl>
          </a:graphicData>
        </a:graphic>
      </p:graphicFrame>
      <p:graphicFrame>
        <p:nvGraphicFramePr>
          <p:cNvPr id="9" name="Chart 1"/>
          <p:cNvGraphicFramePr>
            <a:graphicFrameLocks/>
          </p:cNvGraphicFramePr>
          <p:nvPr/>
        </p:nvGraphicFramePr>
        <p:xfrm>
          <a:off x="3786182" y="1714488"/>
          <a:ext cx="4643470" cy="3643338"/>
        </p:xfrm>
        <a:graphic>
          <a:graphicData uri="http://schemas.openxmlformats.org/drawingml/2006/chart">
            <c:chart xmlns:c="http://schemas.openxmlformats.org/drawingml/2006/chart" xmlns:r="http://schemas.openxmlformats.org/officeDocument/2006/relationships" r:id="rId3"/>
          </a:graphicData>
        </a:graphic>
      </p:graphicFrame>
      <p:sp>
        <p:nvSpPr>
          <p:cNvPr id="5" name="スライド番号プレースホルダ 4"/>
          <p:cNvSpPr>
            <a:spLocks noGrp="1"/>
          </p:cNvSpPr>
          <p:nvPr>
            <p:ph type="sldNum" sz="quarter" idx="12"/>
          </p:nvPr>
        </p:nvSpPr>
        <p:spPr/>
        <p:txBody>
          <a:bodyPr/>
          <a:lstStyle/>
          <a:p>
            <a:fld id="{96652B35-718D-4E28-AFEB-B694A3B357E8}" type="slidenum">
              <a:rPr kumimoji="0" lang="en-US" smtClean="0"/>
              <a:pPr/>
              <a:t>13</a:t>
            </a:fld>
            <a:endParaRPr kumimoji="0"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80"/>
          </a:xfrm>
        </p:spPr>
        <p:txBody>
          <a:bodyPr/>
          <a:lstStyle/>
          <a:p>
            <a:r>
              <a:rPr kumimoji="1" lang="ja-JP" altLang="en-US" dirty="0" smtClean="0"/>
              <a:t>入試データを段階評価にしたら</a:t>
            </a:r>
            <a:endParaRPr kumimoji="1" lang="ja-JP" altLang="en-US" dirty="0"/>
          </a:p>
        </p:txBody>
      </p:sp>
      <p:graphicFrame>
        <p:nvGraphicFramePr>
          <p:cNvPr id="10" name="表 9"/>
          <p:cNvGraphicFramePr>
            <a:graphicFrameLocks noGrp="1"/>
          </p:cNvGraphicFramePr>
          <p:nvPr/>
        </p:nvGraphicFramePr>
        <p:xfrm>
          <a:off x="500034" y="1643050"/>
          <a:ext cx="8140278" cy="1554480"/>
        </p:xfrm>
        <a:graphic>
          <a:graphicData uri="http://schemas.openxmlformats.org/drawingml/2006/table">
            <a:tbl>
              <a:tblPr firstRow="1" bandRow="1">
                <a:tableStyleId>{5940675A-B579-460E-94D1-54222C63F5DA}</a:tableStyleId>
              </a:tblPr>
              <a:tblGrid>
                <a:gridCol w="3357586"/>
                <a:gridCol w="4782692"/>
              </a:tblGrid>
              <a:tr h="476253">
                <a:tc>
                  <a:txBody>
                    <a:bodyPr/>
                    <a:lstStyle/>
                    <a:p>
                      <a:r>
                        <a:rPr kumimoji="1" lang="ja-JP" altLang="en-US" sz="2800" b="0" dirty="0" smtClean="0">
                          <a:solidFill>
                            <a:schemeClr val="bg1"/>
                          </a:solidFill>
                        </a:rPr>
                        <a:t>通常の評価方法</a:t>
                      </a:r>
                      <a:endParaRPr kumimoji="1" lang="ja-JP" altLang="en-US" sz="2800" b="0" dirty="0">
                        <a:solidFill>
                          <a:schemeClr val="bg1"/>
                        </a:solidFill>
                      </a:endParaRPr>
                    </a:p>
                  </a:txBody>
                  <a:tcPr anchor="ctr">
                    <a:solidFill>
                      <a:schemeClr val="accent2"/>
                    </a:solidFill>
                  </a:tcPr>
                </a:tc>
                <a:tc>
                  <a:txBody>
                    <a:bodyPr/>
                    <a:lstStyle/>
                    <a:p>
                      <a:r>
                        <a:rPr kumimoji="1" lang="ja-JP" altLang="en-US" sz="2400" dirty="0" smtClean="0"/>
                        <a:t>素点をもとに、平均値と標準偏差を調整、または中央値補正により、他の試験科目とのバランスを取り処理。</a:t>
                      </a:r>
                    </a:p>
                  </a:txBody>
                  <a:tcPr anchor="ctr"/>
                </a:tc>
              </a:tr>
            </a:tbl>
          </a:graphicData>
        </a:graphic>
      </p:graphicFrame>
      <p:graphicFrame>
        <p:nvGraphicFramePr>
          <p:cNvPr id="11" name="表 10"/>
          <p:cNvGraphicFramePr>
            <a:graphicFrameLocks noGrp="1"/>
          </p:cNvGraphicFramePr>
          <p:nvPr/>
        </p:nvGraphicFramePr>
        <p:xfrm>
          <a:off x="500034" y="3500438"/>
          <a:ext cx="8286808" cy="2651760"/>
        </p:xfrm>
        <a:graphic>
          <a:graphicData uri="http://schemas.openxmlformats.org/drawingml/2006/table">
            <a:tbl>
              <a:tblPr firstRow="1" bandRow="1">
                <a:tableStyleId>{5940675A-B579-460E-94D1-54222C63F5DA}</a:tableStyleId>
              </a:tblPr>
              <a:tblGrid>
                <a:gridCol w="3429024"/>
                <a:gridCol w="4857784"/>
              </a:tblGrid>
              <a:tr h="476253">
                <a:tc>
                  <a:txBody>
                    <a:bodyPr/>
                    <a:lstStyle/>
                    <a:p>
                      <a:r>
                        <a:rPr kumimoji="1" lang="ja-JP" altLang="en-US" sz="2800" b="0" dirty="0" smtClean="0">
                          <a:solidFill>
                            <a:schemeClr val="bg1"/>
                          </a:solidFill>
                        </a:rPr>
                        <a:t>段階評価にした場合</a:t>
                      </a:r>
                      <a:endParaRPr kumimoji="1" lang="ja-JP" altLang="en-US" sz="2800" b="0" dirty="0">
                        <a:solidFill>
                          <a:schemeClr val="bg1"/>
                        </a:solidFill>
                      </a:endParaRPr>
                    </a:p>
                  </a:txBody>
                  <a:tcPr anchor="ctr">
                    <a:solidFill>
                      <a:schemeClr val="accent2"/>
                    </a:solidFill>
                  </a:tcPr>
                </a:tc>
                <a:tc>
                  <a:txBody>
                    <a:bodyPr/>
                    <a:lstStyle/>
                    <a:p>
                      <a:r>
                        <a:rPr kumimoji="1" lang="ja-JP" altLang="en-US" sz="2400" dirty="0" smtClean="0"/>
                        <a:t>①すべての項目を</a:t>
                      </a:r>
                      <a:r>
                        <a:rPr kumimoji="1" lang="en-US" altLang="ja-JP" sz="2400" dirty="0" smtClean="0"/>
                        <a:t>2</a:t>
                      </a:r>
                      <a:r>
                        <a:rPr kumimoji="1" lang="ja-JP" altLang="en-US" sz="2400" dirty="0" smtClean="0"/>
                        <a:t>値データ</a:t>
                      </a:r>
                      <a:r>
                        <a:rPr kumimoji="1" lang="en-US" altLang="ja-JP" sz="2400" dirty="0" smtClean="0"/>
                        <a:t>NTT</a:t>
                      </a:r>
                      <a:r>
                        <a:rPr kumimoji="1" lang="ja-JP" altLang="en-US" sz="2400" dirty="0" smtClean="0"/>
                        <a:t>により処理。</a:t>
                      </a:r>
                      <a:endParaRPr kumimoji="1" lang="en-US" altLang="ja-JP" sz="2400" dirty="0" smtClean="0"/>
                    </a:p>
                    <a:p>
                      <a:r>
                        <a:rPr kumimoji="1" lang="ja-JP" altLang="en-US" sz="2400" dirty="0" smtClean="0"/>
                        <a:t>②下位テスト</a:t>
                      </a:r>
                      <a:r>
                        <a:rPr kumimoji="1" lang="en-US" altLang="ja-JP" sz="2400" dirty="0" smtClean="0"/>
                        <a:t>(</a:t>
                      </a:r>
                      <a:r>
                        <a:rPr kumimoji="1" lang="ja-JP" altLang="en-US" sz="2400" dirty="0" smtClean="0"/>
                        <a:t>設問のタイプ</a:t>
                      </a:r>
                      <a:r>
                        <a:rPr kumimoji="1" lang="en-US" altLang="ja-JP" sz="2400" dirty="0" smtClean="0"/>
                        <a:t>)</a:t>
                      </a:r>
                      <a:r>
                        <a:rPr kumimoji="1" lang="ja-JP" altLang="en-US" sz="2400" dirty="0" smtClean="0"/>
                        <a:t>ごとに</a:t>
                      </a:r>
                      <a:r>
                        <a:rPr kumimoji="1" lang="en-US" altLang="ja-JP" sz="2400" dirty="0" smtClean="0"/>
                        <a:t>2</a:t>
                      </a:r>
                      <a:r>
                        <a:rPr kumimoji="1" lang="ja-JP" altLang="en-US" sz="2400" dirty="0" smtClean="0"/>
                        <a:t>値データ</a:t>
                      </a:r>
                      <a:r>
                        <a:rPr kumimoji="1" lang="en-US" altLang="ja-JP" sz="2400" dirty="0" smtClean="0"/>
                        <a:t>NTT</a:t>
                      </a:r>
                      <a:r>
                        <a:rPr kumimoji="1" lang="ja-JP" altLang="en-US" sz="2400" dirty="0" smtClean="0"/>
                        <a:t>により処理し、その潜在ランクを段階</a:t>
                      </a:r>
                      <a:r>
                        <a:rPr kumimoji="1" lang="en-US" altLang="ja-JP" sz="2400" dirty="0" smtClean="0"/>
                        <a:t>NTT(GNT)</a:t>
                      </a:r>
                      <a:r>
                        <a:rPr kumimoji="1" lang="ja-JP" altLang="en-US" sz="2400" dirty="0" smtClean="0"/>
                        <a:t>により、順序尺度として処理。</a:t>
                      </a:r>
                      <a:endParaRPr kumimoji="1" lang="en-US" altLang="ja-JP" sz="2400" dirty="0" smtClean="0"/>
                    </a:p>
                    <a:p>
                      <a:r>
                        <a:rPr kumimoji="1" lang="ja-JP" altLang="en-US" sz="2400" dirty="0" smtClean="0"/>
                        <a:t>　　→今回は①により処理</a:t>
                      </a:r>
                      <a:endParaRPr kumimoji="1" lang="en-US" altLang="ja-JP" sz="2400" dirty="0" smtClean="0"/>
                    </a:p>
                  </a:txBody>
                  <a:tcPr anchor="ctr"/>
                </a:tc>
              </a:tr>
            </a:tbl>
          </a:graphicData>
        </a:graphic>
      </p:graphicFrame>
      <p:sp>
        <p:nvSpPr>
          <p:cNvPr id="5" name="スライド番号プレースホルダ 4"/>
          <p:cNvSpPr>
            <a:spLocks noGrp="1"/>
          </p:cNvSpPr>
          <p:nvPr>
            <p:ph type="sldNum" sz="quarter" idx="12"/>
          </p:nvPr>
        </p:nvSpPr>
        <p:spPr/>
        <p:txBody>
          <a:bodyPr/>
          <a:lstStyle/>
          <a:p>
            <a:fld id="{96652B35-718D-4E28-AFEB-B694A3B357E8}" type="slidenum">
              <a:rPr kumimoji="0" lang="en-US" smtClean="0"/>
              <a:pPr/>
              <a:t>14</a:t>
            </a:fld>
            <a:endParaRPr kumimoji="0"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80"/>
          </a:xfrm>
        </p:spPr>
        <p:txBody>
          <a:bodyPr/>
          <a:lstStyle/>
          <a:p>
            <a:r>
              <a:rPr kumimoji="1" lang="ja-JP" altLang="en-US" dirty="0" smtClean="0"/>
              <a:t>入試データを段階評価にしたら</a:t>
            </a:r>
            <a:endParaRPr kumimoji="1" lang="ja-JP" altLang="en-US" dirty="0"/>
          </a:p>
        </p:txBody>
      </p:sp>
      <p:graphicFrame>
        <p:nvGraphicFramePr>
          <p:cNvPr id="10" name="表 9"/>
          <p:cNvGraphicFramePr>
            <a:graphicFrameLocks noGrp="1"/>
          </p:cNvGraphicFramePr>
          <p:nvPr/>
        </p:nvGraphicFramePr>
        <p:xfrm>
          <a:off x="500034" y="1643050"/>
          <a:ext cx="8140278" cy="1554480"/>
        </p:xfrm>
        <a:graphic>
          <a:graphicData uri="http://schemas.openxmlformats.org/drawingml/2006/table">
            <a:tbl>
              <a:tblPr firstRow="1" bandRow="1">
                <a:tableStyleId>{5940675A-B579-460E-94D1-54222C63F5DA}</a:tableStyleId>
              </a:tblPr>
              <a:tblGrid>
                <a:gridCol w="3500462"/>
                <a:gridCol w="4639816"/>
              </a:tblGrid>
              <a:tr h="476253">
                <a:tc>
                  <a:txBody>
                    <a:bodyPr/>
                    <a:lstStyle/>
                    <a:p>
                      <a:r>
                        <a:rPr kumimoji="1" lang="ja-JP" altLang="en-US" sz="2800" dirty="0" smtClean="0">
                          <a:solidFill>
                            <a:schemeClr val="bg1"/>
                          </a:solidFill>
                        </a:rPr>
                        <a:t>潜在ランク数</a:t>
                      </a:r>
                      <a:r>
                        <a:rPr kumimoji="1" lang="en-US" altLang="ja-JP" sz="2800" dirty="0" smtClean="0">
                          <a:solidFill>
                            <a:schemeClr val="bg1"/>
                          </a:solidFill>
                        </a:rPr>
                        <a:t>(Q)</a:t>
                      </a:r>
                      <a:r>
                        <a:rPr kumimoji="1" lang="ja-JP" altLang="en-US" sz="2800" dirty="0" smtClean="0">
                          <a:solidFill>
                            <a:schemeClr val="bg1"/>
                          </a:solidFill>
                        </a:rPr>
                        <a:t>をいくつに分析すべきか？</a:t>
                      </a:r>
                    </a:p>
                  </a:txBody>
                  <a:tcPr anchor="ctr">
                    <a:solidFill>
                      <a:schemeClr val="accent2"/>
                    </a:solidFill>
                  </a:tcPr>
                </a:tc>
                <a:tc>
                  <a:txBody>
                    <a:bodyPr/>
                    <a:lstStyle/>
                    <a:p>
                      <a:r>
                        <a:rPr kumimoji="1" lang="ja-JP" altLang="en-US" sz="2400" dirty="0" smtClean="0"/>
                        <a:t>多い方が合否ボーダーを切りやすいが、項目数と受験者数から、分析の限界</a:t>
                      </a:r>
                      <a:r>
                        <a:rPr kumimoji="1" lang="en-US" altLang="ja-JP" sz="2400" dirty="0" smtClean="0"/>
                        <a:t>(</a:t>
                      </a:r>
                      <a:r>
                        <a:rPr kumimoji="1" lang="ja-JP" altLang="en-US" sz="2400" baseline="0" dirty="0" smtClean="0"/>
                        <a:t>弱順序配列を満たすこと）がある。</a:t>
                      </a:r>
                      <a:endParaRPr kumimoji="1" lang="ja-JP" altLang="en-US" sz="2400" dirty="0" smtClean="0"/>
                    </a:p>
                  </a:txBody>
                  <a:tcPr anchor="ctr"/>
                </a:tc>
              </a:tr>
            </a:tbl>
          </a:graphicData>
        </a:graphic>
      </p:graphicFrame>
      <p:graphicFrame>
        <p:nvGraphicFramePr>
          <p:cNvPr id="5" name="表 4"/>
          <p:cNvGraphicFramePr>
            <a:graphicFrameLocks noGrp="1"/>
          </p:cNvGraphicFramePr>
          <p:nvPr/>
        </p:nvGraphicFramePr>
        <p:xfrm>
          <a:off x="571472" y="3714752"/>
          <a:ext cx="8143930" cy="1189922"/>
        </p:xfrm>
        <a:graphic>
          <a:graphicData uri="http://schemas.openxmlformats.org/drawingml/2006/table">
            <a:tbl>
              <a:tblPr/>
              <a:tblGrid>
                <a:gridCol w="814393"/>
                <a:gridCol w="814393"/>
                <a:gridCol w="814393"/>
                <a:gridCol w="814393"/>
                <a:gridCol w="814393"/>
                <a:gridCol w="814393"/>
                <a:gridCol w="814393"/>
                <a:gridCol w="814393"/>
                <a:gridCol w="814393"/>
                <a:gridCol w="814393"/>
              </a:tblGrid>
              <a:tr h="428628">
                <a:tc gridSpan="10">
                  <a:txBody>
                    <a:bodyPr/>
                    <a:lstStyle/>
                    <a:p>
                      <a:pPr algn="l" fontAlgn="b"/>
                      <a:r>
                        <a:rPr lang="ja-JP" altLang="en-US" sz="2000" b="0" i="0" u="none" strike="noStrike" dirty="0" smtClean="0">
                          <a:latin typeface="ＭＳ Ｐゴシック"/>
                        </a:rPr>
                        <a:t>素点合計と</a:t>
                      </a:r>
                      <a:r>
                        <a:rPr lang="ja-JP" altLang="en-US" sz="2000" b="0" i="0" u="none" strike="noStrike" dirty="0">
                          <a:latin typeface="ＭＳ Ｐゴシック"/>
                        </a:rPr>
                        <a:t>潜在ランクの相関（スピアマンの順位相関係数）</a:t>
                      </a:r>
                    </a:p>
                  </a:txBody>
                  <a:tcPr marL="9525" marR="9525" marT="9525" marB="0">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b"/>
                      <a:endParaRPr lang="ja-JP" altLang="en-US" sz="2000" b="0" i="0" u="none" strike="noStrike" dirty="0">
                        <a:latin typeface="MS Sans Serif"/>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pPr algn="l" fontAlgn="b"/>
                      <a:endParaRPr lang="ja-JP" altLang="en-US" sz="2000" b="0" i="0" u="none" strike="noStrike" dirty="0">
                        <a:latin typeface="MS Sans Serif"/>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pPr algn="l" fontAlgn="b"/>
                      <a:endParaRPr lang="ja-JP" altLang="en-US" sz="2000" b="0" i="0" u="none" strike="noStrike" dirty="0">
                        <a:latin typeface="MS Sans Serif"/>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pPr algn="l" fontAlgn="b"/>
                      <a:endParaRPr lang="ja-JP" altLang="en-US" sz="2000" b="0" i="0" u="none" strike="noStrike" dirty="0">
                        <a:latin typeface="MS Sans Serif"/>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pPr algn="l" fontAlgn="b"/>
                      <a:endParaRPr lang="ja-JP" altLang="en-US" sz="2000" b="0" i="0" u="none" strike="noStrike" dirty="0">
                        <a:latin typeface="MS Sans Serif"/>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380647">
                <a:tc>
                  <a:txBody>
                    <a:bodyPr/>
                    <a:lstStyle/>
                    <a:p>
                      <a:pPr algn="ctr" fontAlgn="b"/>
                      <a:r>
                        <a:rPr lang="en-US" sz="2000" b="0" i="0" u="none" strike="noStrike">
                          <a:latin typeface="ＭＳ Ｐゴシック"/>
                        </a:rPr>
                        <a:t>Q=10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latin typeface="ＭＳ Ｐゴシック"/>
                        </a:rPr>
                        <a:t>Q=11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latin typeface="ＭＳ Ｐゴシック"/>
                        </a:rPr>
                        <a:t>Q=12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latin typeface="ＭＳ Ｐゴシック"/>
                        </a:rPr>
                        <a:t>Q=13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latin typeface="ＭＳ Ｐゴシック"/>
                        </a:rPr>
                        <a:t>Q=14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latin typeface="ＭＳ Ｐゴシック"/>
                        </a:rPr>
                        <a:t>Q=15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latin typeface="ＭＳ Ｐゴシック"/>
                        </a:rPr>
                        <a:t>Q=16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latin typeface="ＭＳ Ｐゴシック"/>
                        </a:rPr>
                        <a:t>Q=17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latin typeface="ＭＳ Ｐゴシック"/>
                        </a:rPr>
                        <a:t>Q=18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latin typeface="ＭＳ Ｐゴシック"/>
                        </a:rPr>
                        <a:t>Q=19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0647">
                <a:tc>
                  <a:txBody>
                    <a:bodyPr/>
                    <a:lstStyle/>
                    <a:p>
                      <a:pPr algn="ctr" fontAlgn="b"/>
                      <a:r>
                        <a:rPr lang="en-US" altLang="ja-JP" sz="2000" b="0" i="0" u="none" strike="noStrike">
                          <a:latin typeface="MS Sans Serif"/>
                        </a:rPr>
                        <a:t>0.82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2000" b="0" i="0" u="none" strike="noStrike">
                          <a:latin typeface="MS Sans Serif"/>
                        </a:rPr>
                        <a:t>0.82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2000" b="0" i="0" u="none" strike="noStrike">
                          <a:latin typeface="MS Sans Serif"/>
                        </a:rPr>
                        <a:t>0.83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2000" b="0" i="0" u="none" strike="noStrike">
                          <a:latin typeface="MS Sans Serif"/>
                        </a:rPr>
                        <a:t>0.82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2000" b="0" i="0" u="none" strike="noStrike">
                          <a:latin typeface="MS Sans Serif"/>
                        </a:rPr>
                        <a:t>0.83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2000" b="0" i="0" u="none" strike="noStrike">
                          <a:latin typeface="MS Sans Serif"/>
                        </a:rPr>
                        <a:t>0.82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2000" b="0" i="0" u="none" strike="noStrike">
                          <a:latin typeface="MS Sans Serif"/>
                        </a:rPr>
                        <a:t>0.83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2000" b="0" i="0" u="none" strike="noStrike">
                          <a:latin typeface="MS Sans Serif"/>
                        </a:rPr>
                        <a:t>0.82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2000" b="0" i="0" u="none" strike="noStrike">
                          <a:latin typeface="MS Sans Serif"/>
                        </a:rPr>
                        <a:t>0.83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2000" b="0" i="0" u="none" strike="noStrike" dirty="0">
                          <a:latin typeface="MS Sans Serif"/>
                        </a:rPr>
                        <a:t>0.82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6" name="テキスト ボックス 5"/>
          <p:cNvSpPr txBox="1"/>
          <p:nvPr/>
        </p:nvSpPr>
        <p:spPr>
          <a:xfrm>
            <a:off x="571472" y="5357826"/>
            <a:ext cx="8215370" cy="101566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2000" dirty="0" smtClean="0"/>
              <a:t>テスト適合度はランク数を増やしても大きく変わらないが、 </a:t>
            </a:r>
            <a:r>
              <a:rPr kumimoji="1" lang="en-US" altLang="ja-JP" sz="2000" dirty="0" smtClean="0"/>
              <a:t>RMP</a:t>
            </a:r>
            <a:r>
              <a:rPr kumimoji="1" lang="ja-JP" altLang="en-US" sz="2000" dirty="0" smtClean="0"/>
              <a:t>に基づくテスト適合度はランク数を増やすにつれて下がる。今回は</a:t>
            </a:r>
            <a:r>
              <a:rPr kumimoji="1" lang="en-US" altLang="ja-JP" sz="2000" dirty="0" smtClean="0"/>
              <a:t>Q=10</a:t>
            </a:r>
            <a:r>
              <a:rPr kumimoji="1" lang="ja-JP" altLang="en-US" sz="2000" dirty="0" smtClean="0"/>
              <a:t>とした場合の段階評価について、素点合計との差を見ることにする。</a:t>
            </a:r>
            <a:endParaRPr kumimoji="1" lang="ja-JP" altLang="en-US" sz="2000" dirty="0"/>
          </a:p>
        </p:txBody>
      </p:sp>
      <p:sp>
        <p:nvSpPr>
          <p:cNvPr id="7" name="スライド番号プレースホルダ 6"/>
          <p:cNvSpPr>
            <a:spLocks noGrp="1"/>
          </p:cNvSpPr>
          <p:nvPr>
            <p:ph type="sldNum" sz="quarter" idx="12"/>
          </p:nvPr>
        </p:nvSpPr>
        <p:spPr/>
        <p:txBody>
          <a:bodyPr/>
          <a:lstStyle/>
          <a:p>
            <a:fld id="{96652B35-718D-4E28-AFEB-B694A3B357E8}" type="slidenum">
              <a:rPr kumimoji="0" lang="en-US" smtClean="0"/>
              <a:pPr/>
              <a:t>15</a:t>
            </a:fld>
            <a:endParaRPr kumimoji="0"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下矢印 12"/>
          <p:cNvSpPr/>
          <p:nvPr/>
        </p:nvSpPr>
        <p:spPr>
          <a:xfrm>
            <a:off x="3929058" y="2928934"/>
            <a:ext cx="1000132" cy="1571636"/>
          </a:xfrm>
          <a:prstGeom prst="downArrow">
            <a:avLst>
              <a:gd name="adj1" fmla="val 50000"/>
              <a:gd name="adj2" fmla="val 363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428596" y="642918"/>
            <a:ext cx="8229600" cy="714380"/>
          </a:xfrm>
        </p:spPr>
        <p:txBody>
          <a:bodyPr/>
          <a:lstStyle/>
          <a:p>
            <a:r>
              <a:rPr kumimoji="1" lang="ja-JP" altLang="en-US" dirty="0" smtClean="0"/>
              <a:t>入試データを段階評価にしたら</a:t>
            </a:r>
            <a:endParaRPr kumimoji="1" lang="ja-JP" altLang="en-US" dirty="0"/>
          </a:p>
        </p:txBody>
      </p:sp>
      <p:graphicFrame>
        <p:nvGraphicFramePr>
          <p:cNvPr id="10" name="表 9"/>
          <p:cNvGraphicFramePr>
            <a:graphicFrameLocks noGrp="1"/>
          </p:cNvGraphicFramePr>
          <p:nvPr/>
        </p:nvGraphicFramePr>
        <p:xfrm>
          <a:off x="500034" y="1643050"/>
          <a:ext cx="8140278" cy="1188720"/>
        </p:xfrm>
        <a:graphic>
          <a:graphicData uri="http://schemas.openxmlformats.org/drawingml/2006/table">
            <a:tbl>
              <a:tblPr firstRow="1" bandRow="1">
                <a:tableStyleId>{5940675A-B579-460E-94D1-54222C63F5DA}</a:tableStyleId>
              </a:tblPr>
              <a:tblGrid>
                <a:gridCol w="3500462"/>
                <a:gridCol w="4639816"/>
              </a:tblGrid>
              <a:tr h="476253">
                <a:tc>
                  <a:txBody>
                    <a:bodyPr/>
                    <a:lstStyle/>
                    <a:p>
                      <a:r>
                        <a:rPr kumimoji="1" lang="ja-JP" altLang="en-US" sz="2800" dirty="0" smtClean="0">
                          <a:solidFill>
                            <a:schemeClr val="bg1"/>
                          </a:solidFill>
                        </a:rPr>
                        <a:t>順位相関</a:t>
                      </a:r>
                      <a:r>
                        <a:rPr kumimoji="1" lang="en-US" altLang="ja-JP" sz="2800" dirty="0" smtClean="0">
                          <a:solidFill>
                            <a:schemeClr val="bg1"/>
                          </a:solidFill>
                        </a:rPr>
                        <a:t>0.82</a:t>
                      </a:r>
                      <a:r>
                        <a:rPr kumimoji="1" lang="ja-JP" altLang="en-US" sz="2800" dirty="0" smtClean="0">
                          <a:solidFill>
                            <a:schemeClr val="bg1"/>
                          </a:solidFill>
                        </a:rPr>
                        <a:t>ということは？</a:t>
                      </a:r>
                    </a:p>
                  </a:txBody>
                  <a:tcPr anchor="ctr">
                    <a:solidFill>
                      <a:schemeClr val="accent2"/>
                    </a:solidFill>
                  </a:tcPr>
                </a:tc>
                <a:tc>
                  <a:txBody>
                    <a:bodyPr/>
                    <a:lstStyle/>
                    <a:p>
                      <a:r>
                        <a:rPr kumimoji="1" lang="ja-JP" altLang="en-US" sz="2400" baseline="0" dirty="0" smtClean="0"/>
                        <a:t>約</a:t>
                      </a:r>
                      <a:r>
                        <a:rPr kumimoji="1" lang="en-US" altLang="ja-JP" sz="2400" baseline="0" dirty="0" smtClean="0"/>
                        <a:t>67</a:t>
                      </a:r>
                      <a:r>
                        <a:rPr kumimoji="1" lang="ja-JP" altLang="en-US" sz="2400" baseline="0" dirty="0" smtClean="0"/>
                        <a:t>％の順位は一致しているが、</a:t>
                      </a:r>
                      <a:r>
                        <a:rPr kumimoji="1" lang="en-US" altLang="ja-JP" sz="2400" baseline="0" dirty="0" smtClean="0"/>
                        <a:t>33</a:t>
                      </a:r>
                      <a:r>
                        <a:rPr kumimoji="1" lang="ja-JP" altLang="en-US" sz="2400" baseline="0" dirty="0" smtClean="0"/>
                        <a:t>％は順位が異なり、合否の判定が変わる。</a:t>
                      </a:r>
                      <a:endParaRPr kumimoji="1" lang="ja-JP" altLang="en-US" sz="2400" dirty="0" smtClean="0"/>
                    </a:p>
                  </a:txBody>
                  <a:tcPr anchor="ctr"/>
                </a:tc>
              </a:tr>
            </a:tbl>
          </a:graphicData>
        </a:graphic>
      </p:graphicFrame>
      <p:graphicFrame>
        <p:nvGraphicFramePr>
          <p:cNvPr id="9" name="表 8"/>
          <p:cNvGraphicFramePr>
            <a:graphicFrameLocks noGrp="1"/>
          </p:cNvGraphicFramePr>
          <p:nvPr/>
        </p:nvGraphicFramePr>
        <p:xfrm>
          <a:off x="500034" y="4500570"/>
          <a:ext cx="8140278" cy="1143008"/>
        </p:xfrm>
        <a:graphic>
          <a:graphicData uri="http://schemas.openxmlformats.org/drawingml/2006/table">
            <a:tbl>
              <a:tblPr firstRow="1" bandRow="1">
                <a:tableStyleId>{5940675A-B579-460E-94D1-54222C63F5DA}</a:tableStyleId>
              </a:tblPr>
              <a:tblGrid>
                <a:gridCol w="3500462"/>
                <a:gridCol w="4639816"/>
              </a:tblGrid>
              <a:tr h="571504">
                <a:tc>
                  <a:txBody>
                    <a:bodyPr/>
                    <a:lstStyle/>
                    <a:p>
                      <a:r>
                        <a:rPr kumimoji="1" lang="ja-JP" altLang="en-US" sz="2800" b="0" dirty="0" smtClean="0"/>
                        <a:t>通常の評価方法</a:t>
                      </a:r>
                      <a:endParaRPr kumimoji="1" lang="ja-JP" altLang="en-US" sz="2800" b="0" dirty="0"/>
                    </a:p>
                  </a:txBody>
                  <a:tcPr anchor="ctr"/>
                </a:tc>
                <a:tc>
                  <a:txBody>
                    <a:bodyPr/>
                    <a:lstStyle/>
                    <a:p>
                      <a:r>
                        <a:rPr kumimoji="1" lang="ja-JP" altLang="en-US" sz="2400" dirty="0" smtClean="0"/>
                        <a:t>換算点順位</a:t>
                      </a:r>
                      <a:r>
                        <a:rPr kumimoji="1" lang="en-US" altLang="ja-JP" sz="2400" dirty="0" smtClean="0"/>
                        <a:t>37</a:t>
                      </a:r>
                      <a:r>
                        <a:rPr kumimoji="1" lang="ja-JP" altLang="en-US" sz="2400" dirty="0" smtClean="0"/>
                        <a:t>位まで</a:t>
                      </a:r>
                      <a:r>
                        <a:rPr kumimoji="1" lang="en-US" altLang="ja-JP" sz="2400" dirty="0" smtClean="0"/>
                        <a:t>44</a:t>
                      </a:r>
                      <a:r>
                        <a:rPr kumimoji="1" lang="ja-JP" altLang="en-US" sz="2400" dirty="0" smtClean="0"/>
                        <a:t>人合格</a:t>
                      </a:r>
                    </a:p>
                  </a:txBody>
                  <a:tcPr anchor="ctr"/>
                </a:tc>
              </a:tr>
              <a:tr h="571504">
                <a:tc>
                  <a:txBody>
                    <a:bodyPr/>
                    <a:lstStyle/>
                    <a:p>
                      <a:r>
                        <a:rPr kumimoji="1" lang="ja-JP" altLang="en-US" sz="2800" b="0" dirty="0" smtClean="0"/>
                        <a:t>段階評価にした場合</a:t>
                      </a:r>
                      <a:endParaRPr kumimoji="1" lang="ja-JP" altLang="en-US" sz="2800" b="0" dirty="0"/>
                    </a:p>
                  </a:txBody>
                  <a:tcPr anchor="ctr"/>
                </a:tc>
                <a:tc>
                  <a:txBody>
                    <a:bodyPr/>
                    <a:lstStyle/>
                    <a:p>
                      <a:r>
                        <a:rPr kumimoji="1" lang="ja-JP" altLang="en-US" sz="2400" dirty="0" smtClean="0"/>
                        <a:t>潜在ランク</a:t>
                      </a:r>
                      <a:r>
                        <a:rPr kumimoji="1" lang="en-US" altLang="ja-JP" sz="2400" dirty="0" smtClean="0"/>
                        <a:t>10</a:t>
                      </a:r>
                      <a:r>
                        <a:rPr kumimoji="1" lang="ja-JP" altLang="en-US" sz="2400" dirty="0" smtClean="0"/>
                        <a:t>～８まで</a:t>
                      </a:r>
                      <a:r>
                        <a:rPr kumimoji="1" lang="en-US" altLang="ja-JP" sz="2400" dirty="0" smtClean="0"/>
                        <a:t>47</a:t>
                      </a:r>
                      <a:r>
                        <a:rPr kumimoji="1" lang="ja-JP" altLang="en-US" sz="2400" dirty="0" smtClean="0"/>
                        <a:t>人合格</a:t>
                      </a:r>
                    </a:p>
                  </a:txBody>
                  <a:tcPr anchor="ctr"/>
                </a:tc>
              </a:tr>
            </a:tbl>
          </a:graphicData>
        </a:graphic>
      </p:graphicFrame>
      <p:sp>
        <p:nvSpPr>
          <p:cNvPr id="12" name="テキスト ボックス 11"/>
          <p:cNvSpPr txBox="1"/>
          <p:nvPr/>
        </p:nvSpPr>
        <p:spPr>
          <a:xfrm>
            <a:off x="1214414" y="3500438"/>
            <a:ext cx="7000924"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2400" dirty="0" smtClean="0"/>
              <a:t>ある学科で</a:t>
            </a:r>
            <a:r>
              <a:rPr kumimoji="1" lang="en-US" altLang="ja-JP" sz="2400" dirty="0" smtClean="0"/>
              <a:t>40</a:t>
            </a:r>
            <a:r>
              <a:rPr kumimoji="1" lang="ja-JP" altLang="en-US" sz="2400" dirty="0" smtClean="0"/>
              <a:t>人程度を入学させようとする場合</a:t>
            </a:r>
            <a:endParaRPr kumimoji="1" lang="ja-JP" altLang="en-US" sz="2400" dirty="0"/>
          </a:p>
        </p:txBody>
      </p:sp>
      <p:sp>
        <p:nvSpPr>
          <p:cNvPr id="7" name="スライド番号プレースホルダ 6"/>
          <p:cNvSpPr>
            <a:spLocks noGrp="1"/>
          </p:cNvSpPr>
          <p:nvPr>
            <p:ph type="sldNum" sz="quarter" idx="12"/>
          </p:nvPr>
        </p:nvSpPr>
        <p:spPr/>
        <p:txBody>
          <a:bodyPr/>
          <a:lstStyle/>
          <a:p>
            <a:fld id="{96652B35-718D-4E28-AFEB-B694A3B357E8}" type="slidenum">
              <a:rPr kumimoji="0" lang="en-US" smtClean="0"/>
              <a:pPr/>
              <a:t>16</a:t>
            </a:fld>
            <a:endParaRPr kumimoji="0"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80"/>
          </a:xfrm>
        </p:spPr>
        <p:txBody>
          <a:bodyPr/>
          <a:lstStyle/>
          <a:p>
            <a:r>
              <a:rPr kumimoji="1" lang="ja-JP" altLang="en-US" dirty="0" smtClean="0"/>
              <a:t>入試データを段階評価にしたら</a:t>
            </a:r>
            <a:endParaRPr kumimoji="1" lang="ja-JP" altLang="en-US" dirty="0"/>
          </a:p>
        </p:txBody>
      </p:sp>
      <p:graphicFrame>
        <p:nvGraphicFramePr>
          <p:cNvPr id="5" name="表 4"/>
          <p:cNvGraphicFramePr>
            <a:graphicFrameLocks noGrp="1"/>
          </p:cNvGraphicFramePr>
          <p:nvPr/>
        </p:nvGraphicFramePr>
        <p:xfrm>
          <a:off x="428596" y="1441160"/>
          <a:ext cx="8358248" cy="5333002"/>
        </p:xfrm>
        <a:graphic>
          <a:graphicData uri="http://schemas.openxmlformats.org/drawingml/2006/table">
            <a:tbl>
              <a:tblPr/>
              <a:tblGrid>
                <a:gridCol w="728376"/>
                <a:gridCol w="728376"/>
                <a:gridCol w="268622"/>
                <a:gridCol w="728376"/>
                <a:gridCol w="728376"/>
                <a:gridCol w="268622"/>
                <a:gridCol w="728376"/>
                <a:gridCol w="728376"/>
                <a:gridCol w="268622"/>
                <a:gridCol w="728376"/>
                <a:gridCol w="728376"/>
                <a:gridCol w="268622"/>
                <a:gridCol w="728376"/>
                <a:gridCol w="728376"/>
              </a:tblGrid>
              <a:tr h="344766">
                <a:tc>
                  <a:txBody>
                    <a:bodyPr/>
                    <a:lstStyle/>
                    <a:p>
                      <a:pPr algn="ctr" fontAlgn="b"/>
                      <a:r>
                        <a:rPr lang="ja-JP" altLang="en-US" sz="1600" b="0" i="0" u="none" strike="noStrike" dirty="0">
                          <a:latin typeface="+mn-lt"/>
                        </a:rPr>
                        <a:t>通常</a:t>
                      </a:r>
                    </a:p>
                  </a:txBody>
                  <a:tcPr marL="8414" marR="8414" marT="84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latin typeface="+mn-lt"/>
                        </a:rPr>
                        <a:t>NTT</a:t>
                      </a:r>
                    </a:p>
                  </a:txBody>
                  <a:tcPr marL="8414" marR="8414" marT="84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dirty="0">
                          <a:latin typeface="MS Sans Serif"/>
                        </a:rPr>
                        <a:t>　</a:t>
                      </a:r>
                    </a:p>
                  </a:txBody>
                  <a:tcPr marL="8414" marR="8414" marT="84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ctr" rtl="0" eaLnBrk="1" fontAlgn="b" latinLnBrk="0" hangingPunct="1"/>
                      <a:r>
                        <a:rPr kumimoji="1" lang="ja-JP" altLang="en-US" sz="1600" b="0" i="0" u="none" strike="noStrike" kern="1200" dirty="0">
                          <a:solidFill>
                            <a:schemeClr val="tx1"/>
                          </a:solidFill>
                          <a:latin typeface="+mn-lt"/>
                          <a:ea typeface="+mn-ea"/>
                          <a:cs typeface="+mn-cs"/>
                        </a:rPr>
                        <a:t>通常</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rtl="0" eaLnBrk="1" fontAlgn="b" latinLnBrk="0" hangingPunct="1"/>
                      <a:r>
                        <a:rPr kumimoji="1" lang="en-US" sz="1600" b="0" i="0" u="none" strike="noStrike" kern="1200" dirty="0">
                          <a:solidFill>
                            <a:schemeClr val="tx1"/>
                          </a:solidFill>
                          <a:latin typeface="+mn-lt"/>
                          <a:ea typeface="+mn-ea"/>
                          <a:cs typeface="+mn-cs"/>
                        </a:rPr>
                        <a:t>NTT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dirty="0">
                          <a:latin typeface="MS Sans Serif"/>
                        </a:rPr>
                        <a:t>　</a:t>
                      </a:r>
                    </a:p>
                  </a:txBody>
                  <a:tcPr marL="8414" marR="8414" marT="84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ctr" rtl="0" eaLnBrk="1" fontAlgn="b" latinLnBrk="0" hangingPunct="1"/>
                      <a:r>
                        <a:rPr kumimoji="1" lang="ja-JP" altLang="en-US" sz="1600" b="0" i="0" u="none" strike="noStrike" kern="1200" dirty="0">
                          <a:solidFill>
                            <a:schemeClr val="tx1"/>
                          </a:solidFill>
                          <a:latin typeface="+mn-lt"/>
                          <a:ea typeface="+mn-ea"/>
                          <a:cs typeface="+mn-cs"/>
                        </a:rPr>
                        <a:t>通常</a:t>
                      </a:r>
                    </a:p>
                  </a:txBody>
                  <a:tcPr marL="8414" marR="8414" marT="84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marL="0" algn="ctr" rtl="0" eaLnBrk="1" fontAlgn="b" latinLnBrk="0" hangingPunct="1"/>
                      <a:r>
                        <a:rPr kumimoji="1" lang="en-US" sz="1600" b="0" i="0" u="none" strike="noStrike" kern="1200" dirty="0">
                          <a:solidFill>
                            <a:schemeClr val="tx1"/>
                          </a:solidFill>
                          <a:latin typeface="+mn-lt"/>
                          <a:ea typeface="+mn-ea"/>
                          <a:cs typeface="+mn-cs"/>
                        </a:rPr>
                        <a:t>NTT</a:t>
                      </a:r>
                    </a:p>
                  </a:txBody>
                  <a:tcPr marL="8414" marR="8414" marT="84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ctr" rtl="0" eaLnBrk="1" fontAlgn="b" latinLnBrk="0" hangingPunct="1"/>
                      <a:r>
                        <a:rPr kumimoji="1" lang="ja-JP" altLang="en-US" sz="1600" b="0" i="0" u="none" strike="noStrike" kern="1200" dirty="0">
                          <a:solidFill>
                            <a:schemeClr val="tx1"/>
                          </a:solidFill>
                          <a:latin typeface="+mn-lt"/>
                          <a:ea typeface="+mn-ea"/>
                          <a:cs typeface="+mn-cs"/>
                        </a:rPr>
                        <a:t>通常</a:t>
                      </a:r>
                    </a:p>
                  </a:txBody>
                  <a:tcPr marL="8414" marR="8414" marT="84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rtl="0" eaLnBrk="1" fontAlgn="b" latinLnBrk="0" hangingPunct="1"/>
                      <a:r>
                        <a:rPr kumimoji="1" lang="en-US" sz="1600" b="0" i="0" u="none" strike="noStrike" kern="1200" dirty="0">
                          <a:solidFill>
                            <a:schemeClr val="tx1"/>
                          </a:solidFill>
                          <a:latin typeface="+mn-lt"/>
                          <a:ea typeface="+mn-ea"/>
                          <a:cs typeface="+mn-cs"/>
                        </a:rPr>
                        <a:t>NTT</a:t>
                      </a:r>
                    </a:p>
                  </a:txBody>
                  <a:tcPr marL="8414" marR="8414" marT="84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dirty="0">
                          <a:latin typeface="MS Sans Serif"/>
                        </a:rPr>
                        <a:t>　</a:t>
                      </a:r>
                    </a:p>
                  </a:txBody>
                  <a:tcPr marL="8414" marR="8414" marT="84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ctr" rtl="0" eaLnBrk="1" fontAlgn="b" latinLnBrk="0" hangingPunct="1"/>
                      <a:r>
                        <a:rPr kumimoji="1" lang="ja-JP" altLang="en-US" sz="1600" b="0" i="0" u="none" strike="noStrike" kern="1200" dirty="0">
                          <a:solidFill>
                            <a:schemeClr val="tx1"/>
                          </a:solidFill>
                          <a:latin typeface="+mn-lt"/>
                          <a:ea typeface="+mn-ea"/>
                          <a:cs typeface="+mn-cs"/>
                        </a:rPr>
                        <a:t>通常</a:t>
                      </a:r>
                    </a:p>
                  </a:txBody>
                  <a:tcPr marL="8414" marR="8414" marT="84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rtl="0" eaLnBrk="1" fontAlgn="b" latinLnBrk="0" hangingPunct="1"/>
                      <a:r>
                        <a:rPr kumimoji="1" lang="en-US" sz="1600" b="0" i="0" u="none" strike="noStrike" kern="1200" dirty="0">
                          <a:solidFill>
                            <a:schemeClr val="tx1"/>
                          </a:solidFill>
                          <a:latin typeface="+mn-lt"/>
                          <a:ea typeface="+mn-ea"/>
                          <a:cs typeface="+mn-cs"/>
                        </a:rPr>
                        <a:t>NTT</a:t>
                      </a:r>
                    </a:p>
                  </a:txBody>
                  <a:tcPr marL="8414" marR="8414" marT="84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dirty="0">
                          <a:latin typeface="MS Sans Serif"/>
                        </a:rPr>
                        <a:t>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29</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dirty="0">
                          <a:latin typeface="MS Sans Serif"/>
                        </a:rPr>
                        <a:t>　</a:t>
                      </a:r>
                    </a:p>
                  </a:txBody>
                  <a:tcPr marL="8414" marR="8414" marT="8414" marB="0" anchor="b">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a:noFill/>
                    </a:lnT>
                    <a:lnB>
                      <a:noFill/>
                    </a:lnB>
                  </a:tcPr>
                </a:tc>
                <a:tc>
                  <a:txBody>
                    <a:bodyPr/>
                    <a:lstStyle/>
                    <a:p>
                      <a:pPr marL="0" algn="ctr" rtl="0" eaLnBrk="1" fontAlgn="b" latinLnBrk="0" hangingPunct="1"/>
                      <a:r>
                        <a:rPr kumimoji="1" lang="en-US" altLang="ja-JP" sz="1200" b="1" i="0" u="none" strike="noStrike" kern="1200" dirty="0">
                          <a:solidFill>
                            <a:srgbClr val="FF0000"/>
                          </a:solidFill>
                          <a:latin typeface="MS Sans Serif"/>
                          <a:ea typeface="+mn-ea"/>
                          <a:cs typeface="+mn-cs"/>
                        </a:rPr>
                        <a:t>88</a:t>
                      </a:r>
                    </a:p>
                  </a:txBody>
                  <a:tcPr marL="8414" marR="8414" marT="8414" marB="0" anchor="b">
                    <a:lnL w="3810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marL="0" algn="ctr" rtl="0" eaLnBrk="1" fontAlgn="b" latinLnBrk="0" hangingPunct="1"/>
                      <a:r>
                        <a:rPr kumimoji="1" lang="en-US" altLang="ja-JP" sz="1200" b="1" i="0" u="none" strike="noStrike" kern="1200" dirty="0">
                          <a:solidFill>
                            <a:srgbClr val="FF0000"/>
                          </a:solidFill>
                          <a:latin typeface="MS Sans Serif"/>
                          <a:ea typeface="+mn-ea"/>
                          <a:cs typeface="+mn-cs"/>
                        </a:rPr>
                        <a:t>8</a:t>
                      </a:r>
                    </a:p>
                  </a:txBody>
                  <a:tcPr marL="8414" marR="8414" marT="8414" marB="0" anchor="b">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3810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62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112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32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a:noFill/>
                    </a:lnT>
                    <a:lnB>
                      <a:noFill/>
                    </a:lnB>
                  </a:tcPr>
                </a:tc>
                <a:tc>
                  <a:txBody>
                    <a:bodyPr/>
                    <a:lstStyle/>
                    <a:p>
                      <a:pPr marL="0" algn="ctr" rtl="0" eaLnBrk="1" fontAlgn="b" latinLnBrk="0" hangingPunct="1"/>
                      <a:r>
                        <a:rPr kumimoji="1" lang="en-US" altLang="ja-JP" sz="1200" b="1" i="0" u="none" strike="noStrike" kern="1200" dirty="0">
                          <a:solidFill>
                            <a:srgbClr val="FF0000"/>
                          </a:solidFill>
                          <a:latin typeface="MS Sans Serif"/>
                          <a:ea typeface="+mn-ea"/>
                          <a:cs typeface="+mn-cs"/>
                        </a:rPr>
                        <a:t>93</a:t>
                      </a:r>
                    </a:p>
                  </a:txBody>
                  <a:tcPr marL="8414" marR="8414" marT="8414" marB="0" anchor="b">
                    <a:lnL w="3810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marL="0" algn="ctr" rtl="0" eaLnBrk="1" fontAlgn="b" latinLnBrk="0" hangingPunct="1"/>
                      <a:r>
                        <a:rPr kumimoji="1" lang="en-US" altLang="ja-JP" sz="1200" b="1" i="0" u="none" strike="noStrike" kern="1200" dirty="0">
                          <a:solidFill>
                            <a:srgbClr val="FF0000"/>
                          </a:solidFill>
                          <a:latin typeface="MS Sans Serif"/>
                          <a:ea typeface="+mn-ea"/>
                          <a:cs typeface="+mn-cs"/>
                        </a:rPr>
                        <a:t>8</a:t>
                      </a:r>
                    </a:p>
                  </a:txBody>
                  <a:tcPr marL="8414" marR="8414" marT="8414" marB="0" anchor="b">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3810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62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dirty="0">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dirty="0">
                          <a:latin typeface="MS Sans Serif"/>
                        </a:rPr>
                        <a:t>117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32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a:noFill/>
                    </a:lnT>
                    <a:lnB>
                      <a:noFill/>
                    </a:lnB>
                  </a:tcPr>
                </a:tc>
                <a:tc>
                  <a:txBody>
                    <a:bodyPr/>
                    <a:lstStyle/>
                    <a:p>
                      <a:pPr marL="0" algn="ctr" rtl="0" eaLnBrk="1" fontAlgn="b" latinLnBrk="0" hangingPunct="1"/>
                      <a:r>
                        <a:rPr kumimoji="1" lang="en-US" altLang="ja-JP" sz="1200" b="1" i="0" u="none" strike="noStrike" kern="1200" dirty="0">
                          <a:solidFill>
                            <a:srgbClr val="FF0000"/>
                          </a:solidFill>
                          <a:latin typeface="MS Sans Serif"/>
                          <a:ea typeface="+mn-ea"/>
                          <a:cs typeface="+mn-cs"/>
                        </a:rPr>
                        <a:t>96</a:t>
                      </a:r>
                    </a:p>
                  </a:txBody>
                  <a:tcPr marL="8414" marR="8414" marT="8414" marB="0" anchor="b">
                    <a:lnL w="3810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marL="0" algn="ctr" rtl="0" eaLnBrk="1" fontAlgn="b" latinLnBrk="0" hangingPunct="1"/>
                      <a:r>
                        <a:rPr kumimoji="1" lang="en-US" altLang="ja-JP" sz="1200" b="1" i="0" u="none" strike="noStrike" kern="1200" dirty="0">
                          <a:solidFill>
                            <a:srgbClr val="FF0000"/>
                          </a:solidFill>
                          <a:latin typeface="MS Sans Serif"/>
                          <a:ea typeface="+mn-ea"/>
                          <a:cs typeface="+mn-cs"/>
                        </a:rPr>
                        <a:t>8</a:t>
                      </a:r>
                    </a:p>
                  </a:txBody>
                  <a:tcPr marL="8414" marR="8414" marT="8414" marB="0" anchor="b">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3810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73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dirty="0">
                          <a:latin typeface="MS Sans Serif"/>
                        </a:rPr>
                        <a:t>118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37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22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73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135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37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51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88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55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dirty="0">
                          <a:latin typeface="MS Sans Serif"/>
                        </a:rPr>
                        <a:t>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45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51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101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55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dirty="0">
                          <a:latin typeface="MS Sans Serif"/>
                        </a:rPr>
                        <a:t>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45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55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101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55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55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62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101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62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9</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67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dirty="0">
                          <a:latin typeface="MS Sans Serif"/>
                        </a:rPr>
                        <a:t>101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fontAlgn="b"/>
                      <a:r>
                        <a:rPr lang="en-US" altLang="ja-JP" sz="1200" b="0" i="0" u="none" strike="noStrike" dirty="0">
                          <a:latin typeface="MS Sans Serif"/>
                        </a:rPr>
                        <a:t>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73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37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9</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67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dirty="0">
                          <a:latin typeface="MS Sans Serif"/>
                        </a:rPr>
                        <a:t>　</a:t>
                      </a:r>
                    </a:p>
                  </a:txBody>
                  <a:tcPr marL="8414" marR="8414" marT="8414" marB="0" anchor="b">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a:noFill/>
                    </a:lnT>
                    <a:lnB>
                      <a:noFill/>
                    </a:lnB>
                  </a:tcPr>
                </a:tc>
                <a:tc>
                  <a:txBody>
                    <a:bodyPr/>
                    <a:lstStyle/>
                    <a:p>
                      <a:pPr algn="ctr" fontAlgn="b"/>
                      <a:r>
                        <a:rPr lang="en-US" altLang="ja-JP" sz="1200" b="1" i="0" u="none" strike="noStrike" dirty="0">
                          <a:solidFill>
                            <a:srgbClr val="FF0000"/>
                          </a:solidFill>
                          <a:latin typeface="MS Sans Serif"/>
                        </a:rPr>
                        <a:t>7</a:t>
                      </a:r>
                    </a:p>
                  </a:txBody>
                  <a:tcPr marL="8414" marR="8414" marT="8414" marB="0" anchor="b">
                    <a:lnL w="3810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00"/>
                    </a:solidFill>
                  </a:tcPr>
                </a:tc>
                <a:tc>
                  <a:txBody>
                    <a:bodyPr/>
                    <a:lstStyle/>
                    <a:p>
                      <a:pPr algn="ctr" fontAlgn="b"/>
                      <a:r>
                        <a:rPr lang="en-US" altLang="ja-JP" sz="1200" b="1" i="0" u="none" strike="noStrike" dirty="0">
                          <a:solidFill>
                            <a:srgbClr val="FF0000"/>
                          </a:solidFill>
                          <a:latin typeface="MS Sans Serif"/>
                        </a:rPr>
                        <a:t>5</a:t>
                      </a:r>
                    </a:p>
                  </a:txBody>
                  <a:tcPr marL="8414" marR="8414" marT="8414" marB="0" anchor="b">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3810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93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12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45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9</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73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32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dirty="0">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101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12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73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45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112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14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73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62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118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dirty="0">
                          <a:latin typeface="MS Sans Serif"/>
                        </a:rPr>
                        <a:t>14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28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73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67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118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17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32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73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67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124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17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37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82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73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130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22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37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88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82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dirty="0">
                          <a:latin typeface="MS Sans Serif"/>
                        </a:rPr>
                        <a:t>136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fontAlgn="b"/>
                      <a:r>
                        <a:rPr lang="en-US" altLang="ja-JP" sz="1200" b="0" i="0" u="none" strike="noStrike" dirty="0">
                          <a:latin typeface="MS Sans Serif"/>
                        </a:rPr>
                        <a:t>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22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37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93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82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dirty="0">
                          <a:latin typeface="MS Sans Serif"/>
                        </a:rPr>
                        <a:t>　</a:t>
                      </a:r>
                    </a:p>
                  </a:txBody>
                  <a:tcPr marL="8414" marR="8414" marT="8414" marB="0" anchor="b">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a:noFill/>
                    </a:lnT>
                    <a:lnB>
                      <a:noFill/>
                    </a:lnB>
                  </a:tcPr>
                </a:tc>
                <a:tc>
                  <a:txBody>
                    <a:bodyPr/>
                    <a:lstStyle/>
                    <a:p>
                      <a:pPr algn="ctr" fontAlgn="b"/>
                      <a:r>
                        <a:rPr lang="en-US" altLang="ja-JP" sz="1200" b="1" i="0" u="none" strike="noStrike" dirty="0">
                          <a:solidFill>
                            <a:srgbClr val="FF0000"/>
                          </a:solidFill>
                          <a:latin typeface="MS Sans Serif"/>
                        </a:rPr>
                        <a:t>17</a:t>
                      </a:r>
                    </a:p>
                  </a:txBody>
                  <a:tcPr marL="8414" marR="8414" marT="8414" marB="0" anchor="b">
                    <a:lnL w="3810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00"/>
                    </a:solidFill>
                  </a:tcPr>
                </a:tc>
                <a:tc>
                  <a:txBody>
                    <a:bodyPr/>
                    <a:lstStyle/>
                    <a:p>
                      <a:pPr algn="ctr" fontAlgn="b"/>
                      <a:r>
                        <a:rPr lang="en-US" altLang="ja-JP" sz="1200" b="1" i="0" u="none" strike="noStrike" dirty="0">
                          <a:solidFill>
                            <a:srgbClr val="FF0000"/>
                          </a:solidFill>
                          <a:latin typeface="MS Sans Serif"/>
                        </a:rPr>
                        <a:t>3</a:t>
                      </a:r>
                    </a:p>
                  </a:txBody>
                  <a:tcPr marL="8414" marR="8414" marT="8414" marB="0" anchor="b">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22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37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112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82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37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22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45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29</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88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51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22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51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32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101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67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38">
                <a:tc>
                  <a:txBody>
                    <a:bodyPr/>
                    <a:lstStyle/>
                    <a:p>
                      <a:pPr algn="ctr" fontAlgn="b"/>
                      <a:r>
                        <a:rPr lang="en-US" altLang="ja-JP" sz="1200" b="0" i="0" u="none" strike="noStrike">
                          <a:latin typeface="MS Sans Serif"/>
                        </a:rPr>
                        <a:t>29</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1200" b="0" i="0" u="none" strike="noStrike">
                          <a:latin typeface="MS Sans Serif"/>
                        </a:rPr>
                        <a:t>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55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55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112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a:latin typeface="MS Sans Serif"/>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200" b="0" i="0" u="none" strike="noStrike">
                          <a:latin typeface="MS Sans Serif"/>
                        </a:rPr>
                        <a:t>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1200" b="0" i="0" u="none" strike="noStrike">
                          <a:latin typeface="MS Sans Serif"/>
                        </a:rPr>
                        <a:t>82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200" b="0" i="0" u="none" strike="noStrike" dirty="0">
                          <a:latin typeface="MS Sans Serif"/>
                        </a:rPr>
                        <a:t>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4" name="スライド番号プレースホルダ 3"/>
          <p:cNvSpPr>
            <a:spLocks noGrp="1"/>
          </p:cNvSpPr>
          <p:nvPr>
            <p:ph type="sldNum" sz="quarter" idx="12"/>
          </p:nvPr>
        </p:nvSpPr>
        <p:spPr/>
        <p:txBody>
          <a:bodyPr/>
          <a:lstStyle/>
          <a:p>
            <a:fld id="{96652B35-718D-4E28-AFEB-B694A3B357E8}" type="slidenum">
              <a:rPr kumimoji="0" lang="en-US" smtClean="0"/>
              <a:pPr/>
              <a:t>17</a:t>
            </a:fld>
            <a:endParaRPr kumimoji="0"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80"/>
          </a:xfrm>
        </p:spPr>
        <p:txBody>
          <a:bodyPr/>
          <a:lstStyle/>
          <a:p>
            <a:r>
              <a:rPr kumimoji="1" lang="ja-JP" altLang="en-US" dirty="0" smtClean="0"/>
              <a:t>入試データを段階評価にしたら</a:t>
            </a:r>
            <a:endParaRPr kumimoji="1" lang="ja-JP" altLang="en-US" dirty="0"/>
          </a:p>
        </p:txBody>
      </p:sp>
      <p:graphicFrame>
        <p:nvGraphicFramePr>
          <p:cNvPr id="6" name="表 5"/>
          <p:cNvGraphicFramePr>
            <a:graphicFrameLocks noGrp="1"/>
          </p:cNvGraphicFramePr>
          <p:nvPr/>
        </p:nvGraphicFramePr>
        <p:xfrm>
          <a:off x="642909" y="1500174"/>
          <a:ext cx="7715304" cy="4071963"/>
        </p:xfrm>
        <a:graphic>
          <a:graphicData uri="http://schemas.openxmlformats.org/drawingml/2006/table">
            <a:tbl>
              <a:tblPr/>
              <a:tblGrid>
                <a:gridCol w="1145114"/>
                <a:gridCol w="1145114"/>
                <a:gridCol w="422310"/>
                <a:gridCol w="1145114"/>
                <a:gridCol w="1145114"/>
                <a:gridCol w="422310"/>
                <a:gridCol w="1145114"/>
                <a:gridCol w="1145114"/>
              </a:tblGrid>
              <a:tr h="581709">
                <a:tc>
                  <a:txBody>
                    <a:bodyPr/>
                    <a:lstStyle/>
                    <a:p>
                      <a:pPr algn="ctr" fontAlgn="b"/>
                      <a:r>
                        <a:rPr lang="ja-JP" altLang="en-US" sz="2400" b="0" i="0" u="none" strike="noStrike" dirty="0">
                          <a:latin typeface="+mn-lt"/>
                        </a:rPr>
                        <a:t>通常</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latin typeface="+mn-lt"/>
                        </a:rPr>
                        <a:t>NTT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2400" b="0" i="0" u="none" strike="noStrike">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ja-JP" altLang="en-US" sz="2400" b="0" i="0" u="none" strike="noStrike">
                          <a:latin typeface="+mn-lt"/>
                        </a:rPr>
                        <a:t>通常</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latin typeface="+mn-lt"/>
                        </a:rPr>
                        <a:t>NTT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2400" b="0" i="0" u="none" strike="noStrike">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ja-JP" altLang="en-US" sz="2400" b="0" i="0" u="none" strike="noStrike">
                          <a:latin typeface="+mn-lt"/>
                        </a:rPr>
                        <a:t>通常</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latin typeface="+mn-lt"/>
                        </a:rPr>
                        <a:t>NTT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1709">
                <a:tc>
                  <a:txBody>
                    <a:bodyPr/>
                    <a:lstStyle/>
                    <a:p>
                      <a:pPr algn="ctr" fontAlgn="b"/>
                      <a:r>
                        <a:rPr lang="en-US" altLang="ja-JP" sz="2400" b="0" i="0" u="none" strike="noStrike">
                          <a:latin typeface="+mn-lt"/>
                        </a:rPr>
                        <a:t>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2400" b="0" i="0" u="none" strike="noStrike">
                          <a:latin typeface="+mn-lt"/>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2400" b="0" i="0" u="none" strike="noStrike">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2400" b="0" i="0" u="none" strike="noStrike" dirty="0">
                          <a:latin typeface="+mn-lt"/>
                        </a:rPr>
                        <a:t>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fontAlgn="b"/>
                      <a:r>
                        <a:rPr lang="en-US" altLang="ja-JP" sz="2400" b="0" i="0" u="none" strike="noStrike" dirty="0">
                          <a:latin typeface="+mn-lt"/>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00"/>
                    </a:solidFill>
                  </a:tcPr>
                </a:tc>
                <a:tc>
                  <a:txBody>
                    <a:bodyPr/>
                    <a:lstStyle/>
                    <a:p>
                      <a:pPr algn="ctr" fontAlgn="b"/>
                      <a:r>
                        <a:rPr lang="ja-JP" altLang="en-US" sz="2400" b="0" i="0" u="none" strike="noStrike">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2400" b="0" i="0" u="none" strike="noStrike" dirty="0">
                          <a:latin typeface="+mn-lt"/>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00"/>
                    </a:solidFill>
                  </a:tcPr>
                </a:tc>
                <a:tc>
                  <a:txBody>
                    <a:bodyPr/>
                    <a:lstStyle/>
                    <a:p>
                      <a:pPr algn="ctr" fontAlgn="b"/>
                      <a:r>
                        <a:rPr lang="en-US" altLang="ja-JP" sz="2400" b="0" i="0" u="none" strike="noStrike" dirty="0">
                          <a:latin typeface="+mn-lt"/>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r>
              <a:tr h="581709">
                <a:tc>
                  <a:txBody>
                    <a:bodyPr/>
                    <a:lstStyle/>
                    <a:p>
                      <a:pPr algn="ctr" fontAlgn="b"/>
                      <a:r>
                        <a:rPr lang="en-US" altLang="ja-JP" sz="2400" b="0" i="0" u="none" strike="noStrike">
                          <a:latin typeface="+mn-lt"/>
                        </a:rPr>
                        <a:t>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2400" b="0" i="0" u="none" strike="noStrike" dirty="0">
                          <a:latin typeface="+mn-lt"/>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2400" b="0" i="0" u="none" strike="noStrike" dirty="0">
                          <a:latin typeface="+mn-lt"/>
                        </a:rPr>
                        <a:t>　</a:t>
                      </a:r>
                    </a:p>
                  </a:txBody>
                  <a:tcPr marL="9525" marR="9525" marT="9525" marB="0" anchor="ctr">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a:noFill/>
                    </a:lnT>
                    <a:lnB>
                      <a:noFill/>
                    </a:lnB>
                  </a:tcPr>
                </a:tc>
                <a:tc>
                  <a:txBody>
                    <a:bodyPr/>
                    <a:lstStyle/>
                    <a:p>
                      <a:pPr algn="ctr" fontAlgn="b"/>
                      <a:r>
                        <a:rPr lang="en-US" altLang="ja-JP" sz="2400" b="0" i="0" u="none" strike="noStrike" dirty="0">
                          <a:solidFill>
                            <a:srgbClr val="FF0000"/>
                          </a:solidFill>
                          <a:latin typeface="+mn-lt"/>
                        </a:rPr>
                        <a:t>88</a:t>
                      </a:r>
                    </a:p>
                  </a:txBody>
                  <a:tcPr marL="9525" marR="9525" marT="9525" marB="0" anchor="ctr">
                    <a:lnL w="3810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fontAlgn="b"/>
                      <a:r>
                        <a:rPr lang="en-US" altLang="ja-JP" sz="2400" b="0" i="0" u="none" strike="noStrike" dirty="0">
                          <a:solidFill>
                            <a:srgbClr val="FF0000"/>
                          </a:solidFill>
                          <a:latin typeface="+mn-lt"/>
                        </a:rPr>
                        <a:t>8</a:t>
                      </a:r>
                    </a:p>
                  </a:txBody>
                  <a:tcPr marL="9525" marR="9525" marT="9525" marB="0" anchor="ctr">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00"/>
                    </a:solidFill>
                  </a:tcPr>
                </a:tc>
                <a:tc>
                  <a:txBody>
                    <a:bodyPr/>
                    <a:lstStyle/>
                    <a:p>
                      <a:pPr algn="ctr" fontAlgn="b"/>
                      <a:r>
                        <a:rPr lang="ja-JP" altLang="en-US" sz="2400" b="0" i="0" u="none" strike="noStrike" dirty="0">
                          <a:latin typeface="+mn-lt"/>
                        </a:rPr>
                        <a:t>　</a:t>
                      </a:r>
                    </a:p>
                  </a:txBody>
                  <a:tcPr marL="9525" marR="9525" marT="9525" marB="0"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a:noFill/>
                    </a:lnT>
                    <a:lnB>
                      <a:noFill/>
                    </a:lnB>
                  </a:tcPr>
                </a:tc>
                <a:tc>
                  <a:txBody>
                    <a:bodyPr/>
                    <a:lstStyle/>
                    <a:p>
                      <a:pPr algn="ctr" fontAlgn="b"/>
                      <a:r>
                        <a:rPr lang="en-US" altLang="ja-JP" sz="2400" b="1" i="0" u="none" strike="noStrike" dirty="0">
                          <a:solidFill>
                            <a:srgbClr val="FF0000"/>
                          </a:solidFill>
                          <a:latin typeface="+mn-lt"/>
                        </a:rPr>
                        <a:t>7</a:t>
                      </a:r>
                    </a:p>
                  </a:txBody>
                  <a:tcPr marL="9525" marR="9525" marT="9525" marB="0" anchor="ctr">
                    <a:lnL w="3810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00"/>
                    </a:solidFill>
                  </a:tcPr>
                </a:tc>
                <a:tc>
                  <a:txBody>
                    <a:bodyPr/>
                    <a:lstStyle/>
                    <a:p>
                      <a:pPr algn="ctr" fontAlgn="b"/>
                      <a:r>
                        <a:rPr lang="en-US" altLang="ja-JP" sz="2400" b="1" i="0" u="none" strike="noStrike" dirty="0">
                          <a:solidFill>
                            <a:srgbClr val="FF0000"/>
                          </a:solidFill>
                          <a:latin typeface="+mn-lt"/>
                        </a:rPr>
                        <a:t>5</a:t>
                      </a:r>
                    </a:p>
                  </a:txBody>
                  <a:tcPr marL="9525" marR="9525" marT="9525" marB="0" anchor="ctr">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r>
              <a:tr h="581709">
                <a:tc>
                  <a:txBody>
                    <a:bodyPr/>
                    <a:lstStyle/>
                    <a:p>
                      <a:pPr algn="ctr" fontAlgn="b"/>
                      <a:r>
                        <a:rPr lang="en-US" altLang="ja-JP" sz="2400" b="0" i="0" u="none" strike="noStrike">
                          <a:latin typeface="+mn-lt"/>
                        </a:rPr>
                        <a:t>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2400" b="0" i="0" u="none" strike="noStrike">
                          <a:latin typeface="+mn-lt"/>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2400" b="0" i="0" u="none" strike="noStrike">
                          <a:latin typeface="+mn-lt"/>
                        </a:rPr>
                        <a:t>　</a:t>
                      </a:r>
                    </a:p>
                  </a:txBody>
                  <a:tcPr marL="9525" marR="9525" marT="9525" marB="0" anchor="ctr">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a:noFill/>
                    </a:lnT>
                    <a:lnB>
                      <a:noFill/>
                    </a:lnB>
                  </a:tcPr>
                </a:tc>
                <a:tc>
                  <a:txBody>
                    <a:bodyPr/>
                    <a:lstStyle/>
                    <a:p>
                      <a:pPr algn="ctr" fontAlgn="b"/>
                      <a:r>
                        <a:rPr lang="en-US" altLang="ja-JP" sz="2400" b="0" i="0" u="none" strike="noStrike" dirty="0">
                          <a:solidFill>
                            <a:srgbClr val="FF0000"/>
                          </a:solidFill>
                          <a:latin typeface="+mn-lt"/>
                        </a:rPr>
                        <a:t>93</a:t>
                      </a:r>
                    </a:p>
                  </a:txBody>
                  <a:tcPr marL="9525" marR="9525" marT="9525" marB="0" anchor="ctr">
                    <a:lnL w="3810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fontAlgn="b"/>
                      <a:r>
                        <a:rPr lang="en-US" altLang="ja-JP" sz="2400" b="0" i="0" u="none" strike="noStrike" dirty="0">
                          <a:solidFill>
                            <a:srgbClr val="FF0000"/>
                          </a:solidFill>
                          <a:latin typeface="+mn-lt"/>
                        </a:rPr>
                        <a:t>8</a:t>
                      </a:r>
                    </a:p>
                  </a:txBody>
                  <a:tcPr marL="9525" marR="9525" marT="9525" marB="0" anchor="ctr">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00"/>
                    </a:solidFill>
                  </a:tcPr>
                </a:tc>
                <a:tc>
                  <a:txBody>
                    <a:bodyPr/>
                    <a:lstStyle/>
                    <a:p>
                      <a:pPr algn="ctr" fontAlgn="b"/>
                      <a:r>
                        <a:rPr lang="ja-JP" altLang="en-US" sz="2400" b="0" i="0" u="none" strike="noStrike">
                          <a:latin typeface="+mn-lt"/>
                        </a:rPr>
                        <a:t>　</a:t>
                      </a:r>
                    </a:p>
                  </a:txBody>
                  <a:tcPr marL="9525" marR="9525" marT="9525" marB="0" anchor="ctr">
                    <a:lnL w="3810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2400" b="0" i="0" u="none" strike="noStrike" dirty="0">
                          <a:latin typeface="+mn-lt"/>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00"/>
                    </a:solidFill>
                  </a:tcPr>
                </a:tc>
                <a:tc>
                  <a:txBody>
                    <a:bodyPr/>
                    <a:lstStyle/>
                    <a:p>
                      <a:pPr algn="ctr" fontAlgn="b"/>
                      <a:r>
                        <a:rPr lang="en-US" altLang="ja-JP" sz="2400" b="0" i="0" u="none" strike="noStrike" dirty="0">
                          <a:latin typeface="+mn-lt"/>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r>
              <a:tr h="581709">
                <a:tc>
                  <a:txBody>
                    <a:bodyPr/>
                    <a:lstStyle/>
                    <a:p>
                      <a:pPr algn="ctr" fontAlgn="b"/>
                      <a:r>
                        <a:rPr lang="en-US" altLang="ja-JP" sz="2400" b="0" i="0" u="none" strike="noStrike">
                          <a:latin typeface="+mn-lt"/>
                        </a:rPr>
                        <a:t>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2400" b="0" i="0" u="none" strike="noStrike">
                          <a:latin typeface="+mn-lt"/>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2400" b="0" i="0" u="none" strike="noStrike">
                          <a:latin typeface="+mn-lt"/>
                        </a:rPr>
                        <a:t>　</a:t>
                      </a:r>
                    </a:p>
                  </a:txBody>
                  <a:tcPr marL="9525" marR="9525" marT="9525" marB="0" anchor="ctr">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a:noFill/>
                    </a:lnT>
                    <a:lnB>
                      <a:noFill/>
                    </a:lnB>
                  </a:tcPr>
                </a:tc>
                <a:tc>
                  <a:txBody>
                    <a:bodyPr/>
                    <a:lstStyle/>
                    <a:p>
                      <a:pPr algn="ctr" fontAlgn="b"/>
                      <a:r>
                        <a:rPr lang="en-US" altLang="ja-JP" sz="2400" b="0" i="0" u="none" strike="noStrike" dirty="0">
                          <a:solidFill>
                            <a:srgbClr val="FF0000"/>
                          </a:solidFill>
                          <a:latin typeface="+mn-lt"/>
                        </a:rPr>
                        <a:t>96</a:t>
                      </a:r>
                    </a:p>
                  </a:txBody>
                  <a:tcPr marL="9525" marR="9525" marT="9525" marB="0" anchor="ctr">
                    <a:lnL w="3810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fontAlgn="b"/>
                      <a:r>
                        <a:rPr lang="en-US" altLang="ja-JP" sz="2400" b="0" i="0" u="none" strike="noStrike" dirty="0">
                          <a:solidFill>
                            <a:srgbClr val="FF0000"/>
                          </a:solidFill>
                          <a:latin typeface="+mn-lt"/>
                        </a:rPr>
                        <a:t>8</a:t>
                      </a:r>
                    </a:p>
                  </a:txBody>
                  <a:tcPr marL="9525" marR="9525" marT="9525" marB="0" anchor="ctr">
                    <a:lnL w="6350" cap="flat" cmpd="sng" algn="ctr">
                      <a:solidFill>
                        <a:srgbClr val="00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00"/>
                    </a:solidFill>
                  </a:tcPr>
                </a:tc>
                <a:tc>
                  <a:txBody>
                    <a:bodyPr/>
                    <a:lstStyle/>
                    <a:p>
                      <a:pPr algn="ctr" fontAlgn="b"/>
                      <a:r>
                        <a:rPr lang="ja-JP" altLang="en-US" sz="2400" b="0" i="0" u="none" strike="noStrike" dirty="0">
                          <a:latin typeface="+mn-lt"/>
                        </a:rPr>
                        <a:t>　</a:t>
                      </a:r>
                    </a:p>
                  </a:txBody>
                  <a:tcPr marL="9525" marR="9525" marT="9525" marB="0"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a:noFill/>
                    </a:lnT>
                    <a:lnB>
                      <a:noFill/>
                    </a:lnB>
                  </a:tcPr>
                </a:tc>
                <a:tc>
                  <a:txBody>
                    <a:bodyPr/>
                    <a:lstStyle/>
                    <a:p>
                      <a:pPr algn="ctr" fontAlgn="b"/>
                      <a:r>
                        <a:rPr lang="en-US" altLang="ja-JP" sz="2400" b="1" i="0" u="none" strike="noStrike" dirty="0" smtClean="0">
                          <a:solidFill>
                            <a:srgbClr val="FF0000"/>
                          </a:solidFill>
                          <a:latin typeface="+mn-lt"/>
                        </a:rPr>
                        <a:t>17</a:t>
                      </a:r>
                      <a:endParaRPr lang="en-US" altLang="ja-JP" sz="2400" b="1" i="0" u="none" strike="noStrike" dirty="0">
                        <a:solidFill>
                          <a:srgbClr val="FF0000"/>
                        </a:solidFill>
                        <a:latin typeface="+mn-lt"/>
                      </a:endParaRPr>
                    </a:p>
                  </a:txBody>
                  <a:tcPr marL="9525" marR="9525" marT="9525" marB="0" anchor="ctr">
                    <a:lnL w="3810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00"/>
                    </a:solidFill>
                  </a:tcPr>
                </a:tc>
                <a:tc>
                  <a:txBody>
                    <a:bodyPr/>
                    <a:lstStyle/>
                    <a:p>
                      <a:pPr algn="ctr" fontAlgn="b"/>
                      <a:r>
                        <a:rPr lang="en-US" altLang="ja-JP" sz="2400" b="1" i="0" u="none" strike="noStrike" dirty="0" smtClean="0">
                          <a:solidFill>
                            <a:srgbClr val="FF0000"/>
                          </a:solidFill>
                          <a:latin typeface="+mn-lt"/>
                        </a:rPr>
                        <a:t>3</a:t>
                      </a:r>
                      <a:endParaRPr lang="en-US" altLang="ja-JP" sz="2400" b="1" i="0" u="none" strike="noStrike" dirty="0">
                        <a:solidFill>
                          <a:srgbClr val="FF0000"/>
                        </a:solidFill>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r>
              <a:tr h="581709">
                <a:tc>
                  <a:txBody>
                    <a:bodyPr/>
                    <a:lstStyle/>
                    <a:p>
                      <a:pPr algn="ctr" fontAlgn="b"/>
                      <a:r>
                        <a:rPr lang="en-US" altLang="ja-JP" sz="2400" b="0" i="0" u="none" strike="noStrike">
                          <a:latin typeface="+mn-lt"/>
                        </a:rPr>
                        <a:t>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2400" b="0" i="0" u="none" strike="noStrike">
                          <a:latin typeface="+mn-lt"/>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2400" b="0" i="0" u="none" strike="noStrike">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2400" b="0" i="0" u="none" strike="noStrike">
                          <a:latin typeface="+mn-lt"/>
                        </a:rPr>
                        <a:t>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2400" b="0" i="0" u="none" strike="noStrike">
                          <a:latin typeface="+mn-lt"/>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2400" b="0" i="0" u="none" strike="noStrike">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2400" b="0" i="0" u="none" strike="noStrike" dirty="0">
                          <a:latin typeface="+mn-lt"/>
                        </a:rPr>
                        <a:t>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2400" b="0" i="0" u="none" strike="noStrike" dirty="0">
                          <a:latin typeface="+mn-lt"/>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1709">
                <a:tc>
                  <a:txBody>
                    <a:bodyPr/>
                    <a:lstStyle/>
                    <a:p>
                      <a:pPr algn="ctr" fontAlgn="b"/>
                      <a:r>
                        <a:rPr lang="en-US" altLang="ja-JP" sz="2400" b="0" i="0" u="none" strike="noStrike">
                          <a:latin typeface="+mn-lt"/>
                        </a:rPr>
                        <a:t>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2400" b="0" i="0" u="none" strike="noStrike">
                          <a:latin typeface="+mn-lt"/>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ja-JP" altLang="en-US" sz="2400" b="0" i="0" u="none" strike="noStrike">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ja-JP" sz="2400" b="0" i="0" u="none" strike="noStrike">
                          <a:latin typeface="+mn-lt"/>
                        </a:rPr>
                        <a:t>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altLang="ja-JP" sz="2400" b="0" i="0" u="none" strike="noStrike">
                          <a:latin typeface="+mn-lt"/>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2400" b="0" i="0" u="none" strike="noStrike">
                        <a:latin typeface="+mn-lt"/>
                      </a:endParaRPr>
                    </a:p>
                  </a:txBody>
                  <a:tcPr marL="9525" marR="9525" marT="9525"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ja-JP" altLang="en-US" sz="2400" b="0" i="0" u="none" strike="noStrike">
                        <a:latin typeface="+mn-lt"/>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ja-JP" altLang="en-US" sz="2400" b="0" i="0" u="none" strike="noStrike" dirty="0">
                        <a:latin typeface="+mn-lt"/>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r>
            </a:tbl>
          </a:graphicData>
        </a:graphic>
      </p:graphicFrame>
      <p:sp>
        <p:nvSpPr>
          <p:cNvPr id="4" name="スライド番号プレースホルダ 3"/>
          <p:cNvSpPr>
            <a:spLocks noGrp="1"/>
          </p:cNvSpPr>
          <p:nvPr>
            <p:ph type="sldNum" sz="quarter" idx="12"/>
          </p:nvPr>
        </p:nvSpPr>
        <p:spPr/>
        <p:txBody>
          <a:bodyPr/>
          <a:lstStyle/>
          <a:p>
            <a:fld id="{96652B35-718D-4E28-AFEB-B694A3B357E8}" type="slidenum">
              <a:rPr kumimoji="0" lang="en-US" smtClean="0"/>
              <a:pPr/>
              <a:t>18</a:t>
            </a:fld>
            <a:endParaRPr kumimoji="0"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80"/>
          </a:xfrm>
        </p:spPr>
        <p:txBody>
          <a:bodyPr/>
          <a:lstStyle/>
          <a:p>
            <a:r>
              <a:rPr kumimoji="1" lang="ja-JP" altLang="en-US" dirty="0" smtClean="0"/>
              <a:t>入試データを段階評価にしたら</a:t>
            </a:r>
            <a:endParaRPr kumimoji="1" lang="ja-JP" altLang="en-US" dirty="0"/>
          </a:p>
        </p:txBody>
      </p:sp>
      <p:graphicFrame>
        <p:nvGraphicFramePr>
          <p:cNvPr id="10" name="表 9"/>
          <p:cNvGraphicFramePr>
            <a:graphicFrameLocks noGrp="1"/>
          </p:cNvGraphicFramePr>
          <p:nvPr/>
        </p:nvGraphicFramePr>
        <p:xfrm>
          <a:off x="428596" y="1571612"/>
          <a:ext cx="8286808" cy="4937760"/>
        </p:xfrm>
        <a:graphic>
          <a:graphicData uri="http://schemas.openxmlformats.org/drawingml/2006/table">
            <a:tbl>
              <a:tblPr firstRow="1" bandRow="1">
                <a:tableStyleId>{5940675A-B579-460E-94D1-54222C63F5DA}</a:tableStyleId>
              </a:tblPr>
              <a:tblGrid>
                <a:gridCol w="2836233"/>
                <a:gridCol w="5450575"/>
              </a:tblGrid>
              <a:tr h="571504">
                <a:tc>
                  <a:txBody>
                    <a:bodyPr/>
                    <a:lstStyle/>
                    <a:p>
                      <a:r>
                        <a:rPr kumimoji="1" lang="ja-JP" altLang="en-US" sz="2800" b="0" dirty="0" smtClean="0">
                          <a:solidFill>
                            <a:schemeClr val="bg1"/>
                          </a:solidFill>
                        </a:rPr>
                        <a:t>通常の評価方法</a:t>
                      </a:r>
                      <a:endParaRPr kumimoji="1" lang="ja-JP" altLang="en-US" sz="2800" b="0" dirty="0">
                        <a:solidFill>
                          <a:schemeClr val="bg1"/>
                        </a:solidFill>
                      </a:endParaRPr>
                    </a:p>
                  </a:txBody>
                  <a:tcPr anchor="ctr">
                    <a:solidFill>
                      <a:schemeClr val="accent2"/>
                    </a:solidFill>
                  </a:tcPr>
                </a:tc>
                <a:tc>
                  <a:txBody>
                    <a:bodyPr/>
                    <a:lstStyle/>
                    <a:p>
                      <a:r>
                        <a:rPr kumimoji="1" lang="ja-JP" altLang="en-US" sz="2400" dirty="0" smtClean="0"/>
                        <a:t>各項目の配点は恣意的に決められる。</a:t>
                      </a:r>
                      <a:endParaRPr kumimoji="1" lang="en-US" altLang="ja-JP" sz="2400" dirty="0" smtClean="0"/>
                    </a:p>
                    <a:p>
                      <a:endParaRPr kumimoji="1" lang="en-US" altLang="ja-JP" sz="2400" dirty="0" smtClean="0"/>
                    </a:p>
                    <a:p>
                      <a:r>
                        <a:rPr lang="ja-JP" altLang="en-US" sz="2400" dirty="0" smtClean="0"/>
                        <a:t>識別力が高低にかかわらず、あらかじめ 決められた配点によって重みづけられてしまう。</a:t>
                      </a:r>
                      <a:endParaRPr kumimoji="1" lang="ja-JP" altLang="en-US" sz="2400" dirty="0" smtClean="0"/>
                    </a:p>
                  </a:txBody>
                  <a:tcPr anchor="ctr"/>
                </a:tc>
              </a:tr>
              <a:tr h="571504">
                <a:tc>
                  <a:txBody>
                    <a:bodyPr/>
                    <a:lstStyle/>
                    <a:p>
                      <a:r>
                        <a:rPr kumimoji="1" lang="ja-JP" altLang="en-US" sz="2800" b="0" dirty="0" smtClean="0">
                          <a:solidFill>
                            <a:schemeClr val="bg1"/>
                          </a:solidFill>
                        </a:rPr>
                        <a:t>段階評価</a:t>
                      </a:r>
                      <a:r>
                        <a:rPr kumimoji="1" lang="en-US" altLang="ja-JP" sz="2800" b="0" dirty="0" smtClean="0">
                          <a:solidFill>
                            <a:schemeClr val="bg1"/>
                          </a:solidFill>
                        </a:rPr>
                        <a:t>(NTT) </a:t>
                      </a:r>
                      <a:r>
                        <a:rPr kumimoji="1" lang="ja-JP" altLang="en-US" sz="2800" b="0" dirty="0" smtClean="0">
                          <a:solidFill>
                            <a:schemeClr val="bg1"/>
                          </a:solidFill>
                        </a:rPr>
                        <a:t>の場合</a:t>
                      </a:r>
                      <a:endParaRPr kumimoji="1" lang="ja-JP" altLang="en-US" sz="2800" b="0" dirty="0">
                        <a:solidFill>
                          <a:schemeClr val="bg1"/>
                        </a:solidFill>
                      </a:endParaRPr>
                    </a:p>
                  </a:txBody>
                  <a:tcPr anchor="ctr">
                    <a:solidFill>
                      <a:schemeClr val="accent2"/>
                    </a:solidFill>
                  </a:tcPr>
                </a:tc>
                <a:tc>
                  <a:txBody>
                    <a:bodyPr/>
                    <a:lstStyle/>
                    <a:p>
                      <a:r>
                        <a:rPr kumimoji="1" lang="ja-JP" altLang="en-US" sz="2400" dirty="0" smtClean="0"/>
                        <a:t>各項目が</a:t>
                      </a:r>
                      <a:r>
                        <a:rPr kumimoji="1" lang="en-US" altLang="ja-JP" sz="2400" dirty="0" smtClean="0"/>
                        <a:t>IRP</a:t>
                      </a:r>
                      <a:r>
                        <a:rPr kumimoji="1" lang="ja-JP" altLang="en-US" sz="2400" dirty="0" smtClean="0"/>
                        <a:t>によって重みづけられる。</a:t>
                      </a:r>
                      <a:endParaRPr kumimoji="1" lang="en-US" altLang="ja-JP" sz="2400" dirty="0" smtClean="0"/>
                    </a:p>
                    <a:p>
                      <a:endParaRPr kumimoji="1" lang="en-US" altLang="ja-JP" sz="2400" dirty="0" smtClean="0"/>
                    </a:p>
                    <a:p>
                      <a:r>
                        <a:rPr lang="ja-JP" altLang="en-US" sz="2400" dirty="0" smtClean="0"/>
                        <a:t>識別力が高い項目に正答すればするほど潜在ランクが高く 、誤答すればするほど潜在ランクが 低く推定される。</a:t>
                      </a:r>
                      <a:endParaRPr lang="en-US" altLang="ja-JP" sz="2400" dirty="0" smtClean="0"/>
                    </a:p>
                    <a:p>
                      <a:r>
                        <a:rPr lang="ja-JP" altLang="en-US" sz="2400" dirty="0" smtClean="0"/>
                        <a:t>識別力が小さい項目に、いくら正答しようとも誤答しようとも、潜在ランクの推定に影響を与えない。</a:t>
                      </a:r>
                      <a:endParaRPr kumimoji="1" lang="ja-JP" altLang="en-US" sz="2400" dirty="0" smtClean="0"/>
                    </a:p>
                  </a:txBody>
                  <a:tcPr anchor="ctr"/>
                </a:tc>
              </a:tr>
            </a:tbl>
          </a:graphicData>
        </a:graphic>
      </p:graphicFrame>
      <p:sp>
        <p:nvSpPr>
          <p:cNvPr id="11" name="下矢印 10"/>
          <p:cNvSpPr/>
          <p:nvPr/>
        </p:nvSpPr>
        <p:spPr>
          <a:xfrm>
            <a:off x="5643570" y="2000240"/>
            <a:ext cx="714380" cy="357190"/>
          </a:xfrm>
          <a:prstGeom prst="downArrow">
            <a:avLst>
              <a:gd name="adj1" fmla="val 50000"/>
              <a:gd name="adj2" fmla="val 363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a:off x="5643570" y="3929066"/>
            <a:ext cx="714380" cy="357190"/>
          </a:xfrm>
          <a:prstGeom prst="downArrow">
            <a:avLst>
              <a:gd name="adj1" fmla="val 50000"/>
              <a:gd name="adj2" fmla="val 363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 5"/>
          <p:cNvSpPr>
            <a:spLocks noGrp="1"/>
          </p:cNvSpPr>
          <p:nvPr>
            <p:ph type="sldNum" sz="quarter" idx="12"/>
          </p:nvPr>
        </p:nvSpPr>
        <p:spPr/>
        <p:txBody>
          <a:bodyPr/>
          <a:lstStyle/>
          <a:p>
            <a:fld id="{96652B35-718D-4E28-AFEB-B694A3B357E8}" type="slidenum">
              <a:rPr kumimoji="0" lang="en-US" smtClean="0"/>
              <a:pPr/>
              <a:t>19</a:t>
            </a:fld>
            <a:endParaRPr kumimoji="0"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71472" y="571480"/>
            <a:ext cx="8229600" cy="642942"/>
          </a:xfrm>
        </p:spPr>
        <p:txBody>
          <a:bodyPr>
            <a:normAutofit fontScale="90000"/>
          </a:bodyPr>
          <a:lstStyle/>
          <a:p>
            <a:r>
              <a:rPr kumimoji="1" lang="ja-JP" altLang="en-US" dirty="0" smtClean="0"/>
              <a:t>発表の概要</a:t>
            </a:r>
            <a:endParaRPr kumimoji="1" lang="ja-JP" altLang="en-US" dirty="0"/>
          </a:p>
        </p:txBody>
      </p:sp>
      <p:sp>
        <p:nvSpPr>
          <p:cNvPr id="4" name="スライド番号プレースホルダ 3"/>
          <p:cNvSpPr>
            <a:spLocks noGrp="1"/>
          </p:cNvSpPr>
          <p:nvPr>
            <p:ph type="sldNum" sz="quarter" idx="12"/>
          </p:nvPr>
        </p:nvSpPr>
        <p:spPr/>
        <p:txBody>
          <a:bodyPr/>
          <a:lstStyle/>
          <a:p>
            <a:fld id="{F4A02A6D-FEF3-476E-9DE0-CA56C57FB991}" type="slidenum">
              <a:rPr kumimoji="1" lang="ja-JP" altLang="en-US" smtClean="0"/>
              <a:pPr/>
              <a:t>2</a:t>
            </a:fld>
            <a:endParaRPr kumimoji="1" lang="ja-JP" altLang="en-US" dirty="0"/>
          </a:p>
        </p:txBody>
      </p:sp>
      <p:sp>
        <p:nvSpPr>
          <p:cNvPr id="5" name="テキスト ボックス 4"/>
          <p:cNvSpPr txBox="1"/>
          <p:nvPr/>
        </p:nvSpPr>
        <p:spPr>
          <a:xfrm>
            <a:off x="714348" y="1643050"/>
            <a:ext cx="6715172"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ja-JP" altLang="en-US" sz="2800" dirty="0" smtClean="0"/>
              <a:t>段階評価とは？</a:t>
            </a:r>
            <a:endParaRPr lang="en-US" altLang="ja-JP" sz="2800" dirty="0" smtClean="0"/>
          </a:p>
        </p:txBody>
      </p:sp>
      <p:sp>
        <p:nvSpPr>
          <p:cNvPr id="8" name="テキスト ボックス 7"/>
          <p:cNvSpPr txBox="1"/>
          <p:nvPr/>
        </p:nvSpPr>
        <p:spPr>
          <a:xfrm>
            <a:off x="714348" y="3786190"/>
            <a:ext cx="6715172"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ja-JP" altLang="en-US" sz="2800" dirty="0" smtClean="0"/>
              <a:t>入試における段階評価</a:t>
            </a:r>
            <a:endParaRPr lang="en-US" altLang="ja-JP" sz="2800" dirty="0" smtClean="0"/>
          </a:p>
        </p:txBody>
      </p:sp>
      <p:sp>
        <p:nvSpPr>
          <p:cNvPr id="9" name="テキスト ボックス 8"/>
          <p:cNvSpPr txBox="1"/>
          <p:nvPr/>
        </p:nvSpPr>
        <p:spPr>
          <a:xfrm>
            <a:off x="714348" y="4786322"/>
            <a:ext cx="6715172"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ja-JP" altLang="en-US" sz="2800" dirty="0" smtClean="0"/>
              <a:t>プレイスメントテストにおける段階評価</a:t>
            </a:r>
            <a:endParaRPr lang="en-US" altLang="ja-JP" sz="2800" dirty="0" smtClean="0"/>
          </a:p>
        </p:txBody>
      </p:sp>
      <p:sp>
        <p:nvSpPr>
          <p:cNvPr id="11" name="テキスト ボックス 10"/>
          <p:cNvSpPr txBox="1"/>
          <p:nvPr/>
        </p:nvSpPr>
        <p:spPr>
          <a:xfrm>
            <a:off x="714348" y="2714620"/>
            <a:ext cx="6715172"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ja-JP" altLang="en-US" sz="2800" dirty="0" smtClean="0"/>
              <a:t>なぜ段階評価なのか？</a:t>
            </a:r>
            <a:endParaRPr lang="en-US" altLang="ja-JP"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checkerboard(across)">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heckerboard(across)">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80"/>
          </a:xfrm>
        </p:spPr>
        <p:txBody>
          <a:bodyPr/>
          <a:lstStyle/>
          <a:p>
            <a:r>
              <a:rPr kumimoji="1" lang="ja-JP" altLang="en-US" dirty="0" smtClean="0"/>
              <a:t>入試データを段階評価にしたら</a:t>
            </a:r>
            <a:endParaRPr kumimoji="1" lang="ja-JP" altLang="en-US" dirty="0"/>
          </a:p>
        </p:txBody>
      </p:sp>
      <p:sp>
        <p:nvSpPr>
          <p:cNvPr id="7" name="テキスト ボックス 6"/>
          <p:cNvSpPr txBox="1"/>
          <p:nvPr/>
        </p:nvSpPr>
        <p:spPr>
          <a:xfrm>
            <a:off x="357158" y="1714488"/>
            <a:ext cx="3929090" cy="1200329"/>
          </a:xfrm>
          <a:prstGeom prst="rect">
            <a:avLst/>
          </a:prstGeom>
          <a:solidFill>
            <a:schemeClr val="accent2"/>
          </a:solidFill>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2400" dirty="0" smtClean="0">
                <a:solidFill>
                  <a:schemeClr val="bg1"/>
                </a:solidFill>
              </a:rPr>
              <a:t>原因①：</a:t>
            </a:r>
            <a:r>
              <a:rPr kumimoji="1" lang="en-US" altLang="ja-JP" sz="2400" dirty="0" smtClean="0">
                <a:solidFill>
                  <a:schemeClr val="bg1"/>
                </a:solidFill>
              </a:rPr>
              <a:t>IRP</a:t>
            </a:r>
            <a:r>
              <a:rPr kumimoji="1" lang="ja-JP" altLang="en-US" sz="2400" dirty="0" smtClean="0">
                <a:solidFill>
                  <a:schemeClr val="bg1"/>
                </a:solidFill>
              </a:rPr>
              <a:t>が平坦な</a:t>
            </a:r>
            <a:r>
              <a:rPr kumimoji="1" lang="en-US" altLang="ja-JP" sz="2400" dirty="0" smtClean="0">
                <a:solidFill>
                  <a:schemeClr val="bg1"/>
                </a:solidFill>
              </a:rPr>
              <a:t>(</a:t>
            </a:r>
            <a:r>
              <a:rPr kumimoji="1" lang="ja-JP" altLang="en-US" sz="2400" dirty="0" smtClean="0">
                <a:solidFill>
                  <a:schemeClr val="bg1"/>
                </a:solidFill>
              </a:rPr>
              <a:t>識別力が低い</a:t>
            </a:r>
            <a:r>
              <a:rPr kumimoji="1" lang="en-US" altLang="ja-JP" sz="2400" dirty="0" smtClean="0">
                <a:solidFill>
                  <a:schemeClr val="bg1"/>
                </a:solidFill>
              </a:rPr>
              <a:t>)</a:t>
            </a:r>
            <a:r>
              <a:rPr kumimoji="1" lang="ja-JP" altLang="en-US" sz="2400" dirty="0" smtClean="0">
                <a:solidFill>
                  <a:schemeClr val="bg1"/>
                </a:solidFill>
              </a:rPr>
              <a:t>項目がいくつかあるため</a:t>
            </a:r>
            <a:endParaRPr kumimoji="1" lang="ja-JP" altLang="en-US" sz="2400" dirty="0">
              <a:solidFill>
                <a:schemeClr val="bg1"/>
              </a:solidFill>
            </a:endParaRPr>
          </a:p>
        </p:txBody>
      </p:sp>
      <p:sp>
        <p:nvSpPr>
          <p:cNvPr id="8" name="下矢印 7"/>
          <p:cNvSpPr/>
          <p:nvPr/>
        </p:nvSpPr>
        <p:spPr>
          <a:xfrm>
            <a:off x="1785918" y="3143248"/>
            <a:ext cx="714380" cy="428628"/>
          </a:xfrm>
          <a:prstGeom prst="downArrow">
            <a:avLst>
              <a:gd name="adj1" fmla="val 50000"/>
              <a:gd name="adj2" fmla="val 363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357158" y="3786190"/>
            <a:ext cx="3857652" cy="193899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2400" dirty="0" smtClean="0"/>
              <a:t>能力の低い受験生がたまたま正解しても、能力の高い受験生がうっかり不正解しても潜在ランクの推定には影響を与えない。</a:t>
            </a:r>
            <a:endParaRPr kumimoji="1" lang="ja-JP" altLang="en-US" sz="2400" dirty="0"/>
          </a:p>
        </p:txBody>
      </p:sp>
      <p:graphicFrame>
        <p:nvGraphicFramePr>
          <p:cNvPr id="10" name="グラフ 9"/>
          <p:cNvGraphicFramePr/>
          <p:nvPr/>
        </p:nvGraphicFramePr>
        <p:xfrm>
          <a:off x="4572000" y="1714488"/>
          <a:ext cx="4000528" cy="3786214"/>
        </p:xfrm>
        <a:graphic>
          <a:graphicData uri="http://schemas.openxmlformats.org/drawingml/2006/chart">
            <c:chart xmlns:c="http://schemas.openxmlformats.org/drawingml/2006/chart" xmlns:r="http://schemas.openxmlformats.org/officeDocument/2006/relationships" r:id="rId3"/>
          </a:graphicData>
        </a:graphic>
      </p:graphicFrame>
      <p:sp>
        <p:nvSpPr>
          <p:cNvPr id="11" name="スライド番号プレースホルダ 10"/>
          <p:cNvSpPr>
            <a:spLocks noGrp="1"/>
          </p:cNvSpPr>
          <p:nvPr>
            <p:ph type="sldNum" sz="quarter" idx="12"/>
          </p:nvPr>
        </p:nvSpPr>
        <p:spPr/>
        <p:txBody>
          <a:bodyPr/>
          <a:lstStyle/>
          <a:p>
            <a:fld id="{96652B35-718D-4E28-AFEB-B694A3B357E8}" type="slidenum">
              <a:rPr kumimoji="0" lang="en-US" smtClean="0"/>
              <a:pPr/>
              <a:t>20</a:t>
            </a:fld>
            <a:endParaRPr kumimoji="0"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80"/>
          </a:xfrm>
        </p:spPr>
        <p:txBody>
          <a:bodyPr/>
          <a:lstStyle/>
          <a:p>
            <a:r>
              <a:rPr kumimoji="1" lang="ja-JP" altLang="en-US" dirty="0" smtClean="0"/>
              <a:t>入試データを段階評価にしたら</a:t>
            </a:r>
            <a:endParaRPr kumimoji="1" lang="ja-JP" altLang="en-US" dirty="0"/>
          </a:p>
        </p:txBody>
      </p:sp>
      <p:sp>
        <p:nvSpPr>
          <p:cNvPr id="7" name="テキスト ボックス 6"/>
          <p:cNvSpPr txBox="1"/>
          <p:nvPr/>
        </p:nvSpPr>
        <p:spPr>
          <a:xfrm>
            <a:off x="357158" y="1714489"/>
            <a:ext cx="8215370" cy="163121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000" dirty="0" smtClean="0"/>
              <a:t> (10)</a:t>
            </a:r>
            <a:r>
              <a:rPr lang="ja-JP" altLang="en-US" sz="2000" dirty="0" smtClean="0"/>
              <a:t> </a:t>
            </a:r>
            <a:r>
              <a:rPr lang="en-US" sz="2000" dirty="0" smtClean="0"/>
              <a:t> Compared to Christmas in Western counties, in Japan it is very</a:t>
            </a:r>
          </a:p>
          <a:p>
            <a:r>
              <a:rPr lang="en-US" sz="2000" dirty="0" smtClean="0"/>
              <a:t>           much (</a:t>
            </a:r>
            <a:r>
              <a:rPr lang="ja-JP" altLang="en-US" sz="2000" dirty="0" smtClean="0"/>
              <a:t>　 </a:t>
            </a:r>
            <a:r>
              <a:rPr lang="en-US" sz="2000" dirty="0" smtClean="0"/>
              <a:t>15</a:t>
            </a:r>
            <a:r>
              <a:rPr lang="ja-JP" altLang="en-US" sz="2000" dirty="0" smtClean="0"/>
              <a:t>　 </a:t>
            </a:r>
            <a:r>
              <a:rPr lang="en-US" altLang="ja-JP" sz="2000" dirty="0" smtClean="0"/>
              <a:t>)</a:t>
            </a:r>
            <a:r>
              <a:rPr lang="ja-JP" altLang="en-US" sz="2000" dirty="0" smtClean="0"/>
              <a:t> </a:t>
            </a:r>
            <a:r>
              <a:rPr lang="en-US" sz="2000" dirty="0" smtClean="0"/>
              <a:t>oriented.</a:t>
            </a:r>
            <a:endParaRPr lang="ja-JP" altLang="en-US" sz="2000" dirty="0" smtClean="0"/>
          </a:p>
          <a:p>
            <a:r>
              <a:rPr lang="en-US" sz="2000" dirty="0" smtClean="0"/>
              <a:t> </a:t>
            </a:r>
            <a:endParaRPr lang="ja-JP" altLang="en-US" sz="2000" dirty="0" smtClean="0"/>
          </a:p>
          <a:p>
            <a:r>
              <a:rPr lang="en-US" sz="2000" dirty="0" smtClean="0"/>
              <a:t>	(A) commerce		(B) commercial</a:t>
            </a:r>
            <a:endParaRPr lang="ja-JP" altLang="en-US" sz="2000" dirty="0" smtClean="0"/>
          </a:p>
          <a:p>
            <a:r>
              <a:rPr lang="en-US" sz="2000" dirty="0" smtClean="0"/>
              <a:t>	</a:t>
            </a:r>
            <a:r>
              <a:rPr lang="en-US" sz="2000" dirty="0" smtClean="0">
                <a:solidFill>
                  <a:srgbClr val="FF0000"/>
                </a:solidFill>
              </a:rPr>
              <a:t>(C) commercially</a:t>
            </a:r>
            <a:r>
              <a:rPr lang="en-US" sz="2000" dirty="0" smtClean="0"/>
              <a:t>	(D) commercialized</a:t>
            </a:r>
            <a:endParaRPr kumimoji="1" lang="ja-JP" altLang="en-US" sz="2000" dirty="0">
              <a:solidFill>
                <a:srgbClr val="FF0000"/>
              </a:solidFill>
            </a:endParaRPr>
          </a:p>
        </p:txBody>
      </p:sp>
      <p:graphicFrame>
        <p:nvGraphicFramePr>
          <p:cNvPr id="12" name="グラフ 11"/>
          <p:cNvGraphicFramePr/>
          <p:nvPr/>
        </p:nvGraphicFramePr>
        <p:xfrm>
          <a:off x="332370" y="3518543"/>
          <a:ext cx="3989794" cy="297374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グラフ 12"/>
          <p:cNvGraphicFramePr/>
          <p:nvPr/>
        </p:nvGraphicFramePr>
        <p:xfrm>
          <a:off x="4572000" y="3500438"/>
          <a:ext cx="3975739" cy="2980646"/>
        </p:xfrm>
        <a:graphic>
          <a:graphicData uri="http://schemas.openxmlformats.org/drawingml/2006/chart">
            <c:chart xmlns:c="http://schemas.openxmlformats.org/drawingml/2006/chart" xmlns:r="http://schemas.openxmlformats.org/officeDocument/2006/relationships" r:id="rId4"/>
          </a:graphicData>
        </a:graphic>
      </p:graphicFrame>
      <p:sp>
        <p:nvSpPr>
          <p:cNvPr id="6" name="スライド番号プレースホルダ 5"/>
          <p:cNvSpPr>
            <a:spLocks noGrp="1"/>
          </p:cNvSpPr>
          <p:nvPr>
            <p:ph type="sldNum" sz="quarter" idx="12"/>
          </p:nvPr>
        </p:nvSpPr>
        <p:spPr/>
        <p:txBody>
          <a:bodyPr/>
          <a:lstStyle/>
          <a:p>
            <a:fld id="{96652B35-718D-4E28-AFEB-B694A3B357E8}" type="slidenum">
              <a:rPr kumimoji="0" lang="en-US" smtClean="0"/>
              <a:pPr/>
              <a:t>21</a:t>
            </a:fld>
            <a:endParaRPr kumimoji="0"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80"/>
          </a:xfrm>
        </p:spPr>
        <p:txBody>
          <a:bodyPr/>
          <a:lstStyle/>
          <a:p>
            <a:r>
              <a:rPr kumimoji="1" lang="ja-JP" altLang="en-US" dirty="0" smtClean="0"/>
              <a:t>入試データを段階評価にしたら</a:t>
            </a:r>
            <a:endParaRPr kumimoji="1" lang="ja-JP" altLang="en-US" dirty="0"/>
          </a:p>
        </p:txBody>
      </p:sp>
      <p:graphicFrame>
        <p:nvGraphicFramePr>
          <p:cNvPr id="4" name="グラフ 3"/>
          <p:cNvGraphicFramePr/>
          <p:nvPr/>
        </p:nvGraphicFramePr>
        <p:xfrm>
          <a:off x="4572000" y="1714488"/>
          <a:ext cx="4000528" cy="3786214"/>
        </p:xfrm>
        <a:graphic>
          <a:graphicData uri="http://schemas.openxmlformats.org/drawingml/2006/chart">
            <c:chart xmlns:c="http://schemas.openxmlformats.org/drawingml/2006/chart" xmlns:r="http://schemas.openxmlformats.org/officeDocument/2006/relationships" r:id="rId3"/>
          </a:graphicData>
        </a:graphic>
      </p:graphicFrame>
      <p:sp>
        <p:nvSpPr>
          <p:cNvPr id="7" name="テキスト ボックス 6"/>
          <p:cNvSpPr txBox="1"/>
          <p:nvPr/>
        </p:nvSpPr>
        <p:spPr>
          <a:xfrm>
            <a:off x="357158" y="1714488"/>
            <a:ext cx="3929090" cy="1200329"/>
          </a:xfrm>
          <a:prstGeom prst="rect">
            <a:avLst/>
          </a:prstGeom>
          <a:solidFill>
            <a:schemeClr val="accent2"/>
          </a:solidFill>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2400" dirty="0" smtClean="0">
                <a:solidFill>
                  <a:schemeClr val="bg1"/>
                </a:solidFill>
              </a:rPr>
              <a:t>原因②：</a:t>
            </a:r>
            <a:r>
              <a:rPr kumimoji="1" lang="en-US" altLang="ja-JP" sz="2400" dirty="0" smtClean="0">
                <a:solidFill>
                  <a:schemeClr val="bg1"/>
                </a:solidFill>
              </a:rPr>
              <a:t>IRP</a:t>
            </a:r>
            <a:r>
              <a:rPr kumimoji="1" lang="ja-JP" altLang="en-US" sz="2400" dirty="0" smtClean="0">
                <a:solidFill>
                  <a:schemeClr val="bg1"/>
                </a:solidFill>
              </a:rPr>
              <a:t>が単調増加しない</a:t>
            </a:r>
            <a:r>
              <a:rPr kumimoji="1" lang="en-US" altLang="ja-JP" sz="2400" dirty="0" smtClean="0">
                <a:solidFill>
                  <a:schemeClr val="bg1"/>
                </a:solidFill>
              </a:rPr>
              <a:t>(</a:t>
            </a:r>
            <a:r>
              <a:rPr kumimoji="1" lang="ja-JP" altLang="en-US" sz="2400" dirty="0" smtClean="0">
                <a:solidFill>
                  <a:schemeClr val="bg1"/>
                </a:solidFill>
              </a:rPr>
              <a:t>識別力に問題がる</a:t>
            </a:r>
            <a:r>
              <a:rPr kumimoji="1" lang="en-US" altLang="ja-JP" sz="2400" dirty="0" smtClean="0">
                <a:solidFill>
                  <a:schemeClr val="bg1"/>
                </a:solidFill>
              </a:rPr>
              <a:t>)</a:t>
            </a:r>
            <a:r>
              <a:rPr kumimoji="1" lang="ja-JP" altLang="en-US" sz="2400" dirty="0" smtClean="0">
                <a:solidFill>
                  <a:schemeClr val="bg1"/>
                </a:solidFill>
              </a:rPr>
              <a:t>項目がいくつかあるため</a:t>
            </a:r>
            <a:endParaRPr kumimoji="1" lang="ja-JP" altLang="en-US" sz="2400" dirty="0">
              <a:solidFill>
                <a:schemeClr val="bg1"/>
              </a:solidFill>
            </a:endParaRPr>
          </a:p>
        </p:txBody>
      </p:sp>
      <p:sp>
        <p:nvSpPr>
          <p:cNvPr id="8" name="下矢印 7"/>
          <p:cNvSpPr/>
          <p:nvPr/>
        </p:nvSpPr>
        <p:spPr>
          <a:xfrm>
            <a:off x="1785918" y="3143248"/>
            <a:ext cx="714380" cy="428628"/>
          </a:xfrm>
          <a:prstGeom prst="downArrow">
            <a:avLst>
              <a:gd name="adj1" fmla="val 50000"/>
              <a:gd name="adj2" fmla="val 363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357158" y="3786190"/>
            <a:ext cx="3857652" cy="267765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2400" dirty="0" smtClean="0"/>
              <a:t>中程度の能力の受験者には魅力的に見える選択肢だが、低い能力の受験者は文脈に関係なく自分の知っている語句の選択肢を選んで、偶然正解したのではないか？</a:t>
            </a:r>
            <a:endParaRPr kumimoji="1" lang="ja-JP" altLang="en-US" sz="2400" dirty="0"/>
          </a:p>
        </p:txBody>
      </p:sp>
      <p:sp>
        <p:nvSpPr>
          <p:cNvPr id="10" name="スライド番号プレースホルダ 9"/>
          <p:cNvSpPr>
            <a:spLocks noGrp="1"/>
          </p:cNvSpPr>
          <p:nvPr>
            <p:ph type="sldNum" sz="quarter" idx="12"/>
          </p:nvPr>
        </p:nvSpPr>
        <p:spPr/>
        <p:txBody>
          <a:bodyPr/>
          <a:lstStyle/>
          <a:p>
            <a:fld id="{96652B35-718D-4E28-AFEB-B694A3B357E8}" type="slidenum">
              <a:rPr kumimoji="0" lang="en-US" smtClean="0"/>
              <a:pPr/>
              <a:t>22</a:t>
            </a:fld>
            <a:endParaRPr kumimoji="0"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80"/>
          </a:xfrm>
        </p:spPr>
        <p:txBody>
          <a:bodyPr/>
          <a:lstStyle/>
          <a:p>
            <a:r>
              <a:rPr kumimoji="1" lang="ja-JP" altLang="en-US" dirty="0" smtClean="0"/>
              <a:t>入試データを段階評価にしたら</a:t>
            </a:r>
            <a:endParaRPr kumimoji="1" lang="ja-JP" altLang="en-US" dirty="0"/>
          </a:p>
        </p:txBody>
      </p:sp>
      <p:sp>
        <p:nvSpPr>
          <p:cNvPr id="7" name="テキスト ボックス 6"/>
          <p:cNvSpPr txBox="1"/>
          <p:nvPr/>
        </p:nvSpPr>
        <p:spPr>
          <a:xfrm>
            <a:off x="357158" y="1714489"/>
            <a:ext cx="8501122" cy="193899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2000" dirty="0" smtClean="0"/>
              <a:t> </a:t>
            </a:r>
            <a:r>
              <a:rPr lang="ja-JP" altLang="en-US" sz="2000" dirty="0" smtClean="0"/>
              <a:t>　</a:t>
            </a:r>
            <a:r>
              <a:rPr lang="en-US" sz="2000" dirty="0" smtClean="0"/>
              <a:t>What Vermont lacks in size, it makes up for in beauty.  It is known as the Green Mountain State.  The name comes from the Green Mountains, </a:t>
            </a:r>
          </a:p>
          <a:p>
            <a:pPr algn="just"/>
            <a:r>
              <a:rPr lang="en-US" sz="2000" dirty="0" smtClean="0"/>
              <a:t>(</a:t>
            </a:r>
            <a:r>
              <a:rPr lang="ja-JP" altLang="en-US" sz="2000" dirty="0" smtClean="0"/>
              <a:t>　</a:t>
            </a:r>
            <a:r>
              <a:rPr lang="en-US" sz="2000" dirty="0" smtClean="0"/>
              <a:t> which </a:t>
            </a:r>
            <a:r>
              <a:rPr lang="ja-JP" altLang="en-US" sz="2000" dirty="0" smtClean="0"/>
              <a:t>　</a:t>
            </a:r>
            <a:r>
              <a:rPr lang="en-US" altLang="ja-JP" sz="2000" dirty="0" smtClean="0"/>
              <a:t>)</a:t>
            </a:r>
            <a:r>
              <a:rPr lang="en-US" sz="2000" dirty="0" smtClean="0"/>
              <a:t> divide the state up and down the center.  (</a:t>
            </a:r>
            <a:r>
              <a:rPr lang="ja-JP" altLang="en-US" sz="2000" dirty="0" smtClean="0"/>
              <a:t>　</a:t>
            </a:r>
            <a:r>
              <a:rPr lang="en-US" sz="2000" dirty="0" smtClean="0"/>
              <a:t>32</a:t>
            </a:r>
            <a:r>
              <a:rPr lang="ja-JP" altLang="en-US" sz="2000" dirty="0" smtClean="0"/>
              <a:t>　</a:t>
            </a:r>
            <a:r>
              <a:rPr lang="en-US" altLang="ja-JP" sz="2000" dirty="0" smtClean="0"/>
              <a:t>)</a:t>
            </a:r>
            <a:r>
              <a:rPr lang="en-US" sz="2000" dirty="0" smtClean="0"/>
              <a:t>, the name Vermont comes from the French "</a:t>
            </a:r>
            <a:r>
              <a:rPr lang="en-US" sz="2000" dirty="0" err="1" smtClean="0"/>
              <a:t>verd</a:t>
            </a:r>
            <a:r>
              <a:rPr lang="en-US" sz="2000" dirty="0" smtClean="0"/>
              <a:t> </a:t>
            </a:r>
            <a:r>
              <a:rPr lang="en-US" sz="2000" dirty="0" err="1" smtClean="0"/>
              <a:t>mont</a:t>
            </a:r>
            <a:r>
              <a:rPr lang="en-US" sz="2000" dirty="0" smtClean="0"/>
              <a:t>," meaning green mountain.</a:t>
            </a:r>
          </a:p>
          <a:p>
            <a:endParaRPr lang="en-US" altLang="ja-JP" sz="2000" dirty="0" smtClean="0"/>
          </a:p>
          <a:p>
            <a:r>
              <a:rPr lang="ja-JP" altLang="en-US" sz="2000" dirty="0" smtClean="0"/>
              <a:t>　</a:t>
            </a:r>
            <a:r>
              <a:rPr lang="en-US" sz="2000" dirty="0" smtClean="0"/>
              <a:t>32</a:t>
            </a:r>
            <a:r>
              <a:rPr lang="ja-JP" altLang="en-US" sz="2000" dirty="0" smtClean="0"/>
              <a:t>　</a:t>
            </a:r>
            <a:r>
              <a:rPr lang="en-US" sz="2000" dirty="0" smtClean="0"/>
              <a:t>	(A) As a result</a:t>
            </a:r>
            <a:r>
              <a:rPr lang="ja-JP" altLang="en-US" sz="2000" dirty="0" smtClean="0"/>
              <a:t>　　</a:t>
            </a:r>
            <a:r>
              <a:rPr lang="en-US" sz="2000" dirty="0" smtClean="0"/>
              <a:t>(B) Finally</a:t>
            </a:r>
            <a:r>
              <a:rPr lang="ja-JP" altLang="en-US" sz="2000" dirty="0" smtClean="0"/>
              <a:t>　　</a:t>
            </a:r>
            <a:r>
              <a:rPr lang="en-US" sz="2000" dirty="0" smtClean="0"/>
              <a:t>(C) However</a:t>
            </a:r>
            <a:r>
              <a:rPr lang="ja-JP" altLang="en-US" sz="2000" dirty="0" smtClean="0"/>
              <a:t>　　</a:t>
            </a:r>
            <a:r>
              <a:rPr lang="en-US" sz="2000" dirty="0" smtClean="0">
                <a:solidFill>
                  <a:srgbClr val="FF0000"/>
                </a:solidFill>
              </a:rPr>
              <a:t>(D) In fact</a:t>
            </a:r>
            <a:endParaRPr kumimoji="1" lang="ja-JP" altLang="en-US" sz="2000" dirty="0">
              <a:solidFill>
                <a:srgbClr val="FF0000"/>
              </a:solidFill>
            </a:endParaRPr>
          </a:p>
        </p:txBody>
      </p:sp>
      <p:graphicFrame>
        <p:nvGraphicFramePr>
          <p:cNvPr id="10" name="グラフ 9"/>
          <p:cNvGraphicFramePr/>
          <p:nvPr/>
        </p:nvGraphicFramePr>
        <p:xfrm>
          <a:off x="4714876" y="3786190"/>
          <a:ext cx="4043367" cy="307181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グラフ 10"/>
          <p:cNvGraphicFramePr/>
          <p:nvPr/>
        </p:nvGraphicFramePr>
        <p:xfrm>
          <a:off x="314319" y="3795715"/>
          <a:ext cx="4043367" cy="3071810"/>
        </p:xfrm>
        <a:graphic>
          <a:graphicData uri="http://schemas.openxmlformats.org/drawingml/2006/chart">
            <c:chart xmlns:c="http://schemas.openxmlformats.org/drawingml/2006/chart" xmlns:r="http://schemas.openxmlformats.org/officeDocument/2006/relationships" r:id="rId4"/>
          </a:graphicData>
        </a:graphic>
      </p:graphicFrame>
      <p:sp>
        <p:nvSpPr>
          <p:cNvPr id="6" name="スライド番号プレースホルダ 5"/>
          <p:cNvSpPr>
            <a:spLocks noGrp="1"/>
          </p:cNvSpPr>
          <p:nvPr>
            <p:ph type="sldNum" sz="quarter" idx="12"/>
          </p:nvPr>
        </p:nvSpPr>
        <p:spPr/>
        <p:txBody>
          <a:bodyPr/>
          <a:lstStyle/>
          <a:p>
            <a:fld id="{96652B35-718D-4E28-AFEB-B694A3B357E8}" type="slidenum">
              <a:rPr kumimoji="0" lang="en-US" smtClean="0"/>
              <a:pPr/>
              <a:t>23</a:t>
            </a:fld>
            <a:endParaRPr kumimoji="0"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80"/>
          </a:xfrm>
        </p:spPr>
        <p:txBody>
          <a:bodyPr/>
          <a:lstStyle/>
          <a:p>
            <a:r>
              <a:rPr kumimoji="1" lang="ja-JP" altLang="en-US" dirty="0" smtClean="0"/>
              <a:t>入試データを段階評価にしたら</a:t>
            </a:r>
            <a:endParaRPr kumimoji="1" lang="ja-JP" altLang="en-US" dirty="0"/>
          </a:p>
        </p:txBody>
      </p:sp>
      <p:sp>
        <p:nvSpPr>
          <p:cNvPr id="6" name="テキスト ボックス 5"/>
          <p:cNvSpPr txBox="1"/>
          <p:nvPr/>
        </p:nvSpPr>
        <p:spPr>
          <a:xfrm>
            <a:off x="785786" y="4429132"/>
            <a:ext cx="7572428"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kumimoji="1" lang="ja-JP" altLang="en-US" sz="2400" dirty="0" smtClean="0"/>
              <a:t>より優秀な学生を獲得できる可能性が高いのでは？</a:t>
            </a:r>
          </a:p>
        </p:txBody>
      </p:sp>
      <p:sp>
        <p:nvSpPr>
          <p:cNvPr id="12" name="テキスト ボックス 11"/>
          <p:cNvSpPr txBox="1"/>
          <p:nvPr/>
        </p:nvSpPr>
        <p:spPr>
          <a:xfrm>
            <a:off x="785786" y="2643182"/>
            <a:ext cx="7572428"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kumimoji="1" lang="ja-JP" altLang="en-US" sz="2400" dirty="0" smtClean="0"/>
              <a:t>合否ボーダーラインを検討しやすいのではないか？</a:t>
            </a:r>
          </a:p>
        </p:txBody>
      </p:sp>
      <p:sp>
        <p:nvSpPr>
          <p:cNvPr id="13" name="テキスト ボックス 12"/>
          <p:cNvSpPr txBox="1"/>
          <p:nvPr/>
        </p:nvSpPr>
        <p:spPr>
          <a:xfrm>
            <a:off x="785786" y="5143512"/>
            <a:ext cx="7572428" cy="83099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kumimoji="1" lang="en-US" altLang="ja-JP" sz="2400" dirty="0" smtClean="0"/>
              <a:t>IRP</a:t>
            </a:r>
            <a:r>
              <a:rPr kumimoji="1" lang="ja-JP" altLang="en-US" sz="2400" dirty="0" smtClean="0"/>
              <a:t>や</a:t>
            </a:r>
            <a:r>
              <a:rPr kumimoji="1" lang="en-US" altLang="ja-JP" sz="2400" dirty="0" smtClean="0"/>
              <a:t>TRP</a:t>
            </a:r>
            <a:r>
              <a:rPr kumimoji="1" lang="ja-JP" altLang="en-US" sz="2400" dirty="0" smtClean="0"/>
              <a:t>を出題者にフィードバックすることで、次年度問題作成において質の向上につながるのでは？</a:t>
            </a:r>
          </a:p>
        </p:txBody>
      </p:sp>
      <p:sp>
        <p:nvSpPr>
          <p:cNvPr id="14" name="テキスト ボックス 13"/>
          <p:cNvSpPr txBox="1"/>
          <p:nvPr/>
        </p:nvSpPr>
        <p:spPr>
          <a:xfrm>
            <a:off x="785786" y="3357562"/>
            <a:ext cx="7572428" cy="83099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kumimoji="1" lang="ja-JP" altLang="en-US" sz="2400" dirty="0" smtClean="0"/>
              <a:t>テスト得点のみに頼った入試からの脱却につながるのではないか？</a:t>
            </a:r>
          </a:p>
        </p:txBody>
      </p:sp>
      <p:sp>
        <p:nvSpPr>
          <p:cNvPr id="16" name="テキスト ボックス 15"/>
          <p:cNvSpPr txBox="1"/>
          <p:nvPr/>
        </p:nvSpPr>
        <p:spPr>
          <a:xfrm>
            <a:off x="428596" y="1643050"/>
            <a:ext cx="7929618" cy="830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kumimoji="1" lang="ja-JP" altLang="en-US" sz="2400" dirty="0" smtClean="0"/>
              <a:t>恣意的な配点による素点に基づく通常の処理よりも、項目の</a:t>
            </a:r>
            <a:r>
              <a:rPr kumimoji="1" lang="en-US" altLang="ja-JP" sz="2400" dirty="0" smtClean="0"/>
              <a:t>IRP</a:t>
            </a:r>
            <a:r>
              <a:rPr kumimoji="1" lang="ja-JP" altLang="en-US" sz="2400" dirty="0" smtClean="0"/>
              <a:t>による重みづけによる段階評価による入試は</a:t>
            </a:r>
          </a:p>
        </p:txBody>
      </p:sp>
      <p:sp>
        <p:nvSpPr>
          <p:cNvPr id="17" name="正方形/長方形 16"/>
          <p:cNvSpPr/>
          <p:nvPr/>
        </p:nvSpPr>
        <p:spPr>
          <a:xfrm>
            <a:off x="285720" y="2643182"/>
            <a:ext cx="492443" cy="461665"/>
          </a:xfrm>
          <a:prstGeom prst="rect">
            <a:avLst/>
          </a:prstGeom>
        </p:spPr>
        <p:txBody>
          <a:bodyPr wrap="none">
            <a:spAutoFit/>
          </a:bodyPr>
          <a:lstStyle/>
          <a:p>
            <a:r>
              <a:rPr kumimoji="1" lang="ja-JP" altLang="en-US" sz="2400" dirty="0" smtClean="0"/>
              <a:t>①</a:t>
            </a:r>
            <a:endParaRPr lang="ja-JP" altLang="en-US" sz="2400" dirty="0"/>
          </a:p>
        </p:txBody>
      </p:sp>
      <p:sp>
        <p:nvSpPr>
          <p:cNvPr id="18" name="正方形/長方形 17"/>
          <p:cNvSpPr/>
          <p:nvPr/>
        </p:nvSpPr>
        <p:spPr>
          <a:xfrm>
            <a:off x="285720" y="3357562"/>
            <a:ext cx="492443" cy="461665"/>
          </a:xfrm>
          <a:prstGeom prst="rect">
            <a:avLst/>
          </a:prstGeom>
        </p:spPr>
        <p:txBody>
          <a:bodyPr wrap="none">
            <a:spAutoFit/>
          </a:bodyPr>
          <a:lstStyle/>
          <a:p>
            <a:r>
              <a:rPr lang="ja-JP" altLang="en-US" sz="2400" dirty="0" smtClean="0"/>
              <a:t>②</a:t>
            </a:r>
            <a:endParaRPr lang="ja-JP" altLang="en-US" sz="2400" dirty="0"/>
          </a:p>
        </p:txBody>
      </p:sp>
      <p:sp>
        <p:nvSpPr>
          <p:cNvPr id="19" name="正方形/長方形 18"/>
          <p:cNvSpPr/>
          <p:nvPr/>
        </p:nvSpPr>
        <p:spPr>
          <a:xfrm>
            <a:off x="285720" y="5143512"/>
            <a:ext cx="492443" cy="461665"/>
          </a:xfrm>
          <a:prstGeom prst="rect">
            <a:avLst/>
          </a:prstGeom>
        </p:spPr>
        <p:txBody>
          <a:bodyPr wrap="none">
            <a:spAutoFit/>
          </a:bodyPr>
          <a:lstStyle/>
          <a:p>
            <a:r>
              <a:rPr lang="ja-JP" altLang="en-US" sz="2400" dirty="0" smtClean="0"/>
              <a:t>④</a:t>
            </a:r>
            <a:endParaRPr lang="ja-JP" altLang="en-US" sz="2400" dirty="0"/>
          </a:p>
        </p:txBody>
      </p:sp>
      <p:sp>
        <p:nvSpPr>
          <p:cNvPr id="20" name="正方形/長方形 19"/>
          <p:cNvSpPr/>
          <p:nvPr/>
        </p:nvSpPr>
        <p:spPr>
          <a:xfrm>
            <a:off x="285720" y="4429132"/>
            <a:ext cx="492443" cy="461665"/>
          </a:xfrm>
          <a:prstGeom prst="rect">
            <a:avLst/>
          </a:prstGeom>
        </p:spPr>
        <p:txBody>
          <a:bodyPr wrap="none">
            <a:spAutoFit/>
          </a:bodyPr>
          <a:lstStyle/>
          <a:p>
            <a:r>
              <a:rPr lang="ja-JP" altLang="en-US" sz="2400" dirty="0" smtClean="0"/>
              <a:t>③</a:t>
            </a:r>
            <a:endParaRPr lang="ja-JP" altLang="en-US" sz="2400" dirty="0"/>
          </a:p>
        </p:txBody>
      </p:sp>
      <p:sp>
        <p:nvSpPr>
          <p:cNvPr id="15" name="スライド番号プレースホルダ 14"/>
          <p:cNvSpPr>
            <a:spLocks noGrp="1"/>
          </p:cNvSpPr>
          <p:nvPr>
            <p:ph type="sldNum" sz="quarter" idx="12"/>
          </p:nvPr>
        </p:nvSpPr>
        <p:spPr/>
        <p:txBody>
          <a:bodyPr/>
          <a:lstStyle/>
          <a:p>
            <a:fld id="{96652B35-718D-4E28-AFEB-B694A3B357E8}" type="slidenum">
              <a:rPr kumimoji="0" lang="en-US" smtClean="0"/>
              <a:pPr/>
              <a:t>24</a:t>
            </a:fld>
            <a:endParaRPr kumimoji="0"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checkerboard(across)">
                                      <p:cBhvr>
                                        <p:cTn id="10" dur="500"/>
                                        <p:tgtEl>
                                          <p:spTgt spid="17"/>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checkerboard(across)">
                                      <p:cBhvr>
                                        <p:cTn id="15" dur="500"/>
                                        <p:tgtEl>
                                          <p:spTgt spid="14"/>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checkerboard(across)">
                                      <p:cBhvr>
                                        <p:cTn id="18" dur="500"/>
                                        <p:tgtEl>
                                          <p:spTgt spid="18"/>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checkerboard(across)">
                                      <p:cBhvr>
                                        <p:cTn id="23" dur="500"/>
                                        <p:tgtEl>
                                          <p:spTgt spid="6"/>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checkerboard(across)">
                                      <p:cBhvr>
                                        <p:cTn id="26" dur="500"/>
                                        <p:tgtEl>
                                          <p:spTgt spid="20"/>
                                        </p:tgtEl>
                                      </p:cBhvr>
                                    </p:animEffec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checkerboard(across)">
                                      <p:cBhvr>
                                        <p:cTn id="31" dur="500"/>
                                        <p:tgtEl>
                                          <p:spTgt spid="13"/>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checkerboard(across)">
                                      <p:cBhvr>
                                        <p:cTn id="3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3" grpId="0" animBg="1"/>
      <p:bldP spid="14" grpId="0" animBg="1"/>
      <p:bldP spid="17" grpId="0"/>
      <p:bldP spid="18" grpId="0"/>
      <p:bldP spid="19" grpId="0"/>
      <p:bldP spid="2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500042"/>
            <a:ext cx="8015286" cy="1066800"/>
          </a:xfrm>
        </p:spPr>
        <p:txBody>
          <a:bodyPr>
            <a:normAutofit fontScale="90000"/>
          </a:bodyPr>
          <a:lstStyle/>
          <a:p>
            <a:r>
              <a:rPr lang="ja-JP" altLang="en-US" dirty="0" smtClean="0"/>
              <a:t>英語プレイスメントテスト作成の流れ</a:t>
            </a:r>
            <a:endParaRPr kumimoji="1" lang="ja-JP" altLang="en-US" dirty="0"/>
          </a:p>
        </p:txBody>
      </p:sp>
      <p:sp>
        <p:nvSpPr>
          <p:cNvPr id="6" name="テキスト ボックス 5"/>
          <p:cNvSpPr txBox="1"/>
          <p:nvPr/>
        </p:nvSpPr>
        <p:spPr>
          <a:xfrm>
            <a:off x="571472" y="1643050"/>
            <a:ext cx="750099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lang="ja-JP" altLang="en-US" sz="2800" dirty="0" smtClean="0"/>
              <a:t>項目選択のための予備テスト</a:t>
            </a:r>
            <a:endParaRPr kumimoji="1" lang="ja-JP" altLang="en-US" dirty="0"/>
          </a:p>
        </p:txBody>
      </p:sp>
      <p:sp>
        <p:nvSpPr>
          <p:cNvPr id="9" name="テキスト ボックス 8"/>
          <p:cNvSpPr txBox="1"/>
          <p:nvPr/>
        </p:nvSpPr>
        <p:spPr>
          <a:xfrm>
            <a:off x="1785918" y="3643314"/>
            <a:ext cx="6000792"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altLang="ja-JP" sz="2800" dirty="0" smtClean="0"/>
              <a:t>IRT</a:t>
            </a:r>
            <a:r>
              <a:rPr lang="ja-JP" altLang="en-US" sz="2800" dirty="0" smtClean="0"/>
              <a:t>：</a:t>
            </a:r>
            <a:r>
              <a:rPr lang="en-US" altLang="ja-JP" sz="2800" dirty="0" smtClean="0"/>
              <a:t> 1PLM</a:t>
            </a:r>
            <a:r>
              <a:rPr lang="ja-JP" altLang="en-US" sz="2800" dirty="0" smtClean="0"/>
              <a:t>による項目分析</a:t>
            </a:r>
            <a:r>
              <a:rPr lang="en-US" altLang="ja-JP" sz="2800" dirty="0" smtClean="0"/>
              <a:t>(Z</a:t>
            </a:r>
            <a:r>
              <a:rPr lang="en-US" altLang="ja-JP" sz="2800" baseline="-25000" dirty="0" smtClean="0"/>
              <a:t>L</a:t>
            </a:r>
            <a:r>
              <a:rPr lang="ja-JP" altLang="en-US" sz="2800" dirty="0" smtClean="0"/>
              <a:t>値</a:t>
            </a:r>
            <a:r>
              <a:rPr lang="en-US" altLang="ja-JP" sz="2800" dirty="0" smtClean="0"/>
              <a:t>)</a:t>
            </a:r>
            <a:endParaRPr kumimoji="1" lang="ja-JP" altLang="en-US" dirty="0"/>
          </a:p>
        </p:txBody>
      </p:sp>
      <p:sp>
        <p:nvSpPr>
          <p:cNvPr id="10" name="テキスト ボックス 9"/>
          <p:cNvSpPr txBox="1"/>
          <p:nvPr/>
        </p:nvSpPr>
        <p:spPr>
          <a:xfrm>
            <a:off x="1785918" y="4286256"/>
            <a:ext cx="6000792"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altLang="ja-JP" sz="2800" dirty="0" smtClean="0"/>
              <a:t>NTT</a:t>
            </a:r>
            <a:r>
              <a:rPr lang="ja-JP" altLang="en-US" sz="2800" dirty="0" smtClean="0"/>
              <a:t>：項目参照プロファイル</a:t>
            </a:r>
            <a:r>
              <a:rPr lang="en-US" altLang="ja-JP" sz="2800" dirty="0" smtClean="0"/>
              <a:t>(IRP)</a:t>
            </a:r>
            <a:endParaRPr lang="ja-JP" altLang="en-US" sz="2800" dirty="0"/>
          </a:p>
        </p:txBody>
      </p:sp>
      <p:sp>
        <p:nvSpPr>
          <p:cNvPr id="11" name="テキスト ボックス 10"/>
          <p:cNvSpPr txBox="1"/>
          <p:nvPr/>
        </p:nvSpPr>
        <p:spPr>
          <a:xfrm>
            <a:off x="1000100" y="3000372"/>
            <a:ext cx="660630" cy="1815882"/>
          </a:xfrm>
          <a:prstGeom prst="rect">
            <a:avLst/>
          </a:prstGeom>
        </p:spPr>
        <p:style>
          <a:lnRef idx="1">
            <a:schemeClr val="accent2"/>
          </a:lnRef>
          <a:fillRef idx="3">
            <a:schemeClr val="accent2"/>
          </a:fillRef>
          <a:effectRef idx="2">
            <a:schemeClr val="accent2"/>
          </a:effectRef>
          <a:fontRef idx="minor">
            <a:schemeClr val="lt1"/>
          </a:fontRef>
        </p:style>
        <p:txBody>
          <a:bodyPr vert="wordArtVertRtl" wrap="square" rtlCol="0">
            <a:spAutoFit/>
          </a:bodyPr>
          <a:lstStyle/>
          <a:p>
            <a:r>
              <a:rPr lang="ja-JP" altLang="en-US" sz="2800" dirty="0" smtClean="0"/>
              <a:t>項目分析</a:t>
            </a:r>
            <a:endParaRPr kumimoji="1" lang="ja-JP" altLang="en-US" dirty="0"/>
          </a:p>
        </p:txBody>
      </p:sp>
      <p:sp>
        <p:nvSpPr>
          <p:cNvPr id="12" name="テキスト ボックス 11"/>
          <p:cNvSpPr txBox="1"/>
          <p:nvPr/>
        </p:nvSpPr>
        <p:spPr>
          <a:xfrm>
            <a:off x="1000100" y="5072074"/>
            <a:ext cx="2571768" cy="523220"/>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a:r>
              <a:rPr lang="en-US" altLang="ja-JP" sz="2800" dirty="0" smtClean="0"/>
              <a:t>misfit </a:t>
            </a:r>
            <a:r>
              <a:rPr lang="ja-JP" altLang="en-US" sz="2800" dirty="0" smtClean="0"/>
              <a:t>の除去</a:t>
            </a:r>
            <a:endParaRPr lang="ja-JP" altLang="en-US" sz="2800" dirty="0"/>
          </a:p>
        </p:txBody>
      </p:sp>
      <p:sp>
        <p:nvSpPr>
          <p:cNvPr id="13" name="テキスト ボックス 12"/>
          <p:cNvSpPr txBox="1"/>
          <p:nvPr/>
        </p:nvSpPr>
        <p:spPr>
          <a:xfrm>
            <a:off x="1785918" y="3000372"/>
            <a:ext cx="6000792"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altLang="ja-JP" sz="2800" dirty="0" smtClean="0"/>
              <a:t>CTT</a:t>
            </a:r>
            <a:r>
              <a:rPr lang="ja-JP" altLang="en-US" sz="2800" dirty="0" smtClean="0"/>
              <a:t>：点双列相関係数</a:t>
            </a:r>
            <a:r>
              <a:rPr lang="en-US" altLang="ja-JP" sz="2800" dirty="0" smtClean="0"/>
              <a:t>(P.BIS)</a:t>
            </a:r>
            <a:endParaRPr lang="ja-JP" altLang="en-US" sz="2800" dirty="0"/>
          </a:p>
        </p:txBody>
      </p:sp>
      <p:sp>
        <p:nvSpPr>
          <p:cNvPr id="14" name="テキスト ボックス 13"/>
          <p:cNvSpPr txBox="1"/>
          <p:nvPr/>
        </p:nvSpPr>
        <p:spPr>
          <a:xfrm>
            <a:off x="642910" y="6143644"/>
            <a:ext cx="750099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lang="ja-JP" altLang="en-US" sz="2800" dirty="0" smtClean="0"/>
              <a:t>プレイスメントテスト完成</a:t>
            </a:r>
            <a:endParaRPr lang="ja-JP" altLang="en-US" sz="2800" dirty="0"/>
          </a:p>
        </p:txBody>
      </p:sp>
      <p:sp>
        <p:nvSpPr>
          <p:cNvPr id="15" name="下矢印 14"/>
          <p:cNvSpPr/>
          <p:nvPr/>
        </p:nvSpPr>
        <p:spPr>
          <a:xfrm>
            <a:off x="3857620" y="2285992"/>
            <a:ext cx="71438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下矢印 15"/>
          <p:cNvSpPr/>
          <p:nvPr/>
        </p:nvSpPr>
        <p:spPr>
          <a:xfrm>
            <a:off x="3929058" y="5143512"/>
            <a:ext cx="71438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p:cNvSpPr txBox="1"/>
          <p:nvPr/>
        </p:nvSpPr>
        <p:spPr>
          <a:xfrm>
            <a:off x="4786314" y="5000636"/>
            <a:ext cx="3357586" cy="1015663"/>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kumimoji="1" lang="en-US" altLang="ja-JP" sz="2000" dirty="0" smtClean="0"/>
              <a:t>Misfit</a:t>
            </a:r>
            <a:r>
              <a:rPr kumimoji="1" lang="ja-JP" altLang="en-US" sz="2000" dirty="0" smtClean="0"/>
              <a:t>除去の基準</a:t>
            </a:r>
            <a:endParaRPr kumimoji="1" lang="en-US" altLang="ja-JP" sz="2000" dirty="0" smtClean="0"/>
          </a:p>
          <a:p>
            <a:r>
              <a:rPr kumimoji="1" lang="en-US" altLang="ja-JP" sz="2000" dirty="0" smtClean="0"/>
              <a:t>Misfit Person</a:t>
            </a:r>
            <a:r>
              <a:rPr kumimoji="1" lang="ja-JP" altLang="en-US" sz="2000" dirty="0" smtClean="0"/>
              <a:t>：</a:t>
            </a:r>
            <a:r>
              <a:rPr kumimoji="1" lang="en-US" altLang="ja-JP" sz="2000" dirty="0" smtClean="0"/>
              <a:t>Z</a:t>
            </a:r>
            <a:r>
              <a:rPr kumimoji="1" lang="en-US" altLang="ja-JP" sz="2000" baseline="-25000" dirty="0" smtClean="0"/>
              <a:t>L</a:t>
            </a:r>
            <a:r>
              <a:rPr lang="ja-JP" altLang="en-US" sz="2000" dirty="0" smtClean="0"/>
              <a:t> ＜－</a:t>
            </a:r>
            <a:r>
              <a:rPr lang="en-US" altLang="ja-JP" sz="2000" dirty="0" smtClean="0"/>
              <a:t>1.96</a:t>
            </a:r>
          </a:p>
          <a:p>
            <a:r>
              <a:rPr kumimoji="1" lang="en-US" altLang="ja-JP" sz="2000" dirty="0" smtClean="0"/>
              <a:t>Misfit Item</a:t>
            </a:r>
            <a:r>
              <a:rPr kumimoji="1" lang="ja-JP" altLang="en-US" sz="2000" dirty="0" smtClean="0"/>
              <a:t>：</a:t>
            </a:r>
            <a:r>
              <a:rPr kumimoji="1" lang="en-US" altLang="ja-JP" sz="2000" dirty="0" smtClean="0"/>
              <a:t>P.BIS</a:t>
            </a:r>
            <a:r>
              <a:rPr kumimoji="1" lang="ja-JP" altLang="en-US" sz="2000" dirty="0" smtClean="0"/>
              <a:t>＜</a:t>
            </a:r>
            <a:r>
              <a:rPr kumimoji="1" lang="en-US" altLang="ja-JP" sz="2000" dirty="0" smtClean="0"/>
              <a:t>0.25</a:t>
            </a:r>
            <a:endParaRPr kumimoji="1" lang="ja-JP" altLang="en-US" sz="2000" dirty="0"/>
          </a:p>
        </p:txBody>
      </p:sp>
      <p:sp>
        <p:nvSpPr>
          <p:cNvPr id="17" name="スライド番号プレースホルダ 16"/>
          <p:cNvSpPr>
            <a:spLocks noGrp="1"/>
          </p:cNvSpPr>
          <p:nvPr>
            <p:ph type="sldNum" sz="quarter" idx="12"/>
          </p:nvPr>
        </p:nvSpPr>
        <p:spPr/>
        <p:txBody>
          <a:bodyPr/>
          <a:lstStyle/>
          <a:p>
            <a:fld id="{F4A02A6D-FEF3-476E-9DE0-CA56C57FB991}" type="slidenum">
              <a:rPr kumimoji="1" lang="ja-JP" altLang="en-US" smtClean="0"/>
              <a:pPr/>
              <a:t>25</a:t>
            </a:fld>
            <a:endParaRPr kumimoji="1" lang="ja-JP"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checkerboard(across)">
                                      <p:cBhvr>
                                        <p:cTn id="1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2"/>
          </p:nvPr>
        </p:nvSpPr>
        <p:spPr/>
        <p:txBody>
          <a:bodyPr/>
          <a:lstStyle/>
          <a:p>
            <a:fld id="{F4A02A6D-FEF3-476E-9DE0-CA56C57FB991}" type="slidenum">
              <a:rPr kumimoji="1" lang="ja-JP" altLang="en-US" smtClean="0"/>
              <a:pPr/>
              <a:t>26</a:t>
            </a:fld>
            <a:endParaRPr kumimoji="1" lang="ja-JP" altLang="en-US" dirty="0"/>
          </a:p>
        </p:txBody>
      </p:sp>
      <p:sp>
        <p:nvSpPr>
          <p:cNvPr id="5" name="タイトル 1"/>
          <p:cNvSpPr txBox="1">
            <a:spLocks/>
          </p:cNvSpPr>
          <p:nvPr/>
        </p:nvSpPr>
        <p:spPr>
          <a:xfrm>
            <a:off x="285720" y="642918"/>
            <a:ext cx="8229600" cy="857256"/>
          </a:xfrm>
          <a:prstGeom prst="rect">
            <a:avLst/>
          </a:prstGeom>
        </p:spPr>
        <p:txBody>
          <a:bodyPr vert="horz"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3600" b="0" i="0" u="none" strike="noStrike" kern="1200" cap="none" spc="0" normalizeH="0" baseline="0" noProof="0" dirty="0" smtClean="0">
                <a:ln>
                  <a:noFill/>
                </a:ln>
                <a:solidFill>
                  <a:schemeClr val="tx2"/>
                </a:solidFill>
                <a:effectLst/>
                <a:uLnTx/>
                <a:uFillTx/>
                <a:latin typeface="+mj-lt"/>
                <a:ea typeface="+mj-ea"/>
                <a:cs typeface="+mj-cs"/>
              </a:rPr>
              <a:t>予備テストの項目数と受験者数</a:t>
            </a:r>
            <a:endParaRPr kumimoji="1" lang="ja-JP" altLang="en-US" sz="3600" b="0" i="0" u="none" strike="noStrike" kern="1200" cap="none" spc="0" normalizeH="0" baseline="0" noProof="0" dirty="0">
              <a:ln>
                <a:noFill/>
              </a:ln>
              <a:solidFill>
                <a:schemeClr val="tx2"/>
              </a:solidFill>
              <a:effectLst/>
              <a:uLnTx/>
              <a:uFillTx/>
              <a:latin typeface="+mj-lt"/>
              <a:ea typeface="+mj-ea"/>
              <a:cs typeface="+mj-cs"/>
            </a:endParaRPr>
          </a:p>
        </p:txBody>
      </p:sp>
      <p:graphicFrame>
        <p:nvGraphicFramePr>
          <p:cNvPr id="8" name="表 7"/>
          <p:cNvGraphicFramePr>
            <a:graphicFrameLocks noGrp="1"/>
          </p:cNvGraphicFramePr>
          <p:nvPr/>
        </p:nvGraphicFramePr>
        <p:xfrm>
          <a:off x="571472" y="1714488"/>
          <a:ext cx="7844814" cy="1828800"/>
        </p:xfrm>
        <a:graphic>
          <a:graphicData uri="http://schemas.openxmlformats.org/drawingml/2006/table">
            <a:tbl>
              <a:tblPr firstRow="1" bandRow="1">
                <a:tableStyleId>{BC89EF96-8CEA-46FF-86C4-4CE0E7609802}</a:tableStyleId>
              </a:tblPr>
              <a:tblGrid>
                <a:gridCol w="2213293"/>
                <a:gridCol w="1215731"/>
                <a:gridCol w="986767"/>
                <a:gridCol w="870622"/>
                <a:gridCol w="857256"/>
                <a:gridCol w="857256"/>
                <a:gridCol w="843889"/>
              </a:tblGrid>
              <a:tr h="370840">
                <a:tc>
                  <a:txBody>
                    <a:bodyPr/>
                    <a:lstStyle/>
                    <a:p>
                      <a:endParaRPr kumimoji="1" lang="ja-JP" altLang="en-US" sz="2400" dirty="0"/>
                    </a:p>
                  </a:txBody>
                  <a:tcPr/>
                </a:tc>
                <a:tc>
                  <a:txBody>
                    <a:bodyPr/>
                    <a:lstStyle/>
                    <a:p>
                      <a:pPr algn="ctr"/>
                      <a:r>
                        <a:rPr kumimoji="1" lang="ja-JP" altLang="en-US" sz="2000" dirty="0" smtClean="0"/>
                        <a:t>受験者数</a:t>
                      </a:r>
                      <a:endParaRPr kumimoji="1" lang="ja-JP" altLang="en-US" sz="2000" dirty="0"/>
                    </a:p>
                  </a:txBody>
                  <a:tcPr/>
                </a:tc>
                <a:tc>
                  <a:txBody>
                    <a:bodyPr/>
                    <a:lstStyle/>
                    <a:p>
                      <a:pPr algn="ctr"/>
                      <a:r>
                        <a:rPr kumimoji="1" lang="ja-JP" altLang="en-US" sz="2000" dirty="0" smtClean="0"/>
                        <a:t>項目数</a:t>
                      </a:r>
                      <a:endParaRPr kumimoji="1" lang="ja-JP" altLang="en-US" sz="2000" dirty="0"/>
                    </a:p>
                  </a:txBody>
                  <a:tcPr/>
                </a:tc>
                <a:tc>
                  <a:txBody>
                    <a:bodyPr/>
                    <a:lstStyle/>
                    <a:p>
                      <a:pPr algn="ctr"/>
                      <a:r>
                        <a:rPr kumimoji="1" lang="ja-JP" altLang="en-US" sz="2000" dirty="0" smtClean="0"/>
                        <a:t>準</a:t>
                      </a:r>
                      <a:r>
                        <a:rPr kumimoji="1" lang="en-US" altLang="ja-JP" sz="2000" dirty="0" smtClean="0"/>
                        <a:t>1</a:t>
                      </a:r>
                      <a:r>
                        <a:rPr kumimoji="1" lang="ja-JP" altLang="en-US" sz="2000" dirty="0" smtClean="0"/>
                        <a:t>級</a:t>
                      </a:r>
                      <a:endParaRPr kumimoji="1" lang="ja-JP" altLang="en-US" sz="2000" dirty="0"/>
                    </a:p>
                  </a:txBody>
                  <a:tcPr/>
                </a:tc>
                <a:tc>
                  <a:txBody>
                    <a:bodyPr/>
                    <a:lstStyle/>
                    <a:p>
                      <a:pPr algn="ctr"/>
                      <a:r>
                        <a:rPr kumimoji="1" lang="en-US" altLang="ja-JP" sz="2000" dirty="0" smtClean="0"/>
                        <a:t>2</a:t>
                      </a:r>
                      <a:r>
                        <a:rPr kumimoji="1" lang="ja-JP" altLang="en-US" sz="2000" dirty="0" smtClean="0"/>
                        <a:t>級</a:t>
                      </a:r>
                      <a:endParaRPr kumimoji="1" lang="ja-JP" altLang="en-US" sz="2000" dirty="0"/>
                    </a:p>
                  </a:txBody>
                  <a:tcPr/>
                </a:tc>
                <a:tc>
                  <a:txBody>
                    <a:bodyPr/>
                    <a:lstStyle/>
                    <a:p>
                      <a:pPr algn="ctr"/>
                      <a:r>
                        <a:rPr kumimoji="1" lang="ja-JP" altLang="en-US" sz="2000" dirty="0" smtClean="0"/>
                        <a:t>準</a:t>
                      </a:r>
                      <a:r>
                        <a:rPr kumimoji="1" lang="en-US" altLang="ja-JP" sz="2000" dirty="0" smtClean="0"/>
                        <a:t>2</a:t>
                      </a:r>
                      <a:r>
                        <a:rPr kumimoji="1" lang="ja-JP" altLang="en-US" sz="2000" dirty="0" smtClean="0"/>
                        <a:t>級</a:t>
                      </a:r>
                      <a:endParaRPr kumimoji="1" lang="ja-JP" altLang="en-US" sz="2000" dirty="0"/>
                    </a:p>
                  </a:txBody>
                  <a:tcPr/>
                </a:tc>
                <a:tc>
                  <a:txBody>
                    <a:bodyPr/>
                    <a:lstStyle/>
                    <a:p>
                      <a:pPr algn="ctr"/>
                      <a:r>
                        <a:rPr kumimoji="1" lang="en-US" altLang="ja-JP" sz="2000" dirty="0" smtClean="0"/>
                        <a:t>3</a:t>
                      </a:r>
                      <a:r>
                        <a:rPr kumimoji="1" lang="ja-JP" altLang="en-US" sz="2000" dirty="0" smtClean="0"/>
                        <a:t>級</a:t>
                      </a:r>
                      <a:endParaRPr kumimoji="1" lang="ja-JP" altLang="en-US" sz="2000" dirty="0"/>
                    </a:p>
                  </a:txBody>
                  <a:tcPr/>
                </a:tc>
              </a:tr>
              <a:tr h="370840">
                <a:tc>
                  <a:txBody>
                    <a:bodyPr/>
                    <a:lstStyle/>
                    <a:p>
                      <a:r>
                        <a:rPr lang="ja-JP" altLang="en-US" sz="2000" dirty="0" smtClean="0"/>
                        <a:t>文法語彙問題</a:t>
                      </a:r>
                      <a:r>
                        <a:rPr lang="en-US" altLang="ja-JP" sz="2000" dirty="0" smtClean="0"/>
                        <a:t>(vg)</a:t>
                      </a:r>
                      <a:endParaRPr kumimoji="1" lang="ja-JP" altLang="en-US" sz="2000" dirty="0"/>
                    </a:p>
                  </a:txBody>
                  <a:tcPr/>
                </a:tc>
                <a:tc>
                  <a:txBody>
                    <a:bodyPr/>
                    <a:lstStyle/>
                    <a:p>
                      <a:pPr algn="ctr"/>
                      <a:r>
                        <a:rPr kumimoji="1" lang="en-US" altLang="ja-JP" sz="2400" dirty="0" smtClean="0"/>
                        <a:t>222</a:t>
                      </a:r>
                      <a:endParaRPr kumimoji="1" lang="ja-JP" altLang="en-US" sz="2400" dirty="0"/>
                    </a:p>
                  </a:txBody>
                  <a:tcPr/>
                </a:tc>
                <a:tc>
                  <a:txBody>
                    <a:bodyPr/>
                    <a:lstStyle/>
                    <a:p>
                      <a:pPr algn="ctr"/>
                      <a:r>
                        <a:rPr kumimoji="1" lang="en-US" altLang="ja-JP" sz="2400" dirty="0" smtClean="0"/>
                        <a:t>80</a:t>
                      </a:r>
                      <a:endParaRPr kumimoji="1" lang="ja-JP" altLang="en-US" sz="2400" dirty="0"/>
                    </a:p>
                  </a:txBody>
                  <a:tcPr/>
                </a:tc>
                <a:tc>
                  <a:txBody>
                    <a:bodyPr/>
                    <a:lstStyle/>
                    <a:p>
                      <a:pPr algn="ctr"/>
                      <a:r>
                        <a:rPr kumimoji="1" lang="en-US" altLang="ja-JP" sz="2400" dirty="0" smtClean="0"/>
                        <a:t>25</a:t>
                      </a:r>
                      <a:endParaRPr kumimoji="1" lang="ja-JP" altLang="en-US" sz="2400" dirty="0"/>
                    </a:p>
                  </a:txBody>
                  <a:tcPr/>
                </a:tc>
                <a:tc>
                  <a:txBody>
                    <a:bodyPr/>
                    <a:lstStyle/>
                    <a:p>
                      <a:pPr algn="ctr"/>
                      <a:r>
                        <a:rPr kumimoji="1" lang="en-US" altLang="ja-JP" sz="2400" dirty="0" smtClean="0"/>
                        <a:t>20</a:t>
                      </a:r>
                      <a:endParaRPr kumimoji="1" lang="ja-JP" altLang="en-US" sz="2400" dirty="0"/>
                    </a:p>
                  </a:txBody>
                  <a:tcPr/>
                </a:tc>
                <a:tc>
                  <a:txBody>
                    <a:bodyPr/>
                    <a:lstStyle/>
                    <a:p>
                      <a:pPr algn="ctr"/>
                      <a:r>
                        <a:rPr kumimoji="1" lang="en-US" altLang="ja-JP" sz="2400" dirty="0" smtClean="0"/>
                        <a:t>20</a:t>
                      </a:r>
                      <a:endParaRPr kumimoji="1" lang="ja-JP" altLang="en-US" sz="2400" dirty="0"/>
                    </a:p>
                  </a:txBody>
                  <a:tcPr/>
                </a:tc>
                <a:tc>
                  <a:txBody>
                    <a:bodyPr/>
                    <a:lstStyle/>
                    <a:p>
                      <a:pPr algn="ctr"/>
                      <a:r>
                        <a:rPr kumimoji="1" lang="en-US" altLang="ja-JP" sz="2400" dirty="0" smtClean="0"/>
                        <a:t>15</a:t>
                      </a:r>
                      <a:endParaRPr kumimoji="1" lang="ja-JP" altLang="en-US" sz="2400" dirty="0"/>
                    </a:p>
                  </a:txBody>
                  <a:tcPr/>
                </a:tc>
              </a:tr>
              <a:tr h="370840">
                <a:tc>
                  <a:txBody>
                    <a:bodyPr/>
                    <a:lstStyle/>
                    <a:p>
                      <a:r>
                        <a:rPr lang="ja-JP" altLang="en-US" sz="2000" dirty="0" smtClean="0"/>
                        <a:t>会話問題</a:t>
                      </a:r>
                      <a:r>
                        <a:rPr lang="en-US" altLang="ja-JP" sz="2000" dirty="0" smtClean="0"/>
                        <a:t>(</a:t>
                      </a:r>
                      <a:r>
                        <a:rPr lang="en-US" altLang="ja-JP" sz="2000" dirty="0" err="1" smtClean="0"/>
                        <a:t>dlg</a:t>
                      </a:r>
                      <a:r>
                        <a:rPr lang="en-US" altLang="ja-JP" sz="2000" dirty="0" smtClean="0"/>
                        <a:t>)</a:t>
                      </a:r>
                      <a:endParaRPr kumimoji="1" lang="ja-JP" altLang="en-US" sz="2000" dirty="0"/>
                    </a:p>
                  </a:txBody>
                  <a:tcPr/>
                </a:tc>
                <a:tc>
                  <a:txBody>
                    <a:bodyPr/>
                    <a:lstStyle/>
                    <a:p>
                      <a:pPr algn="ctr"/>
                      <a:r>
                        <a:rPr kumimoji="1" lang="en-US" altLang="ja-JP" sz="2400" dirty="0" smtClean="0"/>
                        <a:t>157</a:t>
                      </a:r>
                      <a:endParaRPr kumimoji="1" lang="ja-JP" altLang="en-US" sz="2400" dirty="0"/>
                    </a:p>
                  </a:txBody>
                  <a:tcPr/>
                </a:tc>
                <a:tc>
                  <a:txBody>
                    <a:bodyPr/>
                    <a:lstStyle/>
                    <a:p>
                      <a:pPr algn="ctr"/>
                      <a:r>
                        <a:rPr kumimoji="1" lang="en-US" altLang="ja-JP" sz="2400" dirty="0" smtClean="0"/>
                        <a:t>47</a:t>
                      </a:r>
                      <a:endParaRPr kumimoji="1" lang="ja-JP" altLang="en-US" sz="2400" dirty="0"/>
                    </a:p>
                  </a:txBody>
                  <a:tcPr/>
                </a:tc>
                <a:tc>
                  <a:txBody>
                    <a:bodyPr/>
                    <a:lstStyle/>
                    <a:p>
                      <a:pPr algn="ctr"/>
                      <a:r>
                        <a:rPr kumimoji="1" lang="en-US" altLang="ja-JP" sz="2400" dirty="0" smtClean="0"/>
                        <a:t>12</a:t>
                      </a:r>
                      <a:endParaRPr kumimoji="1" lang="ja-JP" altLang="en-US" sz="2400" dirty="0"/>
                    </a:p>
                  </a:txBody>
                  <a:tcPr/>
                </a:tc>
                <a:tc>
                  <a:txBody>
                    <a:bodyPr/>
                    <a:lstStyle/>
                    <a:p>
                      <a:pPr algn="ctr"/>
                      <a:r>
                        <a:rPr kumimoji="1" lang="en-US" altLang="ja-JP" sz="2400" dirty="0" smtClean="0"/>
                        <a:t>15</a:t>
                      </a:r>
                      <a:endParaRPr kumimoji="1" lang="ja-JP" altLang="en-US" sz="2400" dirty="0"/>
                    </a:p>
                  </a:txBody>
                  <a:tcPr/>
                </a:tc>
                <a:tc>
                  <a:txBody>
                    <a:bodyPr/>
                    <a:lstStyle/>
                    <a:p>
                      <a:pPr algn="ctr"/>
                      <a:r>
                        <a:rPr kumimoji="1" lang="en-US" altLang="ja-JP" sz="2400" dirty="0" smtClean="0"/>
                        <a:t>10</a:t>
                      </a:r>
                      <a:endParaRPr kumimoji="1" lang="ja-JP" altLang="en-US" sz="2400" dirty="0"/>
                    </a:p>
                  </a:txBody>
                  <a:tcPr/>
                </a:tc>
                <a:tc>
                  <a:txBody>
                    <a:bodyPr/>
                    <a:lstStyle/>
                    <a:p>
                      <a:pPr algn="ctr"/>
                      <a:r>
                        <a:rPr kumimoji="1" lang="en-US" altLang="ja-JP" sz="2400" dirty="0" smtClean="0"/>
                        <a:t>10</a:t>
                      </a:r>
                      <a:endParaRPr kumimoji="1" lang="ja-JP" altLang="en-US" sz="2400" dirty="0"/>
                    </a:p>
                  </a:txBody>
                  <a:tcPr/>
                </a:tc>
              </a:tr>
              <a:tr h="370840">
                <a:tc>
                  <a:txBody>
                    <a:bodyPr/>
                    <a:lstStyle/>
                    <a:p>
                      <a:r>
                        <a:rPr lang="ja-JP" altLang="en-US" sz="2000" dirty="0" smtClean="0"/>
                        <a:t>説明文問題</a:t>
                      </a:r>
                      <a:r>
                        <a:rPr lang="en-US" altLang="ja-JP" sz="2000" dirty="0" smtClean="0"/>
                        <a:t>(</a:t>
                      </a:r>
                      <a:r>
                        <a:rPr lang="en-US" altLang="ja-JP" sz="2000" dirty="0" err="1" smtClean="0"/>
                        <a:t>mlg</a:t>
                      </a:r>
                      <a:r>
                        <a:rPr lang="en-US" altLang="ja-JP" sz="2000" dirty="0" smtClean="0"/>
                        <a:t>)</a:t>
                      </a:r>
                      <a:endParaRPr kumimoji="1" lang="ja-JP" altLang="en-US" sz="2000" dirty="0"/>
                    </a:p>
                  </a:txBody>
                  <a:tcPr/>
                </a:tc>
                <a:tc>
                  <a:txBody>
                    <a:bodyPr/>
                    <a:lstStyle/>
                    <a:p>
                      <a:pPr algn="ctr"/>
                      <a:r>
                        <a:rPr kumimoji="1" lang="en-US" altLang="ja-JP" sz="2400" dirty="0" smtClean="0"/>
                        <a:t>119</a:t>
                      </a:r>
                      <a:endParaRPr kumimoji="1" lang="ja-JP" altLang="en-US" sz="2400" dirty="0"/>
                    </a:p>
                  </a:txBody>
                  <a:tcPr/>
                </a:tc>
                <a:tc>
                  <a:txBody>
                    <a:bodyPr/>
                    <a:lstStyle/>
                    <a:p>
                      <a:pPr algn="ctr"/>
                      <a:r>
                        <a:rPr kumimoji="1" lang="en-US" altLang="ja-JP" sz="2400" dirty="0" smtClean="0"/>
                        <a:t>35</a:t>
                      </a:r>
                      <a:endParaRPr kumimoji="1" lang="ja-JP" altLang="en-US" sz="2400" dirty="0"/>
                    </a:p>
                  </a:txBody>
                  <a:tcPr/>
                </a:tc>
                <a:tc>
                  <a:txBody>
                    <a:bodyPr/>
                    <a:lstStyle/>
                    <a:p>
                      <a:pPr algn="ctr"/>
                      <a:r>
                        <a:rPr kumimoji="1" lang="en-US" altLang="ja-JP" sz="2400" dirty="0" smtClean="0"/>
                        <a:t>---</a:t>
                      </a:r>
                      <a:endParaRPr kumimoji="1" lang="ja-JP" altLang="en-US" sz="2400" dirty="0"/>
                    </a:p>
                  </a:txBody>
                  <a:tcPr/>
                </a:tc>
                <a:tc>
                  <a:txBody>
                    <a:bodyPr/>
                    <a:lstStyle/>
                    <a:p>
                      <a:pPr algn="ctr"/>
                      <a:r>
                        <a:rPr kumimoji="1" lang="en-US" altLang="ja-JP" sz="2400" dirty="0" smtClean="0"/>
                        <a:t>15</a:t>
                      </a:r>
                      <a:endParaRPr kumimoji="1" lang="ja-JP" altLang="en-US" sz="2400" dirty="0"/>
                    </a:p>
                  </a:txBody>
                  <a:tcPr/>
                </a:tc>
                <a:tc>
                  <a:txBody>
                    <a:bodyPr/>
                    <a:lstStyle/>
                    <a:p>
                      <a:pPr algn="ctr"/>
                      <a:r>
                        <a:rPr kumimoji="1" lang="en-US" altLang="ja-JP" sz="2400" dirty="0" smtClean="0"/>
                        <a:t>10</a:t>
                      </a:r>
                      <a:endParaRPr kumimoji="1" lang="ja-JP" altLang="en-US" sz="2400" dirty="0"/>
                    </a:p>
                  </a:txBody>
                  <a:tcPr/>
                </a:tc>
                <a:tc>
                  <a:txBody>
                    <a:bodyPr/>
                    <a:lstStyle/>
                    <a:p>
                      <a:pPr algn="ctr"/>
                      <a:r>
                        <a:rPr kumimoji="1" lang="en-US" altLang="ja-JP" sz="2400" dirty="0" smtClean="0"/>
                        <a:t>10</a:t>
                      </a:r>
                      <a:endParaRPr kumimoji="1" lang="ja-JP" altLang="en-US" sz="2400" dirty="0"/>
                    </a:p>
                  </a:txBody>
                  <a:tcPr/>
                </a:tc>
              </a:tr>
            </a:tbl>
          </a:graphicData>
        </a:graphic>
      </p:graphicFrame>
      <p:graphicFrame>
        <p:nvGraphicFramePr>
          <p:cNvPr id="10" name="コンテンツ プレースホルダ 4"/>
          <p:cNvGraphicFramePr>
            <a:graphicFrameLocks/>
          </p:cNvGraphicFramePr>
          <p:nvPr/>
        </p:nvGraphicFramePr>
        <p:xfrm>
          <a:off x="642910" y="4572008"/>
          <a:ext cx="7844814" cy="1828800"/>
        </p:xfrm>
        <a:graphic>
          <a:graphicData uri="http://schemas.openxmlformats.org/drawingml/2006/table">
            <a:tbl>
              <a:tblPr firstRow="1" bandRow="1">
                <a:tableStyleId>{BC89EF96-8CEA-46FF-86C4-4CE0E7609802}</a:tableStyleId>
              </a:tblPr>
              <a:tblGrid>
                <a:gridCol w="2213293"/>
                <a:gridCol w="1215731"/>
                <a:gridCol w="986767"/>
                <a:gridCol w="870622"/>
                <a:gridCol w="857256"/>
                <a:gridCol w="857256"/>
                <a:gridCol w="843889"/>
              </a:tblGrid>
              <a:tr h="370840">
                <a:tc>
                  <a:txBody>
                    <a:bodyPr/>
                    <a:lstStyle/>
                    <a:p>
                      <a:endParaRPr kumimoji="1" lang="ja-JP" altLang="en-US" sz="2400" dirty="0"/>
                    </a:p>
                  </a:txBody>
                  <a:tcPr/>
                </a:tc>
                <a:tc>
                  <a:txBody>
                    <a:bodyPr/>
                    <a:lstStyle/>
                    <a:p>
                      <a:pPr algn="ctr"/>
                      <a:r>
                        <a:rPr kumimoji="1" lang="ja-JP" altLang="en-US" sz="2000" dirty="0" smtClean="0"/>
                        <a:t>受験者数</a:t>
                      </a:r>
                      <a:endParaRPr kumimoji="1" lang="ja-JP" altLang="en-US" sz="2000" dirty="0"/>
                    </a:p>
                  </a:txBody>
                  <a:tcPr/>
                </a:tc>
                <a:tc>
                  <a:txBody>
                    <a:bodyPr/>
                    <a:lstStyle/>
                    <a:p>
                      <a:pPr algn="ctr"/>
                      <a:r>
                        <a:rPr kumimoji="1" lang="ja-JP" altLang="en-US" sz="2000" dirty="0" smtClean="0"/>
                        <a:t>項目数</a:t>
                      </a:r>
                      <a:endParaRPr kumimoji="1" lang="ja-JP" altLang="en-US" sz="2000" dirty="0"/>
                    </a:p>
                  </a:txBody>
                  <a:tcPr/>
                </a:tc>
                <a:tc>
                  <a:txBody>
                    <a:bodyPr/>
                    <a:lstStyle/>
                    <a:p>
                      <a:pPr algn="ctr"/>
                      <a:r>
                        <a:rPr kumimoji="1" lang="ja-JP" altLang="en-US" sz="2000" dirty="0" smtClean="0"/>
                        <a:t>準</a:t>
                      </a:r>
                      <a:r>
                        <a:rPr kumimoji="1" lang="en-US" altLang="ja-JP" sz="2000" dirty="0" smtClean="0"/>
                        <a:t>1</a:t>
                      </a:r>
                      <a:r>
                        <a:rPr kumimoji="1" lang="ja-JP" altLang="en-US" sz="2000" dirty="0" smtClean="0"/>
                        <a:t>級</a:t>
                      </a:r>
                      <a:endParaRPr kumimoji="1" lang="ja-JP" altLang="en-US" sz="2000" dirty="0"/>
                    </a:p>
                  </a:txBody>
                  <a:tcPr/>
                </a:tc>
                <a:tc>
                  <a:txBody>
                    <a:bodyPr/>
                    <a:lstStyle/>
                    <a:p>
                      <a:pPr algn="ctr"/>
                      <a:r>
                        <a:rPr kumimoji="1" lang="en-US" altLang="ja-JP" sz="2000" dirty="0" smtClean="0"/>
                        <a:t>2</a:t>
                      </a:r>
                      <a:r>
                        <a:rPr kumimoji="1" lang="ja-JP" altLang="en-US" sz="2000" dirty="0" smtClean="0"/>
                        <a:t>級</a:t>
                      </a:r>
                      <a:endParaRPr kumimoji="1" lang="ja-JP" altLang="en-US" sz="2000" dirty="0"/>
                    </a:p>
                  </a:txBody>
                  <a:tcPr/>
                </a:tc>
                <a:tc>
                  <a:txBody>
                    <a:bodyPr/>
                    <a:lstStyle/>
                    <a:p>
                      <a:pPr algn="ctr"/>
                      <a:r>
                        <a:rPr kumimoji="1" lang="ja-JP" altLang="en-US" sz="2000" dirty="0" smtClean="0"/>
                        <a:t>準</a:t>
                      </a:r>
                      <a:r>
                        <a:rPr kumimoji="1" lang="en-US" altLang="ja-JP" sz="2000" dirty="0" smtClean="0"/>
                        <a:t>2</a:t>
                      </a:r>
                      <a:r>
                        <a:rPr kumimoji="1" lang="ja-JP" altLang="en-US" sz="2000" dirty="0" smtClean="0"/>
                        <a:t>級</a:t>
                      </a:r>
                      <a:endParaRPr kumimoji="1" lang="ja-JP" altLang="en-US" sz="2000" dirty="0"/>
                    </a:p>
                  </a:txBody>
                  <a:tcPr/>
                </a:tc>
                <a:tc>
                  <a:txBody>
                    <a:bodyPr/>
                    <a:lstStyle/>
                    <a:p>
                      <a:pPr algn="ctr"/>
                      <a:r>
                        <a:rPr kumimoji="1" lang="en-US" altLang="ja-JP" sz="2000" dirty="0" smtClean="0"/>
                        <a:t>3</a:t>
                      </a:r>
                      <a:r>
                        <a:rPr kumimoji="1" lang="ja-JP" altLang="en-US" sz="2000" dirty="0" smtClean="0"/>
                        <a:t>級</a:t>
                      </a:r>
                      <a:endParaRPr kumimoji="1" lang="ja-JP" altLang="en-US" sz="2000" dirty="0"/>
                    </a:p>
                  </a:txBody>
                  <a:tcPr/>
                </a:tc>
              </a:tr>
              <a:tr h="370840">
                <a:tc>
                  <a:txBody>
                    <a:bodyPr/>
                    <a:lstStyle/>
                    <a:p>
                      <a:r>
                        <a:rPr lang="ja-JP" altLang="en-US" sz="2000" dirty="0" smtClean="0"/>
                        <a:t>文法語彙問題</a:t>
                      </a:r>
                      <a:r>
                        <a:rPr lang="en-US" altLang="ja-JP" sz="2000" dirty="0" smtClean="0"/>
                        <a:t>(vg)</a:t>
                      </a:r>
                      <a:endParaRPr kumimoji="1" lang="ja-JP" altLang="en-US" sz="2000" dirty="0"/>
                    </a:p>
                  </a:txBody>
                  <a:tcPr/>
                </a:tc>
                <a:tc>
                  <a:txBody>
                    <a:bodyPr/>
                    <a:lstStyle/>
                    <a:p>
                      <a:pPr algn="ctr"/>
                      <a:r>
                        <a:rPr kumimoji="1" lang="en-US" altLang="ja-JP" sz="2400" dirty="0" smtClean="0"/>
                        <a:t>193</a:t>
                      </a:r>
                      <a:endParaRPr kumimoji="1" lang="ja-JP" altLang="en-US" sz="2400" dirty="0"/>
                    </a:p>
                  </a:txBody>
                  <a:tcPr/>
                </a:tc>
                <a:tc>
                  <a:txBody>
                    <a:bodyPr/>
                    <a:lstStyle/>
                    <a:p>
                      <a:pPr algn="ctr"/>
                      <a:r>
                        <a:rPr kumimoji="1" lang="en-US" altLang="ja-JP" sz="2400" dirty="0" smtClean="0"/>
                        <a:t>32</a:t>
                      </a:r>
                      <a:endParaRPr kumimoji="1" lang="ja-JP" altLang="en-US" sz="2400" dirty="0"/>
                    </a:p>
                  </a:txBody>
                  <a:tcPr/>
                </a:tc>
                <a:tc>
                  <a:txBody>
                    <a:bodyPr/>
                    <a:lstStyle/>
                    <a:p>
                      <a:pPr algn="ctr"/>
                      <a:r>
                        <a:rPr kumimoji="1" lang="en-US" altLang="ja-JP" sz="2400" dirty="0" smtClean="0"/>
                        <a:t>2</a:t>
                      </a:r>
                      <a:endParaRPr kumimoji="1" lang="ja-JP" altLang="en-US" sz="2400" dirty="0"/>
                    </a:p>
                  </a:txBody>
                  <a:tcPr/>
                </a:tc>
                <a:tc>
                  <a:txBody>
                    <a:bodyPr/>
                    <a:lstStyle/>
                    <a:p>
                      <a:pPr algn="ctr"/>
                      <a:r>
                        <a:rPr kumimoji="1" lang="en-US" altLang="ja-JP" sz="2400" dirty="0" smtClean="0"/>
                        <a:t>10</a:t>
                      </a:r>
                      <a:endParaRPr kumimoji="1" lang="ja-JP" altLang="en-US" sz="2400" dirty="0"/>
                    </a:p>
                  </a:txBody>
                  <a:tcPr/>
                </a:tc>
                <a:tc>
                  <a:txBody>
                    <a:bodyPr/>
                    <a:lstStyle/>
                    <a:p>
                      <a:pPr algn="ctr"/>
                      <a:r>
                        <a:rPr kumimoji="1" lang="en-US" altLang="ja-JP" sz="2400" dirty="0" smtClean="0"/>
                        <a:t>13</a:t>
                      </a:r>
                      <a:endParaRPr kumimoji="1" lang="ja-JP" altLang="en-US" sz="2400" dirty="0"/>
                    </a:p>
                  </a:txBody>
                  <a:tcPr/>
                </a:tc>
                <a:tc>
                  <a:txBody>
                    <a:bodyPr/>
                    <a:lstStyle/>
                    <a:p>
                      <a:pPr algn="ctr"/>
                      <a:r>
                        <a:rPr kumimoji="1" lang="en-US" altLang="ja-JP" sz="2400" dirty="0" smtClean="0"/>
                        <a:t>7</a:t>
                      </a:r>
                      <a:endParaRPr kumimoji="1" lang="ja-JP" altLang="en-US" sz="2400" dirty="0"/>
                    </a:p>
                  </a:txBody>
                  <a:tcPr/>
                </a:tc>
              </a:tr>
              <a:tr h="370840">
                <a:tc>
                  <a:txBody>
                    <a:bodyPr/>
                    <a:lstStyle/>
                    <a:p>
                      <a:r>
                        <a:rPr lang="ja-JP" altLang="en-US" sz="2000" dirty="0" smtClean="0"/>
                        <a:t>会話問題</a:t>
                      </a:r>
                      <a:r>
                        <a:rPr lang="en-US" altLang="ja-JP" sz="2000" dirty="0" smtClean="0"/>
                        <a:t>(</a:t>
                      </a:r>
                      <a:r>
                        <a:rPr lang="en-US" altLang="ja-JP" sz="2000" dirty="0" err="1" smtClean="0"/>
                        <a:t>dlg</a:t>
                      </a:r>
                      <a:r>
                        <a:rPr lang="en-US" altLang="ja-JP" sz="2000" dirty="0" smtClean="0"/>
                        <a:t>)</a:t>
                      </a:r>
                      <a:endParaRPr kumimoji="1" lang="ja-JP" altLang="en-US" sz="2000" dirty="0"/>
                    </a:p>
                  </a:txBody>
                  <a:tcPr/>
                </a:tc>
                <a:tc>
                  <a:txBody>
                    <a:bodyPr/>
                    <a:lstStyle/>
                    <a:p>
                      <a:pPr algn="ctr"/>
                      <a:r>
                        <a:rPr kumimoji="1" lang="en-US" altLang="ja-JP" sz="2400" dirty="0" smtClean="0"/>
                        <a:t>142</a:t>
                      </a:r>
                      <a:endParaRPr kumimoji="1" lang="ja-JP" altLang="en-US" sz="2400" dirty="0"/>
                    </a:p>
                  </a:txBody>
                  <a:tcPr/>
                </a:tc>
                <a:tc>
                  <a:txBody>
                    <a:bodyPr/>
                    <a:lstStyle/>
                    <a:p>
                      <a:pPr algn="ctr"/>
                      <a:r>
                        <a:rPr kumimoji="1" lang="en-US" altLang="ja-JP" sz="2400" dirty="0" smtClean="0"/>
                        <a:t>13</a:t>
                      </a:r>
                      <a:endParaRPr kumimoji="1" lang="ja-JP" altLang="en-US" sz="2400" dirty="0"/>
                    </a:p>
                  </a:txBody>
                  <a:tcPr/>
                </a:tc>
                <a:tc>
                  <a:txBody>
                    <a:bodyPr/>
                    <a:lstStyle/>
                    <a:p>
                      <a:pPr algn="ctr"/>
                      <a:r>
                        <a:rPr kumimoji="1" lang="en-US" altLang="ja-JP" sz="2400" dirty="0" smtClean="0"/>
                        <a:t>0</a:t>
                      </a:r>
                      <a:endParaRPr kumimoji="1" lang="ja-JP" altLang="en-US" sz="2400" dirty="0"/>
                    </a:p>
                  </a:txBody>
                  <a:tcPr/>
                </a:tc>
                <a:tc>
                  <a:txBody>
                    <a:bodyPr/>
                    <a:lstStyle/>
                    <a:p>
                      <a:pPr algn="ctr"/>
                      <a:r>
                        <a:rPr kumimoji="1" lang="en-US" altLang="ja-JP" sz="2400" dirty="0" smtClean="0"/>
                        <a:t>7</a:t>
                      </a:r>
                      <a:endParaRPr kumimoji="1" lang="ja-JP" altLang="en-US" sz="2400" dirty="0"/>
                    </a:p>
                  </a:txBody>
                  <a:tcPr/>
                </a:tc>
                <a:tc>
                  <a:txBody>
                    <a:bodyPr/>
                    <a:lstStyle/>
                    <a:p>
                      <a:pPr algn="ctr"/>
                      <a:r>
                        <a:rPr kumimoji="1" lang="en-US" altLang="ja-JP" sz="2400" dirty="0" smtClean="0"/>
                        <a:t>2</a:t>
                      </a:r>
                      <a:endParaRPr kumimoji="1" lang="ja-JP" altLang="en-US" sz="2400" dirty="0"/>
                    </a:p>
                  </a:txBody>
                  <a:tcPr/>
                </a:tc>
                <a:tc>
                  <a:txBody>
                    <a:bodyPr/>
                    <a:lstStyle/>
                    <a:p>
                      <a:pPr algn="ctr"/>
                      <a:r>
                        <a:rPr kumimoji="1" lang="en-US" altLang="ja-JP" sz="2400" dirty="0" smtClean="0"/>
                        <a:t>4</a:t>
                      </a:r>
                      <a:endParaRPr kumimoji="1" lang="ja-JP" altLang="en-US" sz="2400" dirty="0"/>
                    </a:p>
                  </a:txBody>
                  <a:tcPr/>
                </a:tc>
              </a:tr>
              <a:tr h="370840">
                <a:tc>
                  <a:txBody>
                    <a:bodyPr/>
                    <a:lstStyle/>
                    <a:p>
                      <a:r>
                        <a:rPr lang="ja-JP" altLang="en-US" sz="2000" dirty="0" smtClean="0"/>
                        <a:t>説明文問題</a:t>
                      </a:r>
                      <a:r>
                        <a:rPr lang="en-US" altLang="ja-JP" sz="2000" dirty="0" smtClean="0"/>
                        <a:t>(</a:t>
                      </a:r>
                      <a:r>
                        <a:rPr lang="en-US" altLang="ja-JP" sz="2000" dirty="0" err="1" smtClean="0"/>
                        <a:t>mlg</a:t>
                      </a:r>
                      <a:r>
                        <a:rPr lang="en-US" altLang="ja-JP" sz="2000" dirty="0" smtClean="0"/>
                        <a:t>)</a:t>
                      </a:r>
                      <a:endParaRPr kumimoji="1" lang="ja-JP" altLang="en-US" sz="2000" dirty="0"/>
                    </a:p>
                  </a:txBody>
                  <a:tcPr/>
                </a:tc>
                <a:tc>
                  <a:txBody>
                    <a:bodyPr/>
                    <a:lstStyle/>
                    <a:p>
                      <a:pPr algn="ctr"/>
                      <a:r>
                        <a:rPr kumimoji="1" lang="en-US" altLang="ja-JP" sz="2400" dirty="0" smtClean="0"/>
                        <a:t>112</a:t>
                      </a:r>
                      <a:endParaRPr kumimoji="1" lang="ja-JP" altLang="en-US" sz="2400" dirty="0"/>
                    </a:p>
                  </a:txBody>
                  <a:tcPr/>
                </a:tc>
                <a:tc>
                  <a:txBody>
                    <a:bodyPr/>
                    <a:lstStyle/>
                    <a:p>
                      <a:pPr algn="ctr"/>
                      <a:r>
                        <a:rPr kumimoji="1" lang="en-US" altLang="ja-JP" sz="2400" dirty="0" smtClean="0"/>
                        <a:t>19</a:t>
                      </a:r>
                      <a:endParaRPr kumimoji="1" lang="ja-JP" altLang="en-US" sz="2400" dirty="0"/>
                    </a:p>
                  </a:txBody>
                  <a:tcPr/>
                </a:tc>
                <a:tc>
                  <a:txBody>
                    <a:bodyPr/>
                    <a:lstStyle/>
                    <a:p>
                      <a:pPr algn="ctr"/>
                      <a:r>
                        <a:rPr kumimoji="1" lang="en-US" altLang="ja-JP" sz="2400" dirty="0" smtClean="0"/>
                        <a:t>---</a:t>
                      </a:r>
                      <a:endParaRPr kumimoji="1" lang="ja-JP" altLang="en-US" sz="2400" dirty="0"/>
                    </a:p>
                  </a:txBody>
                  <a:tcPr/>
                </a:tc>
                <a:tc>
                  <a:txBody>
                    <a:bodyPr/>
                    <a:lstStyle/>
                    <a:p>
                      <a:pPr algn="ctr"/>
                      <a:r>
                        <a:rPr kumimoji="1" lang="en-US" altLang="ja-JP" sz="2400" dirty="0" smtClean="0"/>
                        <a:t>7</a:t>
                      </a:r>
                      <a:endParaRPr kumimoji="1" lang="ja-JP" altLang="en-US" sz="2400" dirty="0"/>
                    </a:p>
                  </a:txBody>
                  <a:tcPr/>
                </a:tc>
                <a:tc>
                  <a:txBody>
                    <a:bodyPr/>
                    <a:lstStyle/>
                    <a:p>
                      <a:pPr algn="ctr"/>
                      <a:r>
                        <a:rPr kumimoji="1" lang="en-US" altLang="ja-JP" sz="2400" dirty="0" smtClean="0"/>
                        <a:t>5</a:t>
                      </a:r>
                      <a:endParaRPr kumimoji="1" lang="ja-JP" altLang="en-US" sz="2400" dirty="0"/>
                    </a:p>
                  </a:txBody>
                  <a:tcPr/>
                </a:tc>
                <a:tc>
                  <a:txBody>
                    <a:bodyPr/>
                    <a:lstStyle/>
                    <a:p>
                      <a:pPr algn="ctr"/>
                      <a:r>
                        <a:rPr kumimoji="1" lang="en-US" altLang="ja-JP" sz="2400" dirty="0" smtClean="0"/>
                        <a:t>7</a:t>
                      </a:r>
                      <a:endParaRPr kumimoji="1" lang="ja-JP" altLang="en-US" sz="2400" dirty="0"/>
                    </a:p>
                  </a:txBody>
                  <a:tcPr/>
                </a:tc>
              </a:tr>
            </a:tbl>
          </a:graphicData>
        </a:graphic>
      </p:graphicFrame>
      <p:sp>
        <p:nvSpPr>
          <p:cNvPr id="13" name="下矢印 12"/>
          <p:cNvSpPr/>
          <p:nvPr/>
        </p:nvSpPr>
        <p:spPr>
          <a:xfrm>
            <a:off x="3571868" y="3643314"/>
            <a:ext cx="2500330" cy="8572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misfit </a:t>
            </a:r>
          </a:p>
          <a:p>
            <a:pPr algn="ctr"/>
            <a:r>
              <a:rPr lang="ja-JP" altLang="en-US" dirty="0" smtClean="0"/>
              <a:t>の除去</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heckerboard(across)">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71472" y="571480"/>
            <a:ext cx="8229600" cy="1066800"/>
          </a:xfrm>
        </p:spPr>
        <p:txBody>
          <a:bodyPr>
            <a:normAutofit fontScale="90000"/>
          </a:bodyPr>
          <a:lstStyle/>
          <a:p>
            <a:r>
              <a:rPr lang="en-US" dirty="0" smtClean="0"/>
              <a:t>2</a:t>
            </a:r>
            <a:r>
              <a:rPr lang="ja-JP" altLang="en-US" dirty="0" smtClean="0"/>
              <a:t>段階モデルによる英語プレイスメントテストの分析</a:t>
            </a:r>
            <a:endParaRPr kumimoji="1" lang="ja-JP" altLang="en-US" dirty="0"/>
          </a:p>
        </p:txBody>
      </p:sp>
      <p:sp>
        <p:nvSpPr>
          <p:cNvPr id="4" name="スライド番号プレースホルダ 3"/>
          <p:cNvSpPr>
            <a:spLocks noGrp="1"/>
          </p:cNvSpPr>
          <p:nvPr>
            <p:ph type="sldNum" sz="quarter" idx="12"/>
          </p:nvPr>
        </p:nvSpPr>
        <p:spPr/>
        <p:txBody>
          <a:bodyPr/>
          <a:lstStyle/>
          <a:p>
            <a:fld id="{F4A02A6D-FEF3-476E-9DE0-CA56C57FB991}" type="slidenum">
              <a:rPr kumimoji="1" lang="ja-JP" altLang="en-US" smtClean="0"/>
              <a:pPr/>
              <a:t>27</a:t>
            </a:fld>
            <a:endParaRPr kumimoji="1" lang="ja-JP" altLang="en-US" dirty="0"/>
          </a:p>
        </p:txBody>
      </p:sp>
      <p:sp>
        <p:nvSpPr>
          <p:cNvPr id="5" name="テキスト ボックス 4"/>
          <p:cNvSpPr txBox="1"/>
          <p:nvPr/>
        </p:nvSpPr>
        <p:spPr>
          <a:xfrm>
            <a:off x="642910" y="1785926"/>
            <a:ext cx="6072230" cy="5232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ja-JP" altLang="en-US" sz="2800" dirty="0" smtClean="0"/>
              <a:t>① </a:t>
            </a:r>
            <a:r>
              <a:rPr lang="en-US" altLang="ja-JP" sz="2800" dirty="0" smtClean="0"/>
              <a:t>2008 </a:t>
            </a:r>
            <a:r>
              <a:rPr lang="ja-JP" altLang="en-US" sz="2800" dirty="0" smtClean="0"/>
              <a:t>疑似クラス分け</a:t>
            </a:r>
            <a:r>
              <a:rPr lang="en-US" altLang="ja-JP" sz="2800" dirty="0" smtClean="0"/>
              <a:t>(N=75)</a:t>
            </a:r>
          </a:p>
        </p:txBody>
      </p:sp>
      <p:sp>
        <p:nvSpPr>
          <p:cNvPr id="7" name="テキスト ボックス 6"/>
          <p:cNvSpPr txBox="1"/>
          <p:nvPr/>
        </p:nvSpPr>
        <p:spPr>
          <a:xfrm>
            <a:off x="642910" y="2428868"/>
            <a:ext cx="6072230" cy="5232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ja-JP" altLang="en-US" sz="2800" dirty="0" smtClean="0"/>
              <a:t>② </a:t>
            </a:r>
            <a:r>
              <a:rPr lang="en-US" altLang="ja-JP" sz="2800" dirty="0" smtClean="0"/>
              <a:t>2009 N</a:t>
            </a:r>
            <a:r>
              <a:rPr lang="ja-JP" altLang="en-US" sz="2800" dirty="0" smtClean="0"/>
              <a:t>短大のクラス分け</a:t>
            </a:r>
            <a:r>
              <a:rPr lang="en-US" altLang="ja-JP" sz="2800" dirty="0" smtClean="0"/>
              <a:t>(N=125) </a:t>
            </a:r>
          </a:p>
        </p:txBody>
      </p:sp>
      <p:sp>
        <p:nvSpPr>
          <p:cNvPr id="17" name="正方形/長方形 16"/>
          <p:cNvSpPr/>
          <p:nvPr/>
        </p:nvSpPr>
        <p:spPr>
          <a:xfrm>
            <a:off x="180900" y="5537184"/>
            <a:ext cx="8858312" cy="1200329"/>
          </a:xfrm>
          <a:prstGeom prst="rect">
            <a:avLst/>
          </a:prstGeom>
        </p:spPr>
        <p:txBody>
          <a:bodyPr wrap="square">
            <a:spAutoFit/>
          </a:bodyPr>
          <a:lstStyle/>
          <a:p>
            <a:pPr>
              <a:buFont typeface="Arial" pitchFamily="34" charset="0"/>
              <a:buChar char="•"/>
            </a:pPr>
            <a:r>
              <a:rPr lang="en-US" altLang="ja-JP" dirty="0" smtClean="0"/>
              <a:t> NTT</a:t>
            </a:r>
            <a:r>
              <a:rPr lang="ja-JP" altLang="en-US" dirty="0" smtClean="0"/>
              <a:t>分析は予備テストで得られた</a:t>
            </a:r>
            <a:r>
              <a:rPr lang="en-US" altLang="ja-JP" dirty="0" smtClean="0"/>
              <a:t>IRP</a:t>
            </a:r>
            <a:r>
              <a:rPr lang="ja-JP" altLang="en-US" dirty="0" smtClean="0"/>
              <a:t>を固定し、①は</a:t>
            </a:r>
            <a:r>
              <a:rPr lang="en-US" altLang="ja-JP" dirty="0" err="1" smtClean="0"/>
              <a:t>neutet</a:t>
            </a:r>
            <a:r>
              <a:rPr lang="ja-JP" altLang="en-US" dirty="0" err="1" smtClean="0"/>
              <a:t>、</a:t>
            </a:r>
            <a:r>
              <a:rPr lang="ja-JP" altLang="en-US" dirty="0" smtClean="0"/>
              <a:t>②は</a:t>
            </a:r>
            <a:r>
              <a:rPr lang="en-US" altLang="ja-JP" dirty="0" err="1" smtClean="0"/>
              <a:t>exametrika</a:t>
            </a:r>
            <a:r>
              <a:rPr lang="ja-JP" altLang="en-US" dirty="0" smtClean="0"/>
              <a:t>を使</a:t>
            </a:r>
            <a:endParaRPr lang="en-US" altLang="ja-JP" dirty="0" smtClean="0"/>
          </a:p>
          <a:p>
            <a:r>
              <a:rPr lang="ja-JP" altLang="en-US" dirty="0" smtClean="0"/>
              <a:t>　</a:t>
            </a:r>
            <a:r>
              <a:rPr lang="en-US" altLang="ja-JP" dirty="0" smtClean="0"/>
              <a:t>LRT-SOM</a:t>
            </a:r>
            <a:r>
              <a:rPr lang="ja-JP" altLang="en-US" dirty="0" smtClean="0"/>
              <a:t>モデルにより、潜在ランクの目標分布を</a:t>
            </a:r>
            <a:r>
              <a:rPr lang="ja-JP" altLang="en-US" u="sng" dirty="0" smtClean="0"/>
              <a:t>指定せず</a:t>
            </a:r>
            <a:r>
              <a:rPr lang="ja-JP" altLang="en-US" dirty="0" smtClean="0"/>
              <a:t>に行った。</a:t>
            </a:r>
            <a:endParaRPr lang="en-US" altLang="ja-JP" dirty="0" smtClean="0"/>
          </a:p>
          <a:p>
            <a:pPr>
              <a:buFont typeface="Arial" pitchFamily="34" charset="0"/>
              <a:buChar char="•"/>
            </a:pPr>
            <a:r>
              <a:rPr lang="en-US" dirty="0" smtClean="0"/>
              <a:t> GNT</a:t>
            </a:r>
            <a:r>
              <a:rPr lang="ja-JP" altLang="en-US" dirty="0" smtClean="0"/>
              <a:t>の分析は</a:t>
            </a:r>
            <a:r>
              <a:rPr lang="en-US" altLang="ja-JP" dirty="0" err="1" smtClean="0"/>
              <a:t>exametrika</a:t>
            </a:r>
            <a:r>
              <a:rPr lang="ja-JP" altLang="en-US" dirty="0" smtClean="0"/>
              <a:t>を使い</a:t>
            </a:r>
            <a:r>
              <a:rPr lang="en-US" altLang="ja-JP" dirty="0" smtClean="0"/>
              <a:t>LRT-SOM</a:t>
            </a:r>
            <a:r>
              <a:rPr lang="ja-JP" altLang="en-US" dirty="0" smtClean="0"/>
              <a:t>モデルにより、 潜在ランクの目標分布を</a:t>
            </a:r>
            <a:endParaRPr lang="en-US" altLang="ja-JP" dirty="0" smtClean="0"/>
          </a:p>
          <a:p>
            <a:r>
              <a:rPr lang="ja-JP" altLang="en-US" dirty="0" smtClean="0"/>
              <a:t>　</a:t>
            </a:r>
            <a:r>
              <a:rPr lang="ja-JP" altLang="en-US" u="sng" dirty="0" smtClean="0"/>
              <a:t>一様分布</a:t>
            </a:r>
            <a:r>
              <a:rPr lang="ja-JP" altLang="en-US" dirty="0" smtClean="0"/>
              <a:t>として行った。</a:t>
            </a:r>
            <a:endParaRPr lang="ja-JP" altLang="en-US" dirty="0"/>
          </a:p>
        </p:txBody>
      </p:sp>
      <p:grpSp>
        <p:nvGrpSpPr>
          <p:cNvPr id="3" name="グループ化 18"/>
          <p:cNvGrpSpPr/>
          <p:nvPr/>
        </p:nvGrpSpPr>
        <p:grpSpPr>
          <a:xfrm>
            <a:off x="857224" y="3071810"/>
            <a:ext cx="7500990" cy="2301547"/>
            <a:chOff x="857224" y="3429000"/>
            <a:chExt cx="7500990" cy="2301547"/>
          </a:xfrm>
        </p:grpSpPr>
        <p:sp>
          <p:nvSpPr>
            <p:cNvPr id="8" name="正方形/長方形 7"/>
            <p:cNvSpPr/>
            <p:nvPr/>
          </p:nvSpPr>
          <p:spPr>
            <a:xfrm>
              <a:off x="857224" y="4000504"/>
              <a:ext cx="2928958"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altLang="ja-JP" sz="2000" dirty="0" smtClean="0"/>
                <a:t>NTT(Q=10)</a:t>
              </a:r>
              <a:r>
                <a:rPr lang="ja-JP" altLang="en-US" sz="2000" dirty="0" smtClean="0"/>
                <a:t>により下位テストの潜在ランク</a:t>
              </a:r>
              <a:r>
                <a:rPr lang="en-US" sz="2000" dirty="0" smtClean="0"/>
                <a:t>(</a:t>
              </a:r>
              <a:r>
                <a:rPr lang="en-US" sz="2000" dirty="0" err="1" smtClean="0"/>
                <a:t>R</a:t>
              </a:r>
              <a:r>
                <a:rPr lang="en-US" sz="2000" baseline="-25000" dirty="0" err="1" smtClean="0"/>
                <a:t>vg</a:t>
              </a:r>
              <a:r>
                <a:rPr lang="en-US" sz="2000" dirty="0" smtClean="0"/>
                <a:t>, </a:t>
              </a:r>
              <a:r>
                <a:rPr lang="en-US" sz="2000" dirty="0" err="1" smtClean="0"/>
                <a:t>R</a:t>
              </a:r>
              <a:r>
                <a:rPr lang="en-US" sz="2000" baseline="-25000" dirty="0" err="1" smtClean="0"/>
                <a:t>dlg</a:t>
              </a:r>
              <a:r>
                <a:rPr lang="en-US" sz="2000" dirty="0" smtClean="0"/>
                <a:t>, </a:t>
              </a:r>
              <a:r>
                <a:rPr lang="en-US" sz="2000" dirty="0" err="1" smtClean="0"/>
                <a:t>R</a:t>
              </a:r>
              <a:r>
                <a:rPr lang="en-US" sz="2000" baseline="-25000" dirty="0" err="1" smtClean="0"/>
                <a:t>mlg</a:t>
              </a:r>
              <a:r>
                <a:rPr lang="en-US" sz="2000" dirty="0" smtClean="0"/>
                <a:t>)</a:t>
              </a:r>
              <a:r>
                <a:rPr lang="ja-JP" altLang="en-US" sz="2000" dirty="0" smtClean="0"/>
                <a:t>を求め</a:t>
              </a:r>
              <a:endParaRPr lang="ja-JP" altLang="en-US" sz="2000" dirty="0"/>
            </a:p>
          </p:txBody>
        </p:sp>
        <p:sp>
          <p:nvSpPr>
            <p:cNvPr id="11" name="正方形/長方形 10"/>
            <p:cNvSpPr/>
            <p:nvPr/>
          </p:nvSpPr>
          <p:spPr>
            <a:xfrm>
              <a:off x="5214942" y="3429000"/>
              <a:ext cx="3143272"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ja-JP" altLang="en-US" sz="2000" dirty="0" smtClean="0"/>
                <a:t>潜在ランク</a:t>
              </a:r>
              <a:r>
                <a:rPr lang="en-US" sz="2000" dirty="0" smtClean="0"/>
                <a:t>(</a:t>
              </a:r>
              <a:r>
                <a:rPr lang="en-US" sz="2000" dirty="0" err="1" smtClean="0"/>
                <a:t>R</a:t>
              </a:r>
              <a:r>
                <a:rPr lang="en-US" sz="2000" baseline="-25000" dirty="0" err="1" smtClean="0"/>
                <a:t>vg</a:t>
              </a:r>
              <a:r>
                <a:rPr lang="en-US" sz="2000" dirty="0" smtClean="0"/>
                <a:t>, </a:t>
              </a:r>
              <a:r>
                <a:rPr lang="en-US" sz="2000" dirty="0" err="1" smtClean="0"/>
                <a:t>R</a:t>
              </a:r>
              <a:r>
                <a:rPr lang="en-US" sz="2000" baseline="-25000" dirty="0" err="1" smtClean="0"/>
                <a:t>dlg</a:t>
              </a:r>
              <a:r>
                <a:rPr lang="en-US" sz="2000" dirty="0" smtClean="0"/>
                <a:t>, </a:t>
              </a:r>
              <a:r>
                <a:rPr lang="en-US" sz="2000" dirty="0" err="1" smtClean="0"/>
                <a:t>R</a:t>
              </a:r>
              <a:r>
                <a:rPr lang="en-US" sz="2000" baseline="-25000" dirty="0" err="1" smtClean="0"/>
                <a:t>mlg</a:t>
              </a:r>
              <a:r>
                <a:rPr lang="en-US" sz="2000" dirty="0" smtClean="0"/>
                <a:t>)</a:t>
              </a:r>
              <a:r>
                <a:rPr lang="ja-JP" altLang="en-US" sz="2000" dirty="0" smtClean="0"/>
                <a:t> の単純和</a:t>
              </a:r>
              <a:r>
                <a:rPr lang="en-US" altLang="ja-JP" sz="2000" dirty="0" smtClean="0"/>
                <a:t>(SUM)</a:t>
              </a:r>
              <a:r>
                <a:rPr lang="ja-JP" altLang="en-US" sz="2000" dirty="0" smtClean="0"/>
                <a:t>をもとに</a:t>
              </a:r>
              <a:endParaRPr lang="en-US" altLang="ja-JP" sz="2000" dirty="0" smtClean="0"/>
            </a:p>
            <a:p>
              <a:r>
                <a:rPr lang="ja-JP" altLang="en-US" sz="2000" dirty="0" smtClean="0"/>
                <a:t>５クラス分け</a:t>
              </a:r>
              <a:endParaRPr lang="ja-JP" altLang="en-US" sz="2000" dirty="0"/>
            </a:p>
          </p:txBody>
        </p:sp>
        <p:sp>
          <p:nvSpPr>
            <p:cNvPr id="12" name="正方形/長方形 11"/>
            <p:cNvSpPr/>
            <p:nvPr/>
          </p:nvSpPr>
          <p:spPr>
            <a:xfrm>
              <a:off x="5214942" y="4714884"/>
              <a:ext cx="3143272" cy="101566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r>
                <a:rPr lang="ja-JP" altLang="en-US" sz="2000" dirty="0" smtClean="0"/>
                <a:t>潜在ランク</a:t>
              </a:r>
              <a:r>
                <a:rPr lang="en-US" sz="2000" dirty="0" smtClean="0"/>
                <a:t>(</a:t>
              </a:r>
              <a:r>
                <a:rPr lang="en-US" sz="2000" dirty="0" err="1" smtClean="0"/>
                <a:t>R</a:t>
              </a:r>
              <a:r>
                <a:rPr lang="en-US" sz="2000" baseline="-25000" dirty="0" err="1" smtClean="0"/>
                <a:t>vg</a:t>
              </a:r>
              <a:r>
                <a:rPr lang="en-US" sz="2000" dirty="0" smtClean="0"/>
                <a:t>, </a:t>
              </a:r>
              <a:r>
                <a:rPr lang="en-US" sz="2000" dirty="0" err="1" smtClean="0"/>
                <a:t>R</a:t>
              </a:r>
              <a:r>
                <a:rPr lang="en-US" sz="2000" baseline="-25000" dirty="0" err="1" smtClean="0"/>
                <a:t>dlg</a:t>
              </a:r>
              <a:r>
                <a:rPr lang="en-US" sz="2000" dirty="0" smtClean="0"/>
                <a:t>, </a:t>
              </a:r>
              <a:r>
                <a:rPr lang="en-US" sz="2000" dirty="0" err="1" smtClean="0"/>
                <a:t>R</a:t>
              </a:r>
              <a:r>
                <a:rPr lang="en-US" sz="2000" baseline="-25000" dirty="0" err="1" smtClean="0"/>
                <a:t>mlg</a:t>
              </a:r>
              <a:r>
                <a:rPr lang="en-US" sz="2000" dirty="0" smtClean="0"/>
                <a:t>)</a:t>
              </a:r>
              <a:r>
                <a:rPr lang="ja-JP" altLang="en-US" sz="2000" dirty="0" smtClean="0"/>
                <a:t> を項目として</a:t>
              </a:r>
              <a:r>
                <a:rPr lang="en-US" sz="2000" dirty="0" smtClean="0"/>
                <a:t>GNT(Q=5)</a:t>
              </a:r>
              <a:r>
                <a:rPr lang="ja-JP" altLang="en-US" sz="2000" dirty="0" smtClean="0"/>
                <a:t>により５クラス分け</a:t>
              </a:r>
              <a:endParaRPr lang="ja-JP" altLang="en-US" sz="2000" dirty="0"/>
            </a:p>
          </p:txBody>
        </p:sp>
        <p:cxnSp>
          <p:nvCxnSpPr>
            <p:cNvPr id="14" name="直線矢印コネクタ 13"/>
            <p:cNvCxnSpPr/>
            <p:nvPr/>
          </p:nvCxnSpPr>
          <p:spPr>
            <a:xfrm flipV="1">
              <a:off x="3929058" y="4071942"/>
              <a:ext cx="642942" cy="28575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5" name="直線矢印コネクタ 14"/>
            <p:cNvCxnSpPr/>
            <p:nvPr/>
          </p:nvCxnSpPr>
          <p:spPr>
            <a:xfrm>
              <a:off x="3929058" y="4714884"/>
              <a:ext cx="642942" cy="28575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3" name="テキスト ボックス 12"/>
            <p:cNvSpPr txBox="1"/>
            <p:nvPr/>
          </p:nvSpPr>
          <p:spPr>
            <a:xfrm>
              <a:off x="4714877" y="3429000"/>
              <a:ext cx="490584" cy="1010085"/>
            </a:xfrm>
            <a:prstGeom prst="rect">
              <a:avLst/>
            </a:prstGeom>
          </p:spPr>
          <p:style>
            <a:lnRef idx="0">
              <a:schemeClr val="accent1"/>
            </a:lnRef>
            <a:fillRef idx="3">
              <a:schemeClr val="accent1"/>
            </a:fillRef>
            <a:effectRef idx="3">
              <a:schemeClr val="accent1"/>
            </a:effectRef>
            <a:fontRef idx="minor">
              <a:schemeClr val="lt1"/>
            </a:fontRef>
          </p:style>
          <p:txBody>
            <a:bodyPr vert="wordArtVertRtl" wrap="none" rtlCol="0">
              <a:spAutoFit/>
            </a:bodyPr>
            <a:lstStyle/>
            <a:p>
              <a:r>
                <a:rPr kumimoji="1" lang="en-US" altLang="ja-JP" b="1" dirty="0" smtClean="0"/>
                <a:t>SUM</a:t>
              </a:r>
              <a:endParaRPr kumimoji="1" lang="ja-JP" altLang="en-US" b="1" dirty="0"/>
            </a:p>
          </p:txBody>
        </p:sp>
        <p:sp>
          <p:nvSpPr>
            <p:cNvPr id="18" name="テキスト ボックス 17"/>
            <p:cNvSpPr txBox="1"/>
            <p:nvPr/>
          </p:nvSpPr>
          <p:spPr>
            <a:xfrm>
              <a:off x="4714891" y="4714884"/>
              <a:ext cx="490584" cy="1010085"/>
            </a:xfrm>
            <a:prstGeom prst="rect">
              <a:avLst/>
            </a:prstGeom>
          </p:spPr>
          <p:style>
            <a:lnRef idx="0">
              <a:schemeClr val="accent3"/>
            </a:lnRef>
            <a:fillRef idx="3">
              <a:schemeClr val="accent3"/>
            </a:fillRef>
            <a:effectRef idx="3">
              <a:schemeClr val="accent3"/>
            </a:effectRef>
            <a:fontRef idx="minor">
              <a:schemeClr val="lt1"/>
            </a:fontRef>
          </p:style>
          <p:txBody>
            <a:bodyPr vert="wordArtVertRtl" wrap="none" rtlCol="0">
              <a:spAutoFit/>
            </a:bodyPr>
            <a:lstStyle/>
            <a:p>
              <a:r>
                <a:rPr kumimoji="1" lang="en-US" altLang="ja-JP" b="1" dirty="0" smtClean="0"/>
                <a:t>GTN</a:t>
              </a:r>
              <a:endParaRPr kumimoji="1" lang="ja-JP" altLang="en-US" b="1" dirty="0"/>
            </a:p>
          </p:txBody>
        </p:sp>
      </p:gr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571480"/>
            <a:ext cx="8229600" cy="1066800"/>
          </a:xfrm>
        </p:spPr>
        <p:txBody>
          <a:bodyPr>
            <a:normAutofit fontScale="90000"/>
          </a:bodyPr>
          <a:lstStyle/>
          <a:p>
            <a:r>
              <a:rPr lang="en-US" altLang="ja-JP" dirty="0" smtClean="0"/>
              <a:t>SUM</a:t>
            </a:r>
            <a:r>
              <a:rPr lang="ja-JP" altLang="en-US" dirty="0" smtClean="0"/>
              <a:t>による</a:t>
            </a:r>
            <a:r>
              <a:rPr kumimoji="1" lang="ja-JP" altLang="en-US" dirty="0" smtClean="0"/>
              <a:t>クラス分けと</a:t>
            </a:r>
            <a:r>
              <a:rPr kumimoji="1" lang="en-US" altLang="ja-JP" dirty="0" smtClean="0"/>
              <a:t/>
            </a:r>
            <a:br>
              <a:rPr kumimoji="1" lang="en-US" altLang="ja-JP" dirty="0" smtClean="0"/>
            </a:br>
            <a:r>
              <a:rPr lang="en-US" altLang="ja-JP" dirty="0" smtClean="0"/>
              <a:t>GNT</a:t>
            </a:r>
            <a:r>
              <a:rPr lang="ja-JP" altLang="en-US" dirty="0" smtClean="0"/>
              <a:t>によるクラス分け</a:t>
            </a:r>
            <a:r>
              <a:rPr kumimoji="1" lang="ja-JP" altLang="en-US" dirty="0" smtClean="0"/>
              <a:t>の相関</a:t>
            </a:r>
            <a:endParaRPr kumimoji="1" lang="ja-JP" altLang="en-US" dirty="0"/>
          </a:p>
        </p:txBody>
      </p:sp>
      <p:graphicFrame>
        <p:nvGraphicFramePr>
          <p:cNvPr id="5" name="コンテンツ プレースホルダ 4"/>
          <p:cNvGraphicFramePr>
            <a:graphicFrameLocks noGrp="1"/>
          </p:cNvGraphicFramePr>
          <p:nvPr>
            <p:ph idx="1"/>
          </p:nvPr>
        </p:nvGraphicFramePr>
        <p:xfrm>
          <a:off x="428596" y="1928802"/>
          <a:ext cx="7715305" cy="2908119"/>
        </p:xfrm>
        <a:graphic>
          <a:graphicData uri="http://schemas.openxmlformats.org/drawingml/2006/table">
            <a:tbl>
              <a:tblPr firstRow="1" bandRow="1">
                <a:tableStyleId>{5C22544A-7EE6-4342-B048-85BDC9FD1C3A}</a:tableStyleId>
              </a:tblPr>
              <a:tblGrid>
                <a:gridCol w="1543061"/>
                <a:gridCol w="1543061"/>
                <a:gridCol w="1543061"/>
                <a:gridCol w="1543061"/>
                <a:gridCol w="1543061"/>
              </a:tblGrid>
              <a:tr h="1199672">
                <a:tc>
                  <a:txBody>
                    <a:bodyPr/>
                    <a:lstStyle/>
                    <a:p>
                      <a:pPr algn="ctr" fontAlgn="ctr"/>
                      <a:endParaRPr lang="ja-JP" altLang="en-US" sz="3200" b="0" i="0" u="none" strike="noStrike" dirty="0">
                        <a:solidFill>
                          <a:srgbClr val="000000"/>
                        </a:solidFill>
                        <a:latin typeface="ＭＳ Ｐゴシック"/>
                      </a:endParaRPr>
                    </a:p>
                  </a:txBody>
                  <a:tcPr marL="9525" marR="9525" marT="9525" marB="0" anchor="ctr"/>
                </a:tc>
                <a:tc>
                  <a:txBody>
                    <a:bodyPr/>
                    <a:lstStyle/>
                    <a:p>
                      <a:pPr algn="ctr" fontAlgn="ctr"/>
                      <a:r>
                        <a:rPr lang="ja-JP" altLang="en-US" sz="2400" b="0" i="0" u="none" strike="noStrike" dirty="0" smtClean="0">
                          <a:solidFill>
                            <a:srgbClr val="000000"/>
                          </a:solidFill>
                          <a:latin typeface="ＭＳ Ｐゴシック"/>
                        </a:rPr>
                        <a:t>受験者数</a:t>
                      </a:r>
                      <a:r>
                        <a:rPr lang="ja-JP" altLang="en-US" sz="2400" b="0" i="0" u="none" strike="noStrike" dirty="0">
                          <a:solidFill>
                            <a:srgbClr val="000000"/>
                          </a:solidFill>
                          <a:latin typeface="ＭＳ Ｐゴシック"/>
                        </a:rPr>
                        <a:t>　</a:t>
                      </a:r>
                    </a:p>
                  </a:txBody>
                  <a:tcPr marL="9525" marR="9525" marT="9525" marB="0" anchor="ctr"/>
                </a:tc>
                <a:tc>
                  <a:txBody>
                    <a:bodyPr/>
                    <a:lstStyle/>
                    <a:p>
                      <a:pPr algn="ctr" fontAlgn="ctr"/>
                      <a:r>
                        <a:rPr lang="ja-JP" altLang="en-US" sz="2800" b="0" i="0" u="none" strike="noStrike" dirty="0" smtClean="0">
                          <a:solidFill>
                            <a:srgbClr val="000000"/>
                          </a:solidFill>
                          <a:latin typeface="ＭＳ Ｐゴシック"/>
                        </a:rPr>
                        <a:t>第</a:t>
                      </a:r>
                      <a:r>
                        <a:rPr lang="en-US" altLang="ja-JP" sz="2800" b="0" i="0" u="none" strike="noStrike" dirty="0" smtClean="0">
                          <a:solidFill>
                            <a:srgbClr val="000000"/>
                          </a:solidFill>
                          <a:latin typeface="ＭＳ Ｐゴシック"/>
                        </a:rPr>
                        <a:t>1</a:t>
                      </a:r>
                      <a:r>
                        <a:rPr lang="ja-JP" altLang="en-US" sz="2800" b="0" i="0" u="none" strike="noStrike" dirty="0" smtClean="0">
                          <a:solidFill>
                            <a:srgbClr val="000000"/>
                          </a:solidFill>
                          <a:latin typeface="ＭＳ Ｐゴシック"/>
                        </a:rPr>
                        <a:t>段</a:t>
                      </a:r>
                      <a:endParaRPr lang="en-US" altLang="ja-JP" sz="2800" b="0" i="0" u="none" strike="noStrike" dirty="0" smtClean="0">
                        <a:solidFill>
                          <a:srgbClr val="000000"/>
                        </a:solidFill>
                        <a:latin typeface="ＭＳ Ｐゴシック"/>
                      </a:endParaRPr>
                    </a:p>
                    <a:p>
                      <a:pPr algn="ctr" fontAlgn="ctr"/>
                      <a:r>
                        <a:rPr lang="en-US" altLang="ja-JP" sz="2800" b="0" i="0" u="none" strike="noStrike" dirty="0" smtClean="0">
                          <a:solidFill>
                            <a:srgbClr val="000000"/>
                          </a:solidFill>
                          <a:latin typeface="ＭＳ Ｐゴシック"/>
                        </a:rPr>
                        <a:t>NTT</a:t>
                      </a:r>
                    </a:p>
                    <a:p>
                      <a:pPr algn="ctr" fontAlgn="ctr"/>
                      <a:r>
                        <a:rPr lang="ja-JP" altLang="en-US" sz="2800" b="0" i="0" u="none" strike="noStrike" dirty="0" smtClean="0">
                          <a:solidFill>
                            <a:srgbClr val="000000"/>
                          </a:solidFill>
                          <a:latin typeface="ＭＳ Ｐゴシック"/>
                        </a:rPr>
                        <a:t>ﾗﾝｸ数</a:t>
                      </a:r>
                      <a:endParaRPr lang="en-US" sz="2800" b="0" i="0" u="none" strike="noStrike" dirty="0">
                        <a:solidFill>
                          <a:srgbClr val="000000"/>
                        </a:solidFill>
                        <a:latin typeface="ＭＳ Ｐゴシック"/>
                      </a:endParaRPr>
                    </a:p>
                  </a:txBody>
                  <a:tcPr marL="9525" marR="9525" marT="9525" marB="0" anchor="ctr"/>
                </a:tc>
                <a:tc>
                  <a:txBody>
                    <a:bodyPr/>
                    <a:lstStyle/>
                    <a:p>
                      <a:pPr algn="ctr" fontAlgn="ctr"/>
                      <a:r>
                        <a:rPr lang="ja-JP" altLang="en-US" sz="2800" b="0" i="0" u="none" strike="noStrike" dirty="0" smtClean="0">
                          <a:solidFill>
                            <a:srgbClr val="000000"/>
                          </a:solidFill>
                          <a:latin typeface="ＭＳ Ｐゴシック"/>
                        </a:rPr>
                        <a:t>第</a:t>
                      </a:r>
                      <a:r>
                        <a:rPr lang="en-US" altLang="ja-JP" sz="2800" b="0" i="0" u="none" strike="noStrike" dirty="0" smtClean="0">
                          <a:solidFill>
                            <a:srgbClr val="000000"/>
                          </a:solidFill>
                          <a:latin typeface="ＭＳ Ｐゴシック"/>
                        </a:rPr>
                        <a:t>2</a:t>
                      </a:r>
                      <a:r>
                        <a:rPr lang="ja-JP" altLang="en-US" sz="2800" b="0" i="0" u="none" strike="noStrike" dirty="0" smtClean="0">
                          <a:solidFill>
                            <a:srgbClr val="000000"/>
                          </a:solidFill>
                          <a:latin typeface="ＭＳ Ｐゴシック"/>
                        </a:rPr>
                        <a:t>段</a:t>
                      </a:r>
                      <a:endParaRPr lang="en-US" altLang="ja-JP" sz="2800" b="0" i="0" u="none" strike="noStrike" dirty="0" smtClean="0">
                        <a:solidFill>
                          <a:srgbClr val="000000"/>
                        </a:solidFill>
                        <a:latin typeface="ＭＳ Ｐゴシック"/>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2800" b="0" i="0" u="none" strike="noStrike" dirty="0" smtClean="0">
                          <a:solidFill>
                            <a:srgbClr val="000000"/>
                          </a:solidFill>
                          <a:latin typeface="ＭＳ Ｐゴシック"/>
                        </a:rPr>
                        <a:t>GNT</a:t>
                      </a: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2800" b="0" i="0" u="none" strike="noStrike" dirty="0" smtClean="0">
                          <a:solidFill>
                            <a:srgbClr val="000000"/>
                          </a:solidFill>
                          <a:latin typeface="ＭＳ Ｐゴシック"/>
                        </a:rPr>
                        <a:t>ﾗﾝｸ数</a:t>
                      </a:r>
                      <a:endParaRPr lang="en-US" sz="2800" b="0" i="0" u="none" strike="noStrike" dirty="0" smtClean="0">
                        <a:solidFill>
                          <a:srgbClr val="000000"/>
                        </a:solidFill>
                        <a:latin typeface="ＭＳ Ｐゴシック"/>
                      </a:endParaRPr>
                    </a:p>
                  </a:txBody>
                  <a:tcPr marL="9525" marR="9525" marT="9525" marB="0" anchor="ctr"/>
                </a:tc>
                <a:tc>
                  <a:txBody>
                    <a:bodyPr/>
                    <a:lstStyle/>
                    <a:p>
                      <a:pPr algn="ctr" fontAlgn="ctr"/>
                      <a:r>
                        <a:rPr lang="ja-JP" altLang="en-US" sz="2800" b="0" i="0" u="none" strike="noStrike" dirty="0" smtClean="0">
                          <a:solidFill>
                            <a:srgbClr val="000000"/>
                          </a:solidFill>
                          <a:latin typeface="ＭＳ Ｐゴシック"/>
                        </a:rPr>
                        <a:t>順位</a:t>
                      </a:r>
                      <a:endParaRPr lang="en-US" altLang="ja-JP" sz="2800" b="0" i="0" u="none" strike="noStrike" dirty="0" smtClean="0">
                        <a:solidFill>
                          <a:srgbClr val="000000"/>
                        </a:solidFill>
                        <a:latin typeface="ＭＳ Ｐゴシック"/>
                      </a:endParaRPr>
                    </a:p>
                    <a:p>
                      <a:pPr algn="ctr" fontAlgn="ctr"/>
                      <a:r>
                        <a:rPr lang="ja-JP" altLang="en-US" sz="2800" b="0" i="0" u="none" strike="noStrike" dirty="0" smtClean="0">
                          <a:solidFill>
                            <a:srgbClr val="000000"/>
                          </a:solidFill>
                          <a:latin typeface="ＭＳ Ｐゴシック"/>
                        </a:rPr>
                        <a:t>相関係数</a:t>
                      </a:r>
                      <a:endParaRPr lang="en-US" sz="2800" b="0" i="0" u="none" strike="noStrike" dirty="0">
                        <a:solidFill>
                          <a:srgbClr val="000000"/>
                        </a:solidFill>
                        <a:latin typeface="ＭＳ Ｐゴシック"/>
                      </a:endParaRPr>
                    </a:p>
                  </a:txBody>
                  <a:tcPr marL="9525" marR="9525" marT="9525" marB="0" anchor="ctr"/>
                </a:tc>
              </a:tr>
              <a:tr h="539478">
                <a:tc>
                  <a:txBody>
                    <a:bodyPr/>
                    <a:lstStyle/>
                    <a:p>
                      <a:pPr algn="ctr" fontAlgn="ctr"/>
                      <a:r>
                        <a:rPr lang="ja-JP" altLang="en-US" sz="2800" b="0" i="0" u="none" strike="noStrike" dirty="0" smtClean="0">
                          <a:solidFill>
                            <a:srgbClr val="000000"/>
                          </a:solidFill>
                          <a:latin typeface="ＭＳ Ｐゴシック"/>
                        </a:rPr>
                        <a:t>① </a:t>
                      </a:r>
                      <a:r>
                        <a:rPr lang="en-US" altLang="ja-JP" sz="2800" b="0" i="0" u="none" strike="noStrike" dirty="0" smtClean="0">
                          <a:solidFill>
                            <a:srgbClr val="000000"/>
                          </a:solidFill>
                          <a:latin typeface="ＭＳ Ｐゴシック"/>
                        </a:rPr>
                        <a:t>2008</a:t>
                      </a:r>
                      <a:endParaRPr lang="en-US" altLang="ja-JP" sz="2800" b="0" i="0" u="none" strike="noStrike" dirty="0">
                        <a:solidFill>
                          <a:srgbClr val="000000"/>
                        </a:solidFill>
                        <a:latin typeface="ＭＳ Ｐゴシック"/>
                      </a:endParaRPr>
                    </a:p>
                  </a:txBody>
                  <a:tcPr marL="9525" marR="9525" marT="9525" marB="0" anchor="ctr"/>
                </a:tc>
                <a:tc>
                  <a:txBody>
                    <a:bodyPr/>
                    <a:lstStyle/>
                    <a:p>
                      <a:pPr algn="ctr" fontAlgn="ctr"/>
                      <a:r>
                        <a:rPr lang="en-US" altLang="ja-JP" sz="2800" b="0" i="0" u="none" strike="noStrike" dirty="0" smtClean="0">
                          <a:solidFill>
                            <a:srgbClr val="000000"/>
                          </a:solidFill>
                          <a:latin typeface="ＭＳ Ｐゴシック"/>
                        </a:rPr>
                        <a:t>75</a:t>
                      </a:r>
                      <a:endParaRPr lang="en-US" altLang="ja-JP" sz="2800" b="0" i="0" u="none" strike="noStrike" dirty="0">
                        <a:solidFill>
                          <a:srgbClr val="000000"/>
                        </a:solidFill>
                        <a:latin typeface="ＭＳ Ｐゴシック"/>
                      </a:endParaRPr>
                    </a:p>
                  </a:txBody>
                  <a:tcPr marL="9525" marR="9525" marT="9525" marB="0" anchor="ctr"/>
                </a:tc>
                <a:tc>
                  <a:txBody>
                    <a:bodyPr/>
                    <a:lstStyle/>
                    <a:p>
                      <a:pPr algn="ctr" fontAlgn="ctr"/>
                      <a:r>
                        <a:rPr lang="en-US" altLang="ja-JP" sz="2800" b="0" i="0" u="none" strike="noStrike" dirty="0" smtClean="0">
                          <a:solidFill>
                            <a:srgbClr val="000000"/>
                          </a:solidFill>
                          <a:latin typeface="ＭＳ Ｐゴシック"/>
                        </a:rPr>
                        <a:t>10</a:t>
                      </a:r>
                      <a:endParaRPr lang="en-US" altLang="ja-JP" sz="2800" b="0" i="0" u="none" strike="noStrike" dirty="0">
                        <a:solidFill>
                          <a:srgbClr val="000000"/>
                        </a:solidFill>
                        <a:latin typeface="ＭＳ Ｐゴシック"/>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2800" b="0" i="0" u="none" strike="noStrike" dirty="0" smtClean="0">
                          <a:solidFill>
                            <a:srgbClr val="000000"/>
                          </a:solidFill>
                          <a:latin typeface="ＭＳ Ｐゴシック"/>
                        </a:rPr>
                        <a:t>5</a:t>
                      </a:r>
                    </a:p>
                  </a:txBody>
                  <a:tcPr marL="9525" marR="9525" marT="9525" marB="0" anchor="ctr"/>
                </a:tc>
                <a:tc>
                  <a:txBody>
                    <a:bodyPr/>
                    <a:lstStyle/>
                    <a:p>
                      <a:pPr algn="ctr" fontAlgn="ctr"/>
                      <a:r>
                        <a:rPr lang="en-US" altLang="ja-JP" sz="2800" b="0" i="0" u="none" strike="noStrike" dirty="0">
                          <a:solidFill>
                            <a:srgbClr val="000000"/>
                          </a:solidFill>
                          <a:latin typeface="ＭＳ Ｐゴシック"/>
                        </a:rPr>
                        <a:t>0.93 </a:t>
                      </a:r>
                    </a:p>
                  </a:txBody>
                  <a:tcPr marL="9525" marR="9525" marT="9525" marB="0" anchor="ctr"/>
                </a:tc>
              </a:tr>
              <a:tr h="539478">
                <a:tc rowSpan="2">
                  <a:txBody>
                    <a:bodyPr/>
                    <a:lstStyle/>
                    <a:p>
                      <a:pPr algn="ctr" fontAlgn="ctr"/>
                      <a:r>
                        <a:rPr lang="ja-JP" altLang="en-US" sz="2800" b="0" i="0" u="none" strike="noStrike" dirty="0" smtClean="0">
                          <a:solidFill>
                            <a:srgbClr val="000000"/>
                          </a:solidFill>
                          <a:latin typeface="ＭＳ Ｐゴシック"/>
                        </a:rPr>
                        <a:t>② </a:t>
                      </a:r>
                      <a:r>
                        <a:rPr lang="en-US" altLang="ja-JP" sz="2800" b="0" i="0" u="none" strike="noStrike" dirty="0" smtClean="0">
                          <a:solidFill>
                            <a:srgbClr val="000000"/>
                          </a:solidFill>
                          <a:latin typeface="ＭＳ Ｐゴシック"/>
                        </a:rPr>
                        <a:t>2009</a:t>
                      </a:r>
                    </a:p>
                  </a:txBody>
                  <a:tcPr marL="9525" marR="9525" marT="9525" marB="0" anchor="ctr"/>
                </a:tc>
                <a:tc rowSpan="2">
                  <a:txBody>
                    <a:bodyPr/>
                    <a:lstStyle/>
                    <a:p>
                      <a:pPr algn="ctr" fontAlgn="ctr"/>
                      <a:r>
                        <a:rPr lang="en-US" sz="2800" b="0" i="0" u="none" strike="noStrike" dirty="0" smtClean="0">
                          <a:solidFill>
                            <a:srgbClr val="000000"/>
                          </a:solidFill>
                          <a:latin typeface="ＭＳ Ｐゴシック"/>
                        </a:rPr>
                        <a:t>125</a:t>
                      </a:r>
                      <a:endParaRPr lang="en-US" sz="2800" b="0" i="0" u="none" strike="noStrike" dirty="0">
                        <a:solidFill>
                          <a:srgbClr val="000000"/>
                        </a:solidFill>
                        <a:latin typeface="ＭＳ Ｐゴシック"/>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2800" b="0" i="0" u="none" strike="noStrike" dirty="0" smtClean="0">
                          <a:solidFill>
                            <a:srgbClr val="000000"/>
                          </a:solidFill>
                          <a:latin typeface="ＭＳ Ｐゴシック"/>
                        </a:rPr>
                        <a:t>10</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2800" b="0" i="0" u="none" strike="noStrike" dirty="0" smtClean="0">
                          <a:solidFill>
                            <a:srgbClr val="000000"/>
                          </a:solidFill>
                          <a:latin typeface="ＭＳ Ｐゴシック"/>
                        </a:rPr>
                        <a:t>5</a:t>
                      </a:r>
                    </a:p>
                  </a:txBody>
                  <a:tcPr marL="9525" marR="9525" marT="9525" marB="0" anchor="ctr"/>
                </a:tc>
                <a:tc>
                  <a:txBody>
                    <a:bodyPr/>
                    <a:lstStyle/>
                    <a:p>
                      <a:pPr algn="ctr" fontAlgn="ctr"/>
                      <a:r>
                        <a:rPr lang="en-US" altLang="ja-JP" sz="2800" b="0" i="0" u="none" strike="noStrike" dirty="0" smtClean="0">
                          <a:solidFill>
                            <a:srgbClr val="000000"/>
                          </a:solidFill>
                          <a:latin typeface="ＭＳ Ｐゴシック"/>
                        </a:rPr>
                        <a:t>0.95 </a:t>
                      </a:r>
                      <a:endParaRPr lang="en-US" altLang="ja-JP" sz="2800" b="0" i="0" u="none" strike="noStrike" dirty="0">
                        <a:solidFill>
                          <a:srgbClr val="000000"/>
                        </a:solidFill>
                        <a:latin typeface="ＭＳ Ｐゴシック"/>
                      </a:endParaRPr>
                    </a:p>
                  </a:txBody>
                  <a:tcPr marL="9525" marR="9525" marT="9525" marB="0" anchor="ctr"/>
                </a:tc>
              </a:tr>
              <a:tr h="539478">
                <a:tc vMerge="1">
                  <a:txBody>
                    <a:bodyPr/>
                    <a:lstStyle/>
                    <a:p>
                      <a:pPr algn="ctr" fontAlgn="ctr"/>
                      <a:endParaRPr lang="en-US" sz="3200" b="0" i="0" u="none" strike="noStrike" dirty="0">
                        <a:solidFill>
                          <a:srgbClr val="000000"/>
                        </a:solidFill>
                        <a:latin typeface="ＭＳ Ｐゴシック"/>
                      </a:endParaRPr>
                    </a:p>
                  </a:txBody>
                  <a:tcPr marL="9525" marR="9525" marT="9525" marB="0" anchor="ctr"/>
                </a:tc>
                <a:tc vMerge="1">
                  <a:txBody>
                    <a:bodyPr/>
                    <a:lstStyle/>
                    <a:p>
                      <a:pPr algn="ctr" fontAlgn="ctr"/>
                      <a:endParaRPr lang="en-US" sz="3200" b="0" i="0" u="none" strike="noStrike" dirty="0">
                        <a:solidFill>
                          <a:srgbClr val="000000"/>
                        </a:solidFill>
                        <a:latin typeface="ＭＳ Ｐゴシック"/>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2800" b="0" i="0" u="none" strike="noStrike" dirty="0" smtClean="0">
                          <a:solidFill>
                            <a:srgbClr val="000000"/>
                          </a:solidFill>
                          <a:latin typeface="ＭＳ Ｐゴシック"/>
                        </a:rPr>
                        <a:t>10</a:t>
                      </a:r>
                    </a:p>
                  </a:txBody>
                  <a:tcPr marL="9525" marR="9525" marT="9525" marB="0" anchor="ctr"/>
                </a:tc>
                <a:tc>
                  <a:txBody>
                    <a:bodyPr/>
                    <a:lstStyle/>
                    <a:p>
                      <a:pPr algn="ctr" fontAlgn="ctr"/>
                      <a:r>
                        <a:rPr lang="en-US" altLang="ja-JP" sz="2800" b="0" i="0" u="none" strike="noStrike" dirty="0" smtClean="0">
                          <a:solidFill>
                            <a:srgbClr val="000000"/>
                          </a:solidFill>
                          <a:latin typeface="ＭＳ Ｐゴシック"/>
                        </a:rPr>
                        <a:t>10</a:t>
                      </a:r>
                      <a:endParaRPr lang="en-US" altLang="ja-JP" sz="2800" b="0" i="0" u="none" strike="noStrike" dirty="0">
                        <a:solidFill>
                          <a:srgbClr val="000000"/>
                        </a:solidFill>
                        <a:latin typeface="ＭＳ Ｐゴシック"/>
                      </a:endParaRPr>
                    </a:p>
                  </a:txBody>
                  <a:tcPr marL="9525" marR="9525" marT="9525" marB="0" anchor="ctr"/>
                </a:tc>
                <a:tc>
                  <a:txBody>
                    <a:bodyPr/>
                    <a:lstStyle/>
                    <a:p>
                      <a:pPr algn="ctr" fontAlgn="ctr"/>
                      <a:r>
                        <a:rPr lang="en-US" altLang="ja-JP" sz="2800" b="0" i="0" u="none" strike="noStrike" dirty="0" smtClean="0">
                          <a:solidFill>
                            <a:srgbClr val="000000"/>
                          </a:solidFill>
                          <a:latin typeface="ＭＳ Ｐゴシック"/>
                        </a:rPr>
                        <a:t>0.92</a:t>
                      </a:r>
                      <a:endParaRPr lang="en-US" altLang="ja-JP" sz="2800" b="0" i="0" u="none" strike="noStrike" dirty="0">
                        <a:solidFill>
                          <a:srgbClr val="000000"/>
                        </a:solidFill>
                        <a:latin typeface="ＭＳ Ｐゴシック"/>
                      </a:endParaRPr>
                    </a:p>
                  </a:txBody>
                  <a:tcPr marL="9525" marR="9525" marT="9525" marB="0" anchor="ctr"/>
                </a:tc>
              </a:tr>
            </a:tbl>
          </a:graphicData>
        </a:graphic>
      </p:graphicFrame>
      <p:sp>
        <p:nvSpPr>
          <p:cNvPr id="4" name="スライド番号プレースホルダ 3"/>
          <p:cNvSpPr>
            <a:spLocks noGrp="1"/>
          </p:cNvSpPr>
          <p:nvPr>
            <p:ph type="sldNum" sz="quarter" idx="12"/>
          </p:nvPr>
        </p:nvSpPr>
        <p:spPr/>
        <p:txBody>
          <a:bodyPr/>
          <a:lstStyle/>
          <a:p>
            <a:fld id="{F4A02A6D-FEF3-476E-9DE0-CA56C57FB991}" type="slidenum">
              <a:rPr kumimoji="1" lang="ja-JP" altLang="en-US" smtClean="0"/>
              <a:pPr/>
              <a:t>28</a:t>
            </a:fld>
            <a:endParaRPr kumimoji="1" lang="ja-JP" altLang="en-US" dirty="0"/>
          </a:p>
        </p:txBody>
      </p:sp>
      <p:sp>
        <p:nvSpPr>
          <p:cNvPr id="6" name="テキスト ボックス 5"/>
          <p:cNvSpPr txBox="1"/>
          <p:nvPr/>
        </p:nvSpPr>
        <p:spPr>
          <a:xfrm>
            <a:off x="428596" y="5286388"/>
            <a:ext cx="8215370" cy="707886"/>
          </a:xfrm>
          <a:prstGeom prst="rect">
            <a:avLst/>
          </a:prstGeom>
          <a:noFill/>
        </p:spPr>
        <p:txBody>
          <a:bodyPr wrap="square" rtlCol="0">
            <a:spAutoFit/>
          </a:bodyPr>
          <a:lstStyle/>
          <a:p>
            <a:pPr>
              <a:buFont typeface="Arial" pitchFamily="34" charset="0"/>
              <a:buChar char="•"/>
            </a:pPr>
            <a:r>
              <a:rPr lang="ja-JP" altLang="en-US" sz="2000" dirty="0" smtClean="0"/>
              <a:t>①の</a:t>
            </a:r>
            <a:r>
              <a:rPr lang="en-US" altLang="ja-JP" sz="2000" dirty="0" smtClean="0"/>
              <a:t>GNT</a:t>
            </a:r>
            <a:r>
              <a:rPr lang="ja-JP" altLang="en-US" sz="2000" dirty="0" smtClean="0"/>
              <a:t>を</a:t>
            </a:r>
            <a:r>
              <a:rPr lang="en-US" altLang="ja-JP" sz="2000" dirty="0" smtClean="0"/>
              <a:t>Q=10</a:t>
            </a:r>
            <a:r>
              <a:rPr lang="ja-JP" altLang="en-US" sz="2000" dirty="0" smtClean="0"/>
              <a:t>とした場合は、弱順序配列を満たさなかった</a:t>
            </a:r>
            <a:endParaRPr lang="en-US" altLang="ja-JP" sz="2000" dirty="0" smtClean="0"/>
          </a:p>
          <a:p>
            <a:pPr>
              <a:buFont typeface="Arial" pitchFamily="34" charset="0"/>
              <a:buChar char="•"/>
            </a:pPr>
            <a:r>
              <a:rPr lang="ja-JP" altLang="en-US" sz="2000" dirty="0" smtClean="0"/>
              <a:t>順位相関係数はスピアマンの順位相関係数</a:t>
            </a:r>
            <a:endParaRPr lang="en-US" altLang="ja-JP" sz="20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 name="グラフ 38"/>
          <p:cNvGraphicFramePr/>
          <p:nvPr/>
        </p:nvGraphicFramePr>
        <p:xfrm>
          <a:off x="3214678" y="4286256"/>
          <a:ext cx="2700000" cy="226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3" name="グラフ 32"/>
          <p:cNvGraphicFramePr/>
          <p:nvPr/>
        </p:nvGraphicFramePr>
        <p:xfrm>
          <a:off x="357158" y="4286256"/>
          <a:ext cx="2700000" cy="2268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5" name="グラフ 34"/>
          <p:cNvGraphicFramePr/>
          <p:nvPr/>
        </p:nvGraphicFramePr>
        <p:xfrm>
          <a:off x="6072198" y="4286256"/>
          <a:ext cx="2700000" cy="22680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6" name="グラフ 35"/>
          <p:cNvGraphicFramePr/>
          <p:nvPr/>
        </p:nvGraphicFramePr>
        <p:xfrm>
          <a:off x="357158" y="1643050"/>
          <a:ext cx="2700000" cy="2286016"/>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7" name="グラフ 36"/>
          <p:cNvGraphicFramePr/>
          <p:nvPr/>
        </p:nvGraphicFramePr>
        <p:xfrm>
          <a:off x="3214678" y="1643050"/>
          <a:ext cx="2700000" cy="2286016"/>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8" name="グラフ 37"/>
          <p:cNvGraphicFramePr/>
          <p:nvPr/>
        </p:nvGraphicFramePr>
        <p:xfrm>
          <a:off x="6072198" y="1643050"/>
          <a:ext cx="2700000" cy="2286016"/>
        </p:xfrm>
        <a:graphic>
          <a:graphicData uri="http://schemas.openxmlformats.org/drawingml/2006/chart">
            <c:chart xmlns:c="http://schemas.openxmlformats.org/drawingml/2006/chart" xmlns:r="http://schemas.openxmlformats.org/officeDocument/2006/relationships" r:id="rId8"/>
          </a:graphicData>
        </a:graphic>
      </p:graphicFrame>
      <p:sp>
        <p:nvSpPr>
          <p:cNvPr id="2" name="スライド番号プレースホルダ 1"/>
          <p:cNvSpPr>
            <a:spLocks noGrp="1"/>
          </p:cNvSpPr>
          <p:nvPr>
            <p:ph type="sldNum" sz="quarter" idx="12"/>
          </p:nvPr>
        </p:nvSpPr>
        <p:spPr/>
        <p:txBody>
          <a:bodyPr/>
          <a:lstStyle/>
          <a:p>
            <a:fld id="{F4A02A6D-FEF3-476E-9DE0-CA56C57FB991}" type="slidenum">
              <a:rPr kumimoji="1" lang="ja-JP" altLang="en-US" smtClean="0"/>
              <a:pPr/>
              <a:t>29</a:t>
            </a:fld>
            <a:endParaRPr kumimoji="1" lang="ja-JP" altLang="en-US"/>
          </a:p>
        </p:txBody>
      </p:sp>
      <p:sp>
        <p:nvSpPr>
          <p:cNvPr id="14" name="タイトル 1"/>
          <p:cNvSpPr txBox="1">
            <a:spLocks/>
          </p:cNvSpPr>
          <p:nvPr/>
        </p:nvSpPr>
        <p:spPr>
          <a:xfrm>
            <a:off x="214282" y="571480"/>
            <a:ext cx="7358114" cy="571504"/>
          </a:xfrm>
          <a:prstGeom prst="rect">
            <a:avLst/>
          </a:prstGeom>
        </p:spPr>
        <p:style>
          <a:lnRef idx="1">
            <a:schemeClr val="accent2"/>
          </a:lnRef>
          <a:fillRef idx="3">
            <a:schemeClr val="accent2"/>
          </a:fillRef>
          <a:effectRef idx="2">
            <a:schemeClr val="accent2"/>
          </a:effectRef>
          <a:fontRef idx="minor">
            <a:schemeClr val="lt1"/>
          </a:fontRef>
        </p:style>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0" i="0" u="none" strike="noStrike" kern="1200" cap="none" spc="0" normalizeH="0" baseline="0" noProof="0" dirty="0" smtClean="0">
                <a:ln>
                  <a:noFill/>
                </a:ln>
                <a:solidFill>
                  <a:schemeClr val="lt1"/>
                </a:solidFill>
                <a:effectLst/>
                <a:uLnTx/>
                <a:uFillTx/>
                <a:latin typeface="+mn-lt"/>
                <a:ea typeface="+mn-ea"/>
                <a:cs typeface="+mn-cs"/>
              </a:rPr>
              <a:t>下位テストのテスト参照プロファイル</a:t>
            </a:r>
            <a:r>
              <a:rPr kumimoji="1" lang="en-US" altLang="ja-JP" sz="2800" b="0" i="0" u="none" strike="noStrike" kern="1200" cap="none" spc="0" normalizeH="0" baseline="0" noProof="0" dirty="0" smtClean="0">
                <a:ln>
                  <a:noFill/>
                </a:ln>
                <a:solidFill>
                  <a:schemeClr val="lt1"/>
                </a:solidFill>
                <a:effectLst/>
                <a:uLnTx/>
                <a:uFillTx/>
                <a:latin typeface="+mn-lt"/>
                <a:ea typeface="+mn-ea"/>
                <a:cs typeface="+mn-cs"/>
              </a:rPr>
              <a:t>(TRP)</a:t>
            </a:r>
            <a:endParaRPr kumimoji="1" lang="ja-JP" altLang="en-US" sz="2800" b="0" i="0" u="none" strike="noStrike" kern="1200" cap="none" spc="0" normalizeH="0" baseline="0" noProof="0" dirty="0">
              <a:ln>
                <a:noFill/>
              </a:ln>
              <a:solidFill>
                <a:schemeClr val="lt1"/>
              </a:solidFill>
              <a:effectLst/>
              <a:uLnTx/>
              <a:uFillTx/>
              <a:latin typeface="+mn-lt"/>
              <a:ea typeface="+mn-ea"/>
              <a:cs typeface="+mn-cs"/>
            </a:endParaRPr>
          </a:p>
        </p:txBody>
      </p:sp>
      <p:sp>
        <p:nvSpPr>
          <p:cNvPr id="40" name="正方形/長方形 39"/>
          <p:cNvSpPr/>
          <p:nvPr/>
        </p:nvSpPr>
        <p:spPr>
          <a:xfrm>
            <a:off x="357158" y="1285860"/>
            <a:ext cx="1811714" cy="369332"/>
          </a:xfrm>
          <a:prstGeom prst="rect">
            <a:avLst/>
          </a:prstGeom>
        </p:spPr>
        <p:txBody>
          <a:bodyPr wrap="none">
            <a:spAutoFit/>
          </a:bodyPr>
          <a:lstStyle/>
          <a:p>
            <a:pPr algn="ctr" fontAlgn="ctr"/>
            <a:r>
              <a:rPr lang="ja-JP" altLang="en-US" dirty="0" smtClean="0"/>
              <a:t>① </a:t>
            </a:r>
            <a:r>
              <a:rPr lang="en-US" altLang="ja-JP" dirty="0" smtClean="0"/>
              <a:t>2008 (N=75)</a:t>
            </a:r>
            <a:endParaRPr lang="en-US" altLang="ja-JP" dirty="0">
              <a:solidFill>
                <a:srgbClr val="000000"/>
              </a:solidFill>
              <a:latin typeface="ＭＳ Ｐゴシック"/>
            </a:endParaRPr>
          </a:p>
        </p:txBody>
      </p:sp>
      <p:sp>
        <p:nvSpPr>
          <p:cNvPr id="41" name="正方形/長方形 40"/>
          <p:cNvSpPr/>
          <p:nvPr/>
        </p:nvSpPr>
        <p:spPr>
          <a:xfrm>
            <a:off x="357158" y="3929066"/>
            <a:ext cx="1867819" cy="369332"/>
          </a:xfrm>
          <a:prstGeom prst="rect">
            <a:avLst/>
          </a:prstGeom>
        </p:spPr>
        <p:txBody>
          <a:bodyPr wrap="none">
            <a:spAutoFit/>
          </a:bodyPr>
          <a:lstStyle/>
          <a:p>
            <a:pPr algn="ctr" fontAlgn="ctr"/>
            <a:r>
              <a:rPr lang="ja-JP" altLang="en-US" dirty="0" smtClean="0"/>
              <a:t>② </a:t>
            </a:r>
            <a:r>
              <a:rPr lang="en-US" altLang="ja-JP" dirty="0" smtClean="0"/>
              <a:t>2009(N=125)</a:t>
            </a:r>
            <a:endParaRPr lang="en-US" altLang="ja-JP" dirty="0">
              <a:solidFill>
                <a:srgbClr val="000000"/>
              </a:solidFill>
              <a:latin typeface="ＭＳ Ｐゴシック"/>
            </a:endParaRPr>
          </a:p>
        </p:txBody>
      </p:sp>
      <p:sp>
        <p:nvSpPr>
          <p:cNvPr id="20" name="テキスト ボックス 19"/>
          <p:cNvSpPr txBox="1"/>
          <p:nvPr/>
        </p:nvSpPr>
        <p:spPr>
          <a:xfrm>
            <a:off x="428596" y="3571876"/>
            <a:ext cx="642942" cy="338554"/>
          </a:xfrm>
          <a:prstGeom prst="rect">
            <a:avLst/>
          </a:prstGeom>
          <a:noFill/>
        </p:spPr>
        <p:txBody>
          <a:bodyPr wrap="square" rtlCol="0">
            <a:spAutoFit/>
          </a:bodyPr>
          <a:lstStyle/>
          <a:p>
            <a:r>
              <a:rPr kumimoji="1" lang="en-US" altLang="ja-JP" sz="1600" dirty="0" smtClean="0"/>
              <a:t>Vg</a:t>
            </a:r>
            <a:endParaRPr kumimoji="1" lang="ja-JP" altLang="en-US" sz="1600" dirty="0"/>
          </a:p>
        </p:txBody>
      </p:sp>
      <p:sp>
        <p:nvSpPr>
          <p:cNvPr id="21" name="テキスト ボックス 20"/>
          <p:cNvSpPr txBox="1"/>
          <p:nvPr/>
        </p:nvSpPr>
        <p:spPr>
          <a:xfrm>
            <a:off x="6143636" y="3571876"/>
            <a:ext cx="785818" cy="338554"/>
          </a:xfrm>
          <a:prstGeom prst="rect">
            <a:avLst/>
          </a:prstGeom>
          <a:noFill/>
        </p:spPr>
        <p:txBody>
          <a:bodyPr wrap="square" rtlCol="0">
            <a:spAutoFit/>
          </a:bodyPr>
          <a:lstStyle/>
          <a:p>
            <a:r>
              <a:rPr lang="en-US" altLang="ja-JP" sz="1600" dirty="0" err="1" smtClean="0"/>
              <a:t>Ml</a:t>
            </a:r>
            <a:r>
              <a:rPr kumimoji="1" lang="en-US" altLang="ja-JP" sz="1600" dirty="0" err="1" smtClean="0"/>
              <a:t>g</a:t>
            </a:r>
            <a:endParaRPr kumimoji="1" lang="ja-JP" altLang="en-US" sz="1600" dirty="0"/>
          </a:p>
        </p:txBody>
      </p:sp>
      <p:sp>
        <p:nvSpPr>
          <p:cNvPr id="25" name="テキスト ボックス 24"/>
          <p:cNvSpPr txBox="1"/>
          <p:nvPr/>
        </p:nvSpPr>
        <p:spPr>
          <a:xfrm>
            <a:off x="3286116" y="3571876"/>
            <a:ext cx="714380" cy="338554"/>
          </a:xfrm>
          <a:prstGeom prst="rect">
            <a:avLst/>
          </a:prstGeom>
          <a:noFill/>
        </p:spPr>
        <p:txBody>
          <a:bodyPr wrap="square" rtlCol="0">
            <a:spAutoFit/>
          </a:bodyPr>
          <a:lstStyle/>
          <a:p>
            <a:r>
              <a:rPr kumimoji="1" lang="en-US" altLang="ja-JP" sz="1600" dirty="0" err="1" smtClean="0"/>
              <a:t>Dlg</a:t>
            </a:r>
            <a:endParaRPr kumimoji="1" lang="ja-JP" altLang="en-US" sz="1600" dirty="0"/>
          </a:p>
        </p:txBody>
      </p:sp>
      <p:sp>
        <p:nvSpPr>
          <p:cNvPr id="26" name="テキスト ボックス 25"/>
          <p:cNvSpPr txBox="1"/>
          <p:nvPr/>
        </p:nvSpPr>
        <p:spPr>
          <a:xfrm>
            <a:off x="428596" y="6143644"/>
            <a:ext cx="642942" cy="338554"/>
          </a:xfrm>
          <a:prstGeom prst="rect">
            <a:avLst/>
          </a:prstGeom>
          <a:noFill/>
        </p:spPr>
        <p:txBody>
          <a:bodyPr wrap="square" rtlCol="0">
            <a:spAutoFit/>
          </a:bodyPr>
          <a:lstStyle/>
          <a:p>
            <a:r>
              <a:rPr kumimoji="1" lang="en-US" altLang="ja-JP" sz="1600" dirty="0" smtClean="0"/>
              <a:t>Vg</a:t>
            </a:r>
            <a:endParaRPr kumimoji="1" lang="ja-JP" altLang="en-US" sz="1600" dirty="0"/>
          </a:p>
        </p:txBody>
      </p:sp>
      <p:sp>
        <p:nvSpPr>
          <p:cNvPr id="27" name="テキスト ボックス 26"/>
          <p:cNvSpPr txBox="1"/>
          <p:nvPr/>
        </p:nvSpPr>
        <p:spPr>
          <a:xfrm>
            <a:off x="6143636" y="6143644"/>
            <a:ext cx="785818" cy="338554"/>
          </a:xfrm>
          <a:prstGeom prst="rect">
            <a:avLst/>
          </a:prstGeom>
          <a:noFill/>
        </p:spPr>
        <p:txBody>
          <a:bodyPr wrap="square" rtlCol="0">
            <a:spAutoFit/>
          </a:bodyPr>
          <a:lstStyle/>
          <a:p>
            <a:r>
              <a:rPr lang="en-US" altLang="ja-JP" sz="1600" dirty="0" err="1" smtClean="0"/>
              <a:t>Ml</a:t>
            </a:r>
            <a:r>
              <a:rPr kumimoji="1" lang="en-US" altLang="ja-JP" sz="1600" dirty="0" err="1" smtClean="0"/>
              <a:t>g</a:t>
            </a:r>
            <a:endParaRPr kumimoji="1" lang="ja-JP" altLang="en-US" sz="1600" dirty="0"/>
          </a:p>
        </p:txBody>
      </p:sp>
      <p:sp>
        <p:nvSpPr>
          <p:cNvPr id="28" name="テキスト ボックス 27"/>
          <p:cNvSpPr txBox="1"/>
          <p:nvPr/>
        </p:nvSpPr>
        <p:spPr>
          <a:xfrm>
            <a:off x="3286116" y="6143644"/>
            <a:ext cx="714380" cy="338554"/>
          </a:xfrm>
          <a:prstGeom prst="rect">
            <a:avLst/>
          </a:prstGeom>
          <a:noFill/>
        </p:spPr>
        <p:txBody>
          <a:bodyPr wrap="square" rtlCol="0">
            <a:spAutoFit/>
          </a:bodyPr>
          <a:lstStyle/>
          <a:p>
            <a:r>
              <a:rPr kumimoji="1" lang="en-US" altLang="ja-JP" sz="1600" dirty="0" err="1" smtClean="0"/>
              <a:t>Dlg</a:t>
            </a:r>
            <a:endParaRPr kumimoji="1" lang="ja-JP" altLang="en-US" sz="1600"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571480"/>
            <a:ext cx="8229600" cy="714380"/>
          </a:xfrm>
        </p:spPr>
        <p:txBody>
          <a:bodyPr/>
          <a:lstStyle/>
          <a:p>
            <a:r>
              <a:rPr lang="ja-JP" altLang="en-US" dirty="0" smtClean="0"/>
              <a:t>段階評価とは？</a:t>
            </a:r>
            <a:endParaRPr kumimoji="1" lang="ja-JP" altLang="en-US" dirty="0"/>
          </a:p>
        </p:txBody>
      </p:sp>
      <p:graphicFrame>
        <p:nvGraphicFramePr>
          <p:cNvPr id="6" name="表 5"/>
          <p:cNvGraphicFramePr>
            <a:graphicFrameLocks noGrp="1"/>
          </p:cNvGraphicFramePr>
          <p:nvPr/>
        </p:nvGraphicFramePr>
        <p:xfrm>
          <a:off x="500034" y="4357694"/>
          <a:ext cx="8072494" cy="2000265"/>
        </p:xfrm>
        <a:graphic>
          <a:graphicData uri="http://schemas.openxmlformats.org/drawingml/2006/table">
            <a:tbl>
              <a:tblPr firstRow="1" bandRow="1">
                <a:tableStyleId>{5940675A-B579-460E-94D1-54222C63F5DA}</a:tableStyleId>
              </a:tblPr>
              <a:tblGrid>
                <a:gridCol w="4429156"/>
                <a:gridCol w="1821669"/>
                <a:gridCol w="1821669"/>
              </a:tblGrid>
              <a:tr h="666755">
                <a:tc>
                  <a:txBody>
                    <a:bodyPr/>
                    <a:lstStyle/>
                    <a:p>
                      <a:r>
                        <a:rPr kumimoji="1" lang="ja-JP" altLang="en-US" sz="2400" dirty="0" smtClean="0"/>
                        <a:t>古典的テスト理論（</a:t>
                      </a:r>
                      <a:r>
                        <a:rPr kumimoji="1" lang="en-US" altLang="ja-JP" sz="2400" dirty="0" smtClean="0"/>
                        <a:t>CTT)</a:t>
                      </a:r>
                      <a:endParaRPr kumimoji="1" lang="ja-JP" altLang="en-US" sz="2400" b="1" dirty="0"/>
                    </a:p>
                  </a:txBody>
                  <a:tcPr anchor="ctr"/>
                </a:tc>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lang="ja-JP" altLang="en-US" sz="2400" dirty="0" smtClean="0"/>
                        <a:t>間隔尺度</a:t>
                      </a:r>
                      <a:endParaRPr lang="en-US" altLang="ja-JP" sz="2400" b="1" dirty="0" smtClean="0"/>
                    </a:p>
                  </a:txBody>
                  <a:tcPr anchor="ctr"/>
                </a:tc>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lang="ja-JP" altLang="en-US" sz="2400" b="0" dirty="0" smtClean="0"/>
                        <a:t>連続的</a:t>
                      </a:r>
                      <a:endParaRPr lang="en-US" altLang="ja-JP" sz="2400" b="0" dirty="0" smtClean="0"/>
                    </a:p>
                  </a:txBody>
                  <a:tcPr anchor="ctr"/>
                </a:tc>
              </a:tr>
              <a:tr h="666755">
                <a:tc>
                  <a:txBody>
                    <a:bodyPr/>
                    <a:lstStyle/>
                    <a:p>
                      <a:r>
                        <a:rPr kumimoji="1" lang="ja-JP" altLang="en-US" sz="2400" dirty="0" smtClean="0"/>
                        <a:t>項目応答理論（</a:t>
                      </a:r>
                      <a:r>
                        <a:rPr kumimoji="1" lang="en-US" altLang="ja-JP" sz="2400" dirty="0" smtClean="0"/>
                        <a:t>IRT)</a:t>
                      </a:r>
                      <a:endParaRPr kumimoji="1" lang="ja-JP" altLang="en-US" sz="2400" b="1" dirty="0"/>
                    </a:p>
                  </a:txBody>
                  <a:tcPr anchor="ctr"/>
                </a:tc>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lang="ja-JP" altLang="en-US" sz="2400" dirty="0" smtClean="0"/>
                        <a:t>間隔尺度</a:t>
                      </a:r>
                      <a:endParaRPr lang="en-US" altLang="ja-JP" sz="2400" b="1" dirty="0" smtClean="0"/>
                    </a:p>
                  </a:txBody>
                  <a:tcPr anchor="ctr"/>
                </a:tc>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lang="ja-JP" altLang="en-US" sz="2400" b="0" dirty="0" smtClean="0"/>
                        <a:t>連続的</a:t>
                      </a:r>
                      <a:endParaRPr lang="en-US" altLang="ja-JP" sz="2400" b="1" dirty="0" smtClean="0"/>
                    </a:p>
                  </a:txBody>
                  <a:tcPr anchor="ctr"/>
                </a:tc>
              </a:tr>
              <a:tr h="666755">
                <a:tc>
                  <a:txBody>
                    <a:bodyPr/>
                    <a:lstStyle/>
                    <a:p>
                      <a:r>
                        <a:rPr kumimoji="1" lang="ja-JP" altLang="en-US" sz="2400" dirty="0" smtClean="0"/>
                        <a:t>ニューラルテスト理論（</a:t>
                      </a:r>
                      <a:r>
                        <a:rPr kumimoji="1" lang="en-US" altLang="ja-JP" sz="2400" dirty="0" smtClean="0"/>
                        <a:t>NTT)</a:t>
                      </a:r>
                      <a:endParaRPr kumimoji="1" lang="ja-JP" altLang="en-US" sz="2400" b="1" dirty="0"/>
                    </a:p>
                  </a:txBody>
                  <a:tcPr anchor="ctr"/>
                </a:tc>
                <a:tc>
                  <a:txBody>
                    <a:bodyPr/>
                    <a:lstStyle/>
                    <a:p>
                      <a:pPr algn="ctr"/>
                      <a:r>
                        <a:rPr kumimoji="1" lang="ja-JP" altLang="en-US" sz="2400" dirty="0" smtClean="0">
                          <a:solidFill>
                            <a:srgbClr val="FF0000"/>
                          </a:solidFill>
                        </a:rPr>
                        <a:t>順序尺度</a:t>
                      </a:r>
                      <a:endParaRPr kumimoji="1" lang="ja-JP" altLang="en-US" sz="2400" b="1" dirty="0">
                        <a:solidFill>
                          <a:srgbClr val="FF0000"/>
                        </a:solidFill>
                      </a:endParaRPr>
                    </a:p>
                  </a:txBody>
                  <a:tcPr anchor="ctr"/>
                </a:tc>
                <a:tc>
                  <a:txBody>
                    <a:bodyPr/>
                    <a:lstStyle/>
                    <a:p>
                      <a:pPr algn="ctr"/>
                      <a:r>
                        <a:rPr lang="ja-JP" altLang="en-US" sz="2400" b="0" dirty="0" smtClean="0">
                          <a:solidFill>
                            <a:srgbClr val="FF0000"/>
                          </a:solidFill>
                        </a:rPr>
                        <a:t>段階的</a:t>
                      </a:r>
                      <a:endParaRPr kumimoji="1" lang="ja-JP" altLang="en-US" sz="2400" b="1" dirty="0">
                        <a:solidFill>
                          <a:srgbClr val="FF0000"/>
                        </a:solidFill>
                      </a:endParaRPr>
                    </a:p>
                  </a:txBody>
                  <a:tcPr anchor="ctr"/>
                </a:tc>
              </a:tr>
            </a:tbl>
          </a:graphicData>
        </a:graphic>
      </p:graphicFrame>
      <p:sp>
        <p:nvSpPr>
          <p:cNvPr id="8" name="テキスト ボックス 7"/>
          <p:cNvSpPr txBox="1"/>
          <p:nvPr/>
        </p:nvSpPr>
        <p:spPr>
          <a:xfrm>
            <a:off x="428596" y="1643050"/>
            <a:ext cx="8286808"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kumimoji="1" lang="ja-JP" altLang="en-US" sz="2400" dirty="0" smtClean="0"/>
              <a:t>能力を順序尺度上（潜在ランク）で評価する</a:t>
            </a:r>
            <a:r>
              <a:rPr kumimoji="1" lang="ja-JP" altLang="en-US" sz="2400" dirty="0" smtClean="0"/>
              <a:t>評価</a:t>
            </a:r>
            <a:endParaRPr kumimoji="1" lang="ja-JP" altLang="en-US" sz="2400" dirty="0"/>
          </a:p>
        </p:txBody>
      </p:sp>
      <p:sp>
        <p:nvSpPr>
          <p:cNvPr id="5" name="スライド番号プレースホルダ 4"/>
          <p:cNvSpPr>
            <a:spLocks noGrp="1"/>
          </p:cNvSpPr>
          <p:nvPr>
            <p:ph type="sldNum" sz="quarter" idx="12"/>
          </p:nvPr>
        </p:nvSpPr>
        <p:spPr/>
        <p:txBody>
          <a:bodyPr/>
          <a:lstStyle/>
          <a:p>
            <a:fld id="{96652B35-718D-4E28-AFEB-B694A3B357E8}" type="slidenum">
              <a:rPr kumimoji="0" lang="en-US" smtClean="0"/>
              <a:pPr/>
              <a:t>3</a:t>
            </a:fld>
            <a:endParaRPr kumimoji="0" lang="en-US"/>
          </a:p>
        </p:txBody>
      </p:sp>
      <p:sp>
        <p:nvSpPr>
          <p:cNvPr id="9" name="正方形/長方形 8"/>
          <p:cNvSpPr/>
          <p:nvPr/>
        </p:nvSpPr>
        <p:spPr>
          <a:xfrm>
            <a:off x="6858016" y="3857628"/>
            <a:ext cx="1876913" cy="369332"/>
          </a:xfrm>
          <a:prstGeom prst="rect">
            <a:avLst/>
          </a:prstGeom>
        </p:spPr>
        <p:txBody>
          <a:bodyPr wrap="square">
            <a:spAutoFit/>
          </a:bodyPr>
          <a:lstStyle/>
          <a:p>
            <a:r>
              <a:rPr kumimoji="1" lang="en-US" altLang="ja-JP" dirty="0" smtClean="0"/>
              <a:t>(Shojima, </a:t>
            </a:r>
            <a:r>
              <a:rPr kumimoji="1" lang="en-US" altLang="ja-JP" dirty="0" smtClean="0"/>
              <a:t>2008)</a:t>
            </a:r>
            <a:endParaRPr lang="ja-JP" altLang="en-US" dirty="0"/>
          </a:p>
        </p:txBody>
      </p:sp>
      <p:sp>
        <p:nvSpPr>
          <p:cNvPr id="10" name="テキスト ボックス 9"/>
          <p:cNvSpPr txBox="1"/>
          <p:nvPr/>
        </p:nvSpPr>
        <p:spPr>
          <a:xfrm>
            <a:off x="428596" y="2285992"/>
            <a:ext cx="8286808" cy="15696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kumimoji="1" lang="ja-JP" altLang="en-US" sz="2400" dirty="0" smtClean="0"/>
              <a:t>ニューラルテスト</a:t>
            </a:r>
            <a:r>
              <a:rPr kumimoji="1" lang="ja-JP" altLang="en-US" sz="2400" dirty="0" smtClean="0"/>
              <a:t>理論</a:t>
            </a:r>
            <a:r>
              <a:rPr kumimoji="1" lang="en-US" altLang="ja-JP" sz="2400" dirty="0" smtClean="0"/>
              <a:t>(neural test </a:t>
            </a:r>
            <a:r>
              <a:rPr kumimoji="1" lang="en-US" altLang="ja-JP" sz="2400" dirty="0" err="1" smtClean="0"/>
              <a:t>theory:NTT</a:t>
            </a:r>
            <a:r>
              <a:rPr kumimoji="1" lang="en-US" altLang="ja-JP" sz="2400" dirty="0" smtClean="0"/>
              <a:t>)</a:t>
            </a:r>
            <a:r>
              <a:rPr kumimoji="1" lang="ja-JP" altLang="en-US" sz="2400" dirty="0" smtClean="0"/>
              <a:t>：</a:t>
            </a:r>
            <a:r>
              <a:rPr lang="ja-JP" altLang="en-US" sz="2400" dirty="0" smtClean="0"/>
              <a:t>自己</a:t>
            </a:r>
            <a:r>
              <a:rPr lang="ja-JP" altLang="en-US" sz="2400" dirty="0" smtClean="0"/>
              <a:t>組織化</a:t>
            </a:r>
            <a:r>
              <a:rPr lang="ja-JP" altLang="en-US" sz="2400" dirty="0" smtClean="0"/>
              <a:t>マップ</a:t>
            </a:r>
            <a:r>
              <a:rPr lang="en-US" altLang="ja-JP" sz="2400" dirty="0" smtClean="0"/>
              <a:t>(self-organizing </a:t>
            </a:r>
            <a:r>
              <a:rPr lang="en-US" altLang="ja-JP" sz="2400" dirty="0" smtClean="0"/>
              <a:t>map, </a:t>
            </a:r>
            <a:r>
              <a:rPr lang="en-US" altLang="ja-JP" sz="2400" dirty="0" smtClean="0"/>
              <a:t>SOM)</a:t>
            </a:r>
            <a:r>
              <a:rPr lang="ja-JP" altLang="en-US" sz="2400" dirty="0" smtClean="0"/>
              <a:t>や</a:t>
            </a:r>
            <a:r>
              <a:rPr lang="ja-JP" altLang="en-US" sz="2400" dirty="0" smtClean="0"/>
              <a:t>生成</a:t>
            </a:r>
            <a:r>
              <a:rPr lang="ja-JP" altLang="en-US" sz="2400" dirty="0" smtClean="0"/>
              <a:t>トポグラフィックマッピング</a:t>
            </a:r>
            <a:r>
              <a:rPr lang="en-US" altLang="ja-JP" sz="2400" dirty="0" smtClean="0"/>
              <a:t>(generative </a:t>
            </a:r>
            <a:r>
              <a:rPr lang="en-US" altLang="ja-JP" sz="2400" dirty="0" smtClean="0"/>
              <a:t>topographic mapping, </a:t>
            </a:r>
            <a:r>
              <a:rPr lang="en-US" altLang="ja-JP" sz="2400" dirty="0" smtClean="0"/>
              <a:t>GTM)</a:t>
            </a:r>
            <a:r>
              <a:rPr lang="ja-JP" altLang="en-US" sz="2400" dirty="0" smtClean="0"/>
              <a:t>の</a:t>
            </a:r>
            <a:r>
              <a:rPr lang="ja-JP" altLang="en-US" sz="2400" dirty="0" smtClean="0"/>
              <a:t>メカニズムを利用したノンパラメトリック・テスト理論</a:t>
            </a:r>
            <a:endParaRPr kumimoji="1" lang="ja-JP"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heckerboard(across)">
                                      <p:cBhvr>
                                        <p:cTn id="12" dur="500"/>
                                        <p:tgtEl>
                                          <p:spTgt spid="10"/>
                                        </p:tgtEl>
                                      </p:cBhvr>
                                    </p:animEffect>
                                  </p:childTnLst>
                                </p:cTn>
                              </p:par>
                            </p:childTnLst>
                          </p:cTn>
                        </p:par>
                        <p:par>
                          <p:cTn id="13" fill="hold">
                            <p:stCondLst>
                              <p:cond delay="500"/>
                            </p:stCondLst>
                            <p:childTnLst>
                              <p:par>
                                <p:cTn id="14" presetID="5" presetClass="entr" presetSubtype="10"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checkerboard(across)">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checkerboard(across)">
                                      <p:cBhvr>
                                        <p:cTn id="2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714356"/>
            <a:ext cx="6357982" cy="785818"/>
          </a:xfrm>
        </p:spPr>
        <p:style>
          <a:lnRef idx="1">
            <a:schemeClr val="accent2"/>
          </a:lnRef>
          <a:fillRef idx="3">
            <a:schemeClr val="accent2"/>
          </a:fillRef>
          <a:effectRef idx="2">
            <a:schemeClr val="accent2"/>
          </a:effectRef>
          <a:fontRef idx="minor">
            <a:schemeClr val="lt1"/>
          </a:fontRef>
        </p:style>
        <p:txBody>
          <a:bodyPr>
            <a:noAutofit/>
          </a:bodyPr>
          <a:lstStyle/>
          <a:p>
            <a:r>
              <a:rPr kumimoji="1" lang="en-US" altLang="ja-JP" sz="2800" dirty="0" smtClean="0"/>
              <a:t>GNT</a:t>
            </a:r>
            <a:r>
              <a:rPr kumimoji="1" lang="ja-JP" altLang="en-US" sz="2800" dirty="0" smtClean="0"/>
              <a:t>のテスト参照プロファイル</a:t>
            </a:r>
            <a:r>
              <a:rPr kumimoji="1" lang="en-US" altLang="ja-JP" sz="2800" dirty="0" smtClean="0"/>
              <a:t>(TRP)</a:t>
            </a:r>
            <a:endParaRPr kumimoji="1" lang="ja-JP" altLang="en-US" sz="2800" dirty="0"/>
          </a:p>
        </p:txBody>
      </p:sp>
      <p:sp>
        <p:nvSpPr>
          <p:cNvPr id="4" name="スライド番号プレースホルダ 3"/>
          <p:cNvSpPr>
            <a:spLocks noGrp="1"/>
          </p:cNvSpPr>
          <p:nvPr>
            <p:ph type="sldNum" sz="quarter" idx="12"/>
          </p:nvPr>
        </p:nvSpPr>
        <p:spPr/>
        <p:txBody>
          <a:bodyPr/>
          <a:lstStyle/>
          <a:p>
            <a:fld id="{F4A02A6D-FEF3-476E-9DE0-CA56C57FB991}" type="slidenum">
              <a:rPr kumimoji="1" lang="ja-JP" altLang="en-US" smtClean="0"/>
              <a:pPr/>
              <a:t>30</a:t>
            </a:fld>
            <a:endParaRPr kumimoji="1" lang="ja-JP" altLang="en-US" dirty="0"/>
          </a:p>
        </p:txBody>
      </p:sp>
      <p:graphicFrame>
        <p:nvGraphicFramePr>
          <p:cNvPr id="5" name="グラフ 4"/>
          <p:cNvGraphicFramePr/>
          <p:nvPr/>
        </p:nvGraphicFramePr>
        <p:xfrm>
          <a:off x="357158" y="2071678"/>
          <a:ext cx="4071966" cy="435771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グラフ 6"/>
          <p:cNvGraphicFramePr/>
          <p:nvPr/>
        </p:nvGraphicFramePr>
        <p:xfrm>
          <a:off x="4714876" y="2071678"/>
          <a:ext cx="4143404" cy="4357718"/>
        </p:xfrm>
        <a:graphic>
          <a:graphicData uri="http://schemas.openxmlformats.org/drawingml/2006/chart">
            <c:chart xmlns:c="http://schemas.openxmlformats.org/drawingml/2006/chart" xmlns:r="http://schemas.openxmlformats.org/officeDocument/2006/relationships" r:id="rId4"/>
          </a:graphicData>
        </a:graphic>
      </p:graphicFrame>
      <p:sp>
        <p:nvSpPr>
          <p:cNvPr id="11" name="正方形/長方形 10"/>
          <p:cNvSpPr/>
          <p:nvPr/>
        </p:nvSpPr>
        <p:spPr>
          <a:xfrm>
            <a:off x="357158" y="1714488"/>
            <a:ext cx="1811714" cy="369332"/>
          </a:xfrm>
          <a:prstGeom prst="rect">
            <a:avLst/>
          </a:prstGeom>
        </p:spPr>
        <p:txBody>
          <a:bodyPr wrap="none">
            <a:spAutoFit/>
          </a:bodyPr>
          <a:lstStyle/>
          <a:p>
            <a:pPr algn="ctr" fontAlgn="ctr"/>
            <a:r>
              <a:rPr lang="ja-JP" altLang="en-US" dirty="0" smtClean="0"/>
              <a:t>① </a:t>
            </a:r>
            <a:r>
              <a:rPr lang="en-US" altLang="ja-JP" dirty="0" smtClean="0"/>
              <a:t>2008 (N=75)</a:t>
            </a:r>
            <a:endParaRPr lang="en-US" altLang="ja-JP" dirty="0">
              <a:solidFill>
                <a:srgbClr val="000000"/>
              </a:solidFill>
              <a:latin typeface="ＭＳ Ｐゴシック"/>
            </a:endParaRPr>
          </a:p>
        </p:txBody>
      </p:sp>
      <p:sp>
        <p:nvSpPr>
          <p:cNvPr id="12" name="正方形/長方形 11"/>
          <p:cNvSpPr/>
          <p:nvPr/>
        </p:nvSpPr>
        <p:spPr>
          <a:xfrm>
            <a:off x="4714876" y="1714488"/>
            <a:ext cx="1867819" cy="369332"/>
          </a:xfrm>
          <a:prstGeom prst="rect">
            <a:avLst/>
          </a:prstGeom>
        </p:spPr>
        <p:txBody>
          <a:bodyPr wrap="none">
            <a:spAutoFit/>
          </a:bodyPr>
          <a:lstStyle/>
          <a:p>
            <a:pPr algn="ctr" fontAlgn="ctr"/>
            <a:r>
              <a:rPr lang="ja-JP" altLang="en-US" dirty="0" smtClean="0"/>
              <a:t>② </a:t>
            </a:r>
            <a:r>
              <a:rPr lang="en-US" altLang="ja-JP" dirty="0" smtClean="0"/>
              <a:t>2008(N=125)</a:t>
            </a:r>
            <a:endParaRPr lang="en-US" altLang="ja-JP" dirty="0">
              <a:solidFill>
                <a:srgbClr val="000000"/>
              </a:solidFill>
              <a:latin typeface="ＭＳ Ｐゴシック"/>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グラフ 18"/>
          <p:cNvGraphicFramePr/>
          <p:nvPr/>
        </p:nvGraphicFramePr>
        <p:xfrm>
          <a:off x="3235308" y="4432300"/>
          <a:ext cx="2700000" cy="234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6" name="グラフ 25"/>
          <p:cNvGraphicFramePr/>
          <p:nvPr/>
        </p:nvGraphicFramePr>
        <p:xfrm>
          <a:off x="344458" y="4419600"/>
          <a:ext cx="2700000" cy="234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7" name="グラフ 26"/>
          <p:cNvGraphicFramePr/>
          <p:nvPr/>
        </p:nvGraphicFramePr>
        <p:xfrm>
          <a:off x="6110298" y="4433894"/>
          <a:ext cx="2700000" cy="23400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5" name="グラフ 24"/>
          <p:cNvGraphicFramePr/>
          <p:nvPr/>
        </p:nvGraphicFramePr>
        <p:xfrm>
          <a:off x="6072198" y="1643050"/>
          <a:ext cx="2700000" cy="23400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0" name="グラフ 19"/>
          <p:cNvGraphicFramePr/>
          <p:nvPr/>
        </p:nvGraphicFramePr>
        <p:xfrm>
          <a:off x="3214678" y="1643050"/>
          <a:ext cx="2700000" cy="23400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1" name="グラフ 20"/>
          <p:cNvGraphicFramePr/>
          <p:nvPr/>
        </p:nvGraphicFramePr>
        <p:xfrm>
          <a:off x="357158" y="1643050"/>
          <a:ext cx="2700000" cy="2340000"/>
        </p:xfrm>
        <a:graphic>
          <a:graphicData uri="http://schemas.openxmlformats.org/drawingml/2006/chart">
            <c:chart xmlns:c="http://schemas.openxmlformats.org/drawingml/2006/chart" xmlns:r="http://schemas.openxmlformats.org/officeDocument/2006/relationships" r:id="rId8"/>
          </a:graphicData>
        </a:graphic>
      </p:graphicFrame>
      <p:sp>
        <p:nvSpPr>
          <p:cNvPr id="2" name="スライド番号プレースホルダ 1"/>
          <p:cNvSpPr>
            <a:spLocks noGrp="1"/>
          </p:cNvSpPr>
          <p:nvPr>
            <p:ph type="sldNum" sz="quarter" idx="12"/>
          </p:nvPr>
        </p:nvSpPr>
        <p:spPr/>
        <p:txBody>
          <a:bodyPr/>
          <a:lstStyle/>
          <a:p>
            <a:fld id="{F4A02A6D-FEF3-476E-9DE0-CA56C57FB991}" type="slidenum">
              <a:rPr kumimoji="1" lang="ja-JP" altLang="en-US" smtClean="0"/>
              <a:pPr/>
              <a:t>31</a:t>
            </a:fld>
            <a:endParaRPr kumimoji="1" lang="ja-JP" altLang="en-US"/>
          </a:p>
        </p:txBody>
      </p:sp>
      <p:sp>
        <p:nvSpPr>
          <p:cNvPr id="14" name="タイトル 1"/>
          <p:cNvSpPr txBox="1">
            <a:spLocks/>
          </p:cNvSpPr>
          <p:nvPr/>
        </p:nvSpPr>
        <p:spPr>
          <a:xfrm>
            <a:off x="285720" y="285728"/>
            <a:ext cx="7358114" cy="928694"/>
          </a:xfrm>
          <a:prstGeom prst="rect">
            <a:avLst/>
          </a:prstGeom>
        </p:spPr>
        <p:style>
          <a:lnRef idx="1">
            <a:schemeClr val="accent2"/>
          </a:lnRef>
          <a:fillRef idx="3">
            <a:schemeClr val="accent2"/>
          </a:fillRef>
          <a:effectRef idx="2">
            <a:schemeClr val="accent2"/>
          </a:effectRef>
          <a:fontRef idx="minor">
            <a:schemeClr val="lt1"/>
          </a:fontRef>
        </p:style>
        <p:txBody>
          <a:bodyPr>
            <a:noAutofit/>
          </a:bodyPr>
          <a:lstStyle/>
          <a:p>
            <a:pPr lvl="0">
              <a:spcBef>
                <a:spcPct val="0"/>
              </a:spcBef>
              <a:defRPr/>
            </a:pPr>
            <a:r>
              <a:rPr kumimoji="1" lang="ja-JP" altLang="en-US" sz="2800" b="0" i="0" u="none" strike="noStrike" kern="1200" cap="none" spc="0" normalizeH="0" baseline="0" noProof="0" dirty="0" smtClean="0">
                <a:ln>
                  <a:noFill/>
                </a:ln>
                <a:solidFill>
                  <a:schemeClr val="lt1"/>
                </a:solidFill>
                <a:effectLst/>
                <a:uLnTx/>
                <a:uFillTx/>
                <a:latin typeface="+mn-lt"/>
                <a:ea typeface="+mn-ea"/>
                <a:cs typeface="+mn-cs"/>
              </a:rPr>
              <a:t>下位テストの相対潜在ランク分布</a:t>
            </a:r>
            <a:r>
              <a:rPr kumimoji="1" lang="en-US" altLang="ja-JP" sz="2800" b="0" i="0" u="none" strike="noStrike" kern="1200" cap="none" spc="0" normalizeH="0" baseline="0" noProof="0" dirty="0" smtClean="0">
                <a:ln>
                  <a:noFill/>
                </a:ln>
                <a:solidFill>
                  <a:schemeClr val="lt1"/>
                </a:solidFill>
                <a:effectLst/>
                <a:uLnTx/>
                <a:uFillTx/>
                <a:latin typeface="+mn-lt"/>
                <a:ea typeface="+mn-ea"/>
                <a:cs typeface="+mn-cs"/>
              </a:rPr>
              <a:t>(LRD)</a:t>
            </a:r>
            <a:r>
              <a:rPr lang="ja-JP" altLang="en-US" sz="2800" dirty="0" smtClean="0"/>
              <a:t>と</a:t>
            </a:r>
            <a:endParaRPr lang="en-US" altLang="ja-JP" sz="2800" dirty="0" smtClean="0"/>
          </a:p>
          <a:p>
            <a:pPr lvl="0">
              <a:spcBef>
                <a:spcPct val="0"/>
              </a:spcBef>
              <a:defRPr/>
            </a:pPr>
            <a:r>
              <a:rPr lang="ja-JP" altLang="en-US" sz="2800" dirty="0" smtClean="0"/>
              <a:t>相対ランク・メンバーシップ分布</a:t>
            </a:r>
            <a:r>
              <a:rPr lang="en-US" altLang="ja-JP" sz="2800" dirty="0" smtClean="0"/>
              <a:t>(RMD)</a:t>
            </a:r>
          </a:p>
        </p:txBody>
      </p:sp>
      <p:sp>
        <p:nvSpPr>
          <p:cNvPr id="11" name="テキスト ボックス 10"/>
          <p:cNvSpPr txBox="1"/>
          <p:nvPr/>
        </p:nvSpPr>
        <p:spPr>
          <a:xfrm>
            <a:off x="428596" y="3571876"/>
            <a:ext cx="642942" cy="338554"/>
          </a:xfrm>
          <a:prstGeom prst="rect">
            <a:avLst/>
          </a:prstGeom>
          <a:noFill/>
        </p:spPr>
        <p:txBody>
          <a:bodyPr wrap="square" rtlCol="0">
            <a:spAutoFit/>
          </a:bodyPr>
          <a:lstStyle/>
          <a:p>
            <a:r>
              <a:rPr kumimoji="1" lang="en-US" altLang="ja-JP" sz="1600" dirty="0" smtClean="0"/>
              <a:t>Vg</a:t>
            </a:r>
            <a:endParaRPr kumimoji="1" lang="ja-JP" altLang="en-US" sz="1600" dirty="0"/>
          </a:p>
        </p:txBody>
      </p:sp>
      <p:sp>
        <p:nvSpPr>
          <p:cNvPr id="12" name="テキスト ボックス 11"/>
          <p:cNvSpPr txBox="1"/>
          <p:nvPr/>
        </p:nvSpPr>
        <p:spPr>
          <a:xfrm>
            <a:off x="6143636" y="3571876"/>
            <a:ext cx="785818" cy="338554"/>
          </a:xfrm>
          <a:prstGeom prst="rect">
            <a:avLst/>
          </a:prstGeom>
          <a:noFill/>
        </p:spPr>
        <p:txBody>
          <a:bodyPr wrap="square" rtlCol="0">
            <a:spAutoFit/>
          </a:bodyPr>
          <a:lstStyle/>
          <a:p>
            <a:r>
              <a:rPr lang="en-US" altLang="ja-JP" sz="1600" dirty="0" err="1" smtClean="0"/>
              <a:t>Ml</a:t>
            </a:r>
            <a:r>
              <a:rPr kumimoji="1" lang="en-US" altLang="ja-JP" sz="1600" dirty="0" err="1" smtClean="0"/>
              <a:t>g</a:t>
            </a:r>
            <a:endParaRPr kumimoji="1" lang="ja-JP" altLang="en-US" sz="1600" dirty="0"/>
          </a:p>
        </p:txBody>
      </p:sp>
      <p:sp>
        <p:nvSpPr>
          <p:cNvPr id="13" name="テキスト ボックス 12"/>
          <p:cNvSpPr txBox="1"/>
          <p:nvPr/>
        </p:nvSpPr>
        <p:spPr>
          <a:xfrm>
            <a:off x="3286116" y="3571876"/>
            <a:ext cx="714380" cy="338554"/>
          </a:xfrm>
          <a:prstGeom prst="rect">
            <a:avLst/>
          </a:prstGeom>
          <a:noFill/>
        </p:spPr>
        <p:txBody>
          <a:bodyPr wrap="square" rtlCol="0">
            <a:spAutoFit/>
          </a:bodyPr>
          <a:lstStyle/>
          <a:p>
            <a:r>
              <a:rPr kumimoji="1" lang="en-US" altLang="ja-JP" sz="1600" dirty="0" err="1" smtClean="0"/>
              <a:t>Dlg</a:t>
            </a:r>
            <a:endParaRPr kumimoji="1" lang="ja-JP" altLang="en-US" sz="1600" dirty="0"/>
          </a:p>
        </p:txBody>
      </p:sp>
      <p:sp>
        <p:nvSpPr>
          <p:cNvPr id="40" name="正方形/長方形 39"/>
          <p:cNvSpPr/>
          <p:nvPr/>
        </p:nvSpPr>
        <p:spPr>
          <a:xfrm>
            <a:off x="357158" y="1285860"/>
            <a:ext cx="1811714" cy="369332"/>
          </a:xfrm>
          <a:prstGeom prst="rect">
            <a:avLst/>
          </a:prstGeom>
        </p:spPr>
        <p:txBody>
          <a:bodyPr wrap="none">
            <a:spAutoFit/>
          </a:bodyPr>
          <a:lstStyle/>
          <a:p>
            <a:pPr algn="ctr" fontAlgn="ctr"/>
            <a:r>
              <a:rPr lang="ja-JP" altLang="en-US" dirty="0" smtClean="0"/>
              <a:t>① </a:t>
            </a:r>
            <a:r>
              <a:rPr lang="en-US" altLang="ja-JP" dirty="0" smtClean="0"/>
              <a:t>2008 (N=75)</a:t>
            </a:r>
            <a:endParaRPr lang="en-US" altLang="ja-JP" dirty="0">
              <a:solidFill>
                <a:srgbClr val="000000"/>
              </a:solidFill>
              <a:latin typeface="ＭＳ Ｐゴシック"/>
            </a:endParaRPr>
          </a:p>
        </p:txBody>
      </p:sp>
      <p:sp>
        <p:nvSpPr>
          <p:cNvPr id="41" name="正方形/長方形 40"/>
          <p:cNvSpPr/>
          <p:nvPr/>
        </p:nvSpPr>
        <p:spPr>
          <a:xfrm>
            <a:off x="285720" y="4000504"/>
            <a:ext cx="1859805" cy="369332"/>
          </a:xfrm>
          <a:prstGeom prst="rect">
            <a:avLst/>
          </a:prstGeom>
        </p:spPr>
        <p:txBody>
          <a:bodyPr wrap="none">
            <a:spAutoFit/>
          </a:bodyPr>
          <a:lstStyle/>
          <a:p>
            <a:pPr algn="ctr" fontAlgn="ctr"/>
            <a:r>
              <a:rPr lang="ja-JP" altLang="en-US" dirty="0" smtClean="0"/>
              <a:t>② </a:t>
            </a:r>
            <a:r>
              <a:rPr lang="en-US" altLang="ja-JP" dirty="0" smtClean="0"/>
              <a:t>2009(N=125)</a:t>
            </a:r>
            <a:endParaRPr lang="en-US" altLang="ja-JP" dirty="0">
              <a:solidFill>
                <a:srgbClr val="000000"/>
              </a:solidFill>
              <a:latin typeface="ＭＳ Ｐゴシック"/>
            </a:endParaRPr>
          </a:p>
        </p:txBody>
      </p:sp>
      <p:sp>
        <p:nvSpPr>
          <p:cNvPr id="44" name="テキスト ボックス 43"/>
          <p:cNvSpPr txBox="1"/>
          <p:nvPr/>
        </p:nvSpPr>
        <p:spPr>
          <a:xfrm>
            <a:off x="428596" y="6357958"/>
            <a:ext cx="642942" cy="338554"/>
          </a:xfrm>
          <a:prstGeom prst="rect">
            <a:avLst/>
          </a:prstGeom>
          <a:noFill/>
        </p:spPr>
        <p:txBody>
          <a:bodyPr wrap="square" rtlCol="0">
            <a:spAutoFit/>
          </a:bodyPr>
          <a:lstStyle/>
          <a:p>
            <a:r>
              <a:rPr kumimoji="1" lang="en-US" altLang="ja-JP" sz="1600" dirty="0" smtClean="0"/>
              <a:t>Vg</a:t>
            </a:r>
            <a:endParaRPr kumimoji="1" lang="ja-JP" altLang="en-US" sz="1600" dirty="0"/>
          </a:p>
        </p:txBody>
      </p:sp>
      <p:sp>
        <p:nvSpPr>
          <p:cNvPr id="45" name="テキスト ボックス 44"/>
          <p:cNvSpPr txBox="1"/>
          <p:nvPr/>
        </p:nvSpPr>
        <p:spPr>
          <a:xfrm>
            <a:off x="6143636" y="6357958"/>
            <a:ext cx="785818" cy="338554"/>
          </a:xfrm>
          <a:prstGeom prst="rect">
            <a:avLst/>
          </a:prstGeom>
          <a:noFill/>
        </p:spPr>
        <p:txBody>
          <a:bodyPr wrap="square" rtlCol="0">
            <a:spAutoFit/>
          </a:bodyPr>
          <a:lstStyle/>
          <a:p>
            <a:r>
              <a:rPr lang="en-US" altLang="ja-JP" sz="1600" dirty="0" err="1" smtClean="0"/>
              <a:t>Ml</a:t>
            </a:r>
            <a:r>
              <a:rPr kumimoji="1" lang="en-US" altLang="ja-JP" sz="1600" dirty="0" err="1" smtClean="0"/>
              <a:t>g</a:t>
            </a:r>
            <a:endParaRPr kumimoji="1" lang="ja-JP" altLang="en-US" sz="1600" dirty="0"/>
          </a:p>
        </p:txBody>
      </p:sp>
      <p:sp>
        <p:nvSpPr>
          <p:cNvPr id="46" name="テキスト ボックス 45"/>
          <p:cNvSpPr txBox="1"/>
          <p:nvPr/>
        </p:nvSpPr>
        <p:spPr>
          <a:xfrm>
            <a:off x="3286116" y="6357958"/>
            <a:ext cx="714380" cy="338554"/>
          </a:xfrm>
          <a:prstGeom prst="rect">
            <a:avLst/>
          </a:prstGeom>
          <a:noFill/>
        </p:spPr>
        <p:txBody>
          <a:bodyPr wrap="square" rtlCol="0">
            <a:spAutoFit/>
          </a:bodyPr>
          <a:lstStyle/>
          <a:p>
            <a:r>
              <a:rPr kumimoji="1" lang="en-US" altLang="ja-JP" sz="1600" dirty="0" err="1" smtClean="0"/>
              <a:t>Dlg</a:t>
            </a:r>
            <a:endParaRPr kumimoji="1" lang="ja-JP" altLang="en-US" sz="16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714356"/>
            <a:ext cx="6715172" cy="928694"/>
          </a:xfrm>
        </p:spPr>
        <p:style>
          <a:lnRef idx="1">
            <a:schemeClr val="accent2"/>
          </a:lnRef>
          <a:fillRef idx="3">
            <a:schemeClr val="accent2"/>
          </a:fillRef>
          <a:effectRef idx="2">
            <a:schemeClr val="accent2"/>
          </a:effectRef>
          <a:fontRef idx="minor">
            <a:schemeClr val="lt1"/>
          </a:fontRef>
        </p:style>
        <p:txBody>
          <a:bodyPr>
            <a:noAutofit/>
          </a:bodyPr>
          <a:lstStyle/>
          <a:p>
            <a:pPr lvl="0">
              <a:defRPr/>
            </a:pPr>
            <a:r>
              <a:rPr kumimoji="1" lang="en-US" altLang="ja-JP" sz="2800" dirty="0" smtClean="0"/>
              <a:t>GNT</a:t>
            </a:r>
            <a:r>
              <a:rPr kumimoji="1" lang="ja-JP" altLang="en-US" sz="2800" dirty="0" smtClean="0"/>
              <a:t>の</a:t>
            </a:r>
            <a:r>
              <a:rPr lang="ja-JP" altLang="en-US" sz="2800" dirty="0" smtClean="0"/>
              <a:t>相対潜在ランク分布</a:t>
            </a:r>
            <a:r>
              <a:rPr lang="en-US" altLang="ja-JP" sz="2800" dirty="0" smtClean="0"/>
              <a:t>(LRD)</a:t>
            </a:r>
            <a:r>
              <a:rPr lang="ja-JP" altLang="en-US" sz="2800" dirty="0" smtClean="0"/>
              <a:t>と</a:t>
            </a:r>
            <a:r>
              <a:rPr lang="en-US" altLang="ja-JP" sz="2800" dirty="0" smtClean="0"/>
              <a:t/>
            </a:r>
            <a:br>
              <a:rPr lang="en-US" altLang="ja-JP" sz="2800" dirty="0" smtClean="0"/>
            </a:br>
            <a:r>
              <a:rPr lang="ja-JP" altLang="en-US" sz="2800" dirty="0" smtClean="0"/>
              <a:t>相対ランク・メンバーシップ分布</a:t>
            </a:r>
            <a:r>
              <a:rPr lang="en-US" altLang="ja-JP" sz="2800" dirty="0" smtClean="0"/>
              <a:t>(RMD)</a:t>
            </a:r>
          </a:p>
        </p:txBody>
      </p:sp>
      <p:sp>
        <p:nvSpPr>
          <p:cNvPr id="4" name="スライド番号プレースホルダ 3"/>
          <p:cNvSpPr>
            <a:spLocks noGrp="1"/>
          </p:cNvSpPr>
          <p:nvPr>
            <p:ph type="sldNum" sz="quarter" idx="12"/>
          </p:nvPr>
        </p:nvSpPr>
        <p:spPr/>
        <p:txBody>
          <a:bodyPr/>
          <a:lstStyle/>
          <a:p>
            <a:fld id="{F4A02A6D-FEF3-476E-9DE0-CA56C57FB991}" type="slidenum">
              <a:rPr kumimoji="1" lang="ja-JP" altLang="en-US" smtClean="0"/>
              <a:pPr/>
              <a:t>32</a:t>
            </a:fld>
            <a:endParaRPr kumimoji="1" lang="ja-JP" altLang="en-US" dirty="0"/>
          </a:p>
        </p:txBody>
      </p:sp>
      <p:sp>
        <p:nvSpPr>
          <p:cNvPr id="11" name="正方形/長方形 10"/>
          <p:cNvSpPr/>
          <p:nvPr/>
        </p:nvSpPr>
        <p:spPr>
          <a:xfrm>
            <a:off x="357158" y="1857364"/>
            <a:ext cx="1811714" cy="369332"/>
          </a:xfrm>
          <a:prstGeom prst="rect">
            <a:avLst/>
          </a:prstGeom>
        </p:spPr>
        <p:txBody>
          <a:bodyPr wrap="none">
            <a:spAutoFit/>
          </a:bodyPr>
          <a:lstStyle/>
          <a:p>
            <a:pPr algn="ctr" fontAlgn="ctr"/>
            <a:r>
              <a:rPr lang="ja-JP" altLang="en-US" dirty="0" smtClean="0"/>
              <a:t>① </a:t>
            </a:r>
            <a:r>
              <a:rPr lang="en-US" altLang="ja-JP" dirty="0" smtClean="0"/>
              <a:t>2008 (N=75)</a:t>
            </a:r>
            <a:endParaRPr lang="en-US" altLang="ja-JP" dirty="0">
              <a:solidFill>
                <a:srgbClr val="000000"/>
              </a:solidFill>
              <a:latin typeface="ＭＳ Ｐゴシック"/>
            </a:endParaRPr>
          </a:p>
        </p:txBody>
      </p:sp>
      <p:sp>
        <p:nvSpPr>
          <p:cNvPr id="12" name="正方形/長方形 11"/>
          <p:cNvSpPr/>
          <p:nvPr/>
        </p:nvSpPr>
        <p:spPr>
          <a:xfrm>
            <a:off x="4714876" y="1857364"/>
            <a:ext cx="1867819" cy="369332"/>
          </a:xfrm>
          <a:prstGeom prst="rect">
            <a:avLst/>
          </a:prstGeom>
        </p:spPr>
        <p:txBody>
          <a:bodyPr wrap="none">
            <a:spAutoFit/>
          </a:bodyPr>
          <a:lstStyle/>
          <a:p>
            <a:pPr algn="ctr" fontAlgn="ctr"/>
            <a:r>
              <a:rPr lang="ja-JP" altLang="en-US" dirty="0" smtClean="0"/>
              <a:t>② </a:t>
            </a:r>
            <a:r>
              <a:rPr lang="en-US" altLang="ja-JP" dirty="0" smtClean="0"/>
              <a:t>2009(N=125)</a:t>
            </a:r>
            <a:endParaRPr lang="en-US" altLang="ja-JP" dirty="0">
              <a:solidFill>
                <a:srgbClr val="000000"/>
              </a:solidFill>
              <a:latin typeface="ＭＳ Ｐゴシック"/>
            </a:endParaRPr>
          </a:p>
        </p:txBody>
      </p:sp>
      <p:graphicFrame>
        <p:nvGraphicFramePr>
          <p:cNvPr id="8" name="グラフ 7"/>
          <p:cNvGraphicFramePr/>
          <p:nvPr/>
        </p:nvGraphicFramePr>
        <p:xfrm>
          <a:off x="428596" y="2285992"/>
          <a:ext cx="4000528" cy="371477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グラフ 8"/>
          <p:cNvGraphicFramePr/>
          <p:nvPr/>
        </p:nvGraphicFramePr>
        <p:xfrm>
          <a:off x="4929190" y="2285992"/>
          <a:ext cx="4000528" cy="3714776"/>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2"/>
          </p:nvPr>
        </p:nvSpPr>
        <p:spPr/>
        <p:txBody>
          <a:bodyPr/>
          <a:lstStyle/>
          <a:p>
            <a:fld id="{F4A02A6D-FEF3-476E-9DE0-CA56C57FB991}" type="slidenum">
              <a:rPr kumimoji="1" lang="ja-JP" altLang="en-US" smtClean="0"/>
              <a:pPr/>
              <a:t>33</a:t>
            </a:fld>
            <a:endParaRPr kumimoji="1" lang="ja-JP" altLang="en-US" dirty="0"/>
          </a:p>
        </p:txBody>
      </p:sp>
      <p:sp>
        <p:nvSpPr>
          <p:cNvPr id="31" name="タイトル 1"/>
          <p:cNvSpPr txBox="1">
            <a:spLocks/>
          </p:cNvSpPr>
          <p:nvPr/>
        </p:nvSpPr>
        <p:spPr>
          <a:xfrm>
            <a:off x="214282" y="714356"/>
            <a:ext cx="6429388" cy="714380"/>
          </a:xfrm>
          <a:prstGeom prst="rect">
            <a:avLst/>
          </a:prstGeom>
        </p:spPr>
        <p:style>
          <a:lnRef idx="1">
            <a:schemeClr val="accent2"/>
          </a:lnRef>
          <a:fillRef idx="3">
            <a:schemeClr val="accent2"/>
          </a:fillRef>
          <a:effectRef idx="2">
            <a:schemeClr val="accent2"/>
          </a:effectRef>
          <a:fontRef idx="minor">
            <a:schemeClr val="lt1"/>
          </a:fontRef>
        </p:style>
        <p:txBody>
          <a:bodyPr vert="horz" anchor="ctr">
            <a:noAutofit/>
          </a:bodyPr>
          <a:lstStyle/>
          <a:p>
            <a:pPr lvl="0">
              <a:spcBef>
                <a:spcPct val="0"/>
              </a:spcBef>
            </a:pPr>
            <a:r>
              <a:rPr lang="en-US" altLang="ja-JP" sz="2800" dirty="0" smtClean="0"/>
              <a:t>GNT</a:t>
            </a:r>
            <a:r>
              <a:rPr lang="ja-JP" altLang="en-US" sz="2800" dirty="0" smtClean="0"/>
              <a:t>の項目参照プロファイル</a:t>
            </a:r>
            <a:r>
              <a:rPr lang="en-US" altLang="ja-JP" sz="2800" dirty="0" smtClean="0"/>
              <a:t>(IRP)</a:t>
            </a:r>
            <a:endParaRPr kumimoji="1" lang="ja-JP" altLang="en-US" sz="2800" b="0" i="0" u="none" strike="noStrike" kern="1200" cap="none" spc="0" normalizeH="0" baseline="0" noProof="0" dirty="0">
              <a:ln>
                <a:noFill/>
              </a:ln>
              <a:solidFill>
                <a:schemeClr val="lt1"/>
              </a:solidFill>
              <a:effectLst/>
              <a:uLnTx/>
              <a:uFillTx/>
              <a:latin typeface="+mn-lt"/>
              <a:ea typeface="+mn-ea"/>
              <a:cs typeface="+mn-cs"/>
            </a:endParaRPr>
          </a:p>
        </p:txBody>
      </p:sp>
      <p:sp>
        <p:nvSpPr>
          <p:cNvPr id="27" name="正方形/長方形 26"/>
          <p:cNvSpPr/>
          <p:nvPr/>
        </p:nvSpPr>
        <p:spPr>
          <a:xfrm>
            <a:off x="214282" y="1714488"/>
            <a:ext cx="1811714" cy="369332"/>
          </a:xfrm>
          <a:prstGeom prst="rect">
            <a:avLst/>
          </a:prstGeom>
        </p:spPr>
        <p:txBody>
          <a:bodyPr wrap="none">
            <a:spAutoFit/>
          </a:bodyPr>
          <a:lstStyle/>
          <a:p>
            <a:pPr algn="ctr" fontAlgn="ctr"/>
            <a:r>
              <a:rPr lang="ja-JP" altLang="en-US" dirty="0" smtClean="0"/>
              <a:t>① </a:t>
            </a:r>
            <a:r>
              <a:rPr lang="en-US" altLang="ja-JP" dirty="0" smtClean="0"/>
              <a:t>2008 (N=75)</a:t>
            </a:r>
            <a:endParaRPr lang="en-US" altLang="ja-JP" dirty="0">
              <a:solidFill>
                <a:srgbClr val="000000"/>
              </a:solidFill>
              <a:latin typeface="ＭＳ Ｐゴシック"/>
            </a:endParaRPr>
          </a:p>
        </p:txBody>
      </p:sp>
      <p:sp>
        <p:nvSpPr>
          <p:cNvPr id="28" name="正方形/長方形 27"/>
          <p:cNvSpPr/>
          <p:nvPr/>
        </p:nvSpPr>
        <p:spPr>
          <a:xfrm>
            <a:off x="5072066" y="1785926"/>
            <a:ext cx="1867819" cy="369332"/>
          </a:xfrm>
          <a:prstGeom prst="rect">
            <a:avLst/>
          </a:prstGeom>
        </p:spPr>
        <p:txBody>
          <a:bodyPr wrap="none">
            <a:spAutoFit/>
          </a:bodyPr>
          <a:lstStyle/>
          <a:p>
            <a:pPr algn="ctr" fontAlgn="ctr"/>
            <a:r>
              <a:rPr lang="ja-JP" altLang="en-US" dirty="0" smtClean="0"/>
              <a:t>② </a:t>
            </a:r>
            <a:r>
              <a:rPr lang="en-US" altLang="ja-JP" dirty="0" smtClean="0"/>
              <a:t>2009(N=125)</a:t>
            </a:r>
            <a:endParaRPr lang="en-US" altLang="ja-JP" dirty="0">
              <a:solidFill>
                <a:srgbClr val="000000"/>
              </a:solidFill>
              <a:latin typeface="ＭＳ Ｐゴシック"/>
            </a:endParaRPr>
          </a:p>
        </p:txBody>
      </p:sp>
      <p:graphicFrame>
        <p:nvGraphicFramePr>
          <p:cNvPr id="20" name="グラフ 19"/>
          <p:cNvGraphicFramePr/>
          <p:nvPr/>
        </p:nvGraphicFramePr>
        <p:xfrm>
          <a:off x="285720" y="2285992"/>
          <a:ext cx="3714776" cy="36433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5" name="グラフ 24"/>
          <p:cNvGraphicFramePr/>
          <p:nvPr/>
        </p:nvGraphicFramePr>
        <p:xfrm>
          <a:off x="5072066" y="2357430"/>
          <a:ext cx="3714776" cy="3643338"/>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グラフ 36"/>
          <p:cNvGraphicFramePr/>
          <p:nvPr/>
        </p:nvGraphicFramePr>
        <p:xfrm>
          <a:off x="214282" y="4357694"/>
          <a:ext cx="2732118" cy="214153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8" name="グラフ 37"/>
          <p:cNvGraphicFramePr/>
          <p:nvPr/>
        </p:nvGraphicFramePr>
        <p:xfrm>
          <a:off x="3071802" y="4357694"/>
          <a:ext cx="2786082" cy="214314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9" name="グラフ 38"/>
          <p:cNvGraphicFramePr/>
          <p:nvPr/>
        </p:nvGraphicFramePr>
        <p:xfrm>
          <a:off x="5962650" y="4357694"/>
          <a:ext cx="2824192" cy="216693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1" name="グラフ 30"/>
          <p:cNvGraphicFramePr/>
          <p:nvPr/>
        </p:nvGraphicFramePr>
        <p:xfrm>
          <a:off x="214282" y="1714488"/>
          <a:ext cx="2714643" cy="209234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5" name="グラフ 34"/>
          <p:cNvGraphicFramePr/>
          <p:nvPr/>
        </p:nvGraphicFramePr>
        <p:xfrm>
          <a:off x="3071802" y="1714488"/>
          <a:ext cx="2786081" cy="209234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6" name="グラフ 35"/>
          <p:cNvGraphicFramePr/>
          <p:nvPr/>
        </p:nvGraphicFramePr>
        <p:xfrm>
          <a:off x="5991225" y="1714488"/>
          <a:ext cx="2784475" cy="2092340"/>
        </p:xfrm>
        <a:graphic>
          <a:graphicData uri="http://schemas.openxmlformats.org/drawingml/2006/chart">
            <c:chart xmlns:c="http://schemas.openxmlformats.org/drawingml/2006/chart" xmlns:r="http://schemas.openxmlformats.org/officeDocument/2006/relationships" r:id="rId8"/>
          </a:graphicData>
        </a:graphic>
      </p:graphicFrame>
      <p:sp>
        <p:nvSpPr>
          <p:cNvPr id="4" name="スライド番号プレースホルダ 3"/>
          <p:cNvSpPr>
            <a:spLocks noGrp="1"/>
          </p:cNvSpPr>
          <p:nvPr>
            <p:ph type="sldNum" sz="quarter" idx="12"/>
          </p:nvPr>
        </p:nvSpPr>
        <p:spPr/>
        <p:txBody>
          <a:bodyPr/>
          <a:lstStyle/>
          <a:p>
            <a:fld id="{F4A02A6D-FEF3-476E-9DE0-CA56C57FB991}" type="slidenum">
              <a:rPr kumimoji="1" lang="ja-JP" altLang="en-US" smtClean="0"/>
              <a:pPr/>
              <a:t>34</a:t>
            </a:fld>
            <a:endParaRPr kumimoji="1" lang="ja-JP" altLang="en-US" dirty="0"/>
          </a:p>
        </p:txBody>
      </p:sp>
      <p:sp>
        <p:nvSpPr>
          <p:cNvPr id="11" name="テキスト ボックス 10"/>
          <p:cNvSpPr txBox="1"/>
          <p:nvPr/>
        </p:nvSpPr>
        <p:spPr>
          <a:xfrm>
            <a:off x="785786" y="1928802"/>
            <a:ext cx="642942" cy="461665"/>
          </a:xfrm>
          <a:prstGeom prst="rect">
            <a:avLst/>
          </a:prstGeom>
          <a:noFill/>
        </p:spPr>
        <p:txBody>
          <a:bodyPr wrap="square" rtlCol="0">
            <a:spAutoFit/>
          </a:bodyPr>
          <a:lstStyle/>
          <a:p>
            <a:r>
              <a:rPr kumimoji="1" lang="en-US" altLang="ja-JP" sz="2400" dirty="0" err="1" smtClean="0"/>
              <a:t>R</a:t>
            </a:r>
            <a:r>
              <a:rPr kumimoji="1" lang="en-US" altLang="ja-JP" sz="1600" dirty="0" err="1" smtClean="0"/>
              <a:t>Vg</a:t>
            </a:r>
            <a:endParaRPr kumimoji="1" lang="ja-JP" altLang="en-US" sz="1600" dirty="0"/>
          </a:p>
        </p:txBody>
      </p:sp>
      <p:sp>
        <p:nvSpPr>
          <p:cNvPr id="12" name="テキスト ボックス 11"/>
          <p:cNvSpPr txBox="1"/>
          <p:nvPr/>
        </p:nvSpPr>
        <p:spPr>
          <a:xfrm>
            <a:off x="6500826" y="1928802"/>
            <a:ext cx="785818" cy="461665"/>
          </a:xfrm>
          <a:prstGeom prst="rect">
            <a:avLst/>
          </a:prstGeom>
          <a:noFill/>
        </p:spPr>
        <p:txBody>
          <a:bodyPr wrap="square" rtlCol="0">
            <a:spAutoFit/>
          </a:bodyPr>
          <a:lstStyle/>
          <a:p>
            <a:r>
              <a:rPr kumimoji="1" lang="en-US" altLang="ja-JP" sz="2400" dirty="0" err="1" smtClean="0"/>
              <a:t>R</a:t>
            </a:r>
            <a:r>
              <a:rPr lang="en-US" altLang="ja-JP" sz="1600" dirty="0" err="1" smtClean="0"/>
              <a:t>Ml</a:t>
            </a:r>
            <a:r>
              <a:rPr kumimoji="1" lang="en-US" altLang="ja-JP" sz="1600" dirty="0" err="1" smtClean="0"/>
              <a:t>g</a:t>
            </a:r>
            <a:endParaRPr kumimoji="1" lang="ja-JP" altLang="en-US" sz="1600" dirty="0"/>
          </a:p>
        </p:txBody>
      </p:sp>
      <p:sp>
        <p:nvSpPr>
          <p:cNvPr id="13" name="テキスト ボックス 12"/>
          <p:cNvSpPr txBox="1"/>
          <p:nvPr/>
        </p:nvSpPr>
        <p:spPr>
          <a:xfrm>
            <a:off x="3643306" y="1928802"/>
            <a:ext cx="714380" cy="461665"/>
          </a:xfrm>
          <a:prstGeom prst="rect">
            <a:avLst/>
          </a:prstGeom>
          <a:noFill/>
        </p:spPr>
        <p:txBody>
          <a:bodyPr wrap="square" rtlCol="0">
            <a:spAutoFit/>
          </a:bodyPr>
          <a:lstStyle/>
          <a:p>
            <a:r>
              <a:rPr kumimoji="1" lang="en-US" altLang="ja-JP" sz="2400" dirty="0" err="1" smtClean="0"/>
              <a:t>R</a:t>
            </a:r>
            <a:r>
              <a:rPr kumimoji="1" lang="en-US" altLang="ja-JP" sz="1600" dirty="0" err="1" smtClean="0"/>
              <a:t>Dlg</a:t>
            </a:r>
            <a:endParaRPr kumimoji="1" lang="ja-JP" altLang="en-US" sz="1600" dirty="0"/>
          </a:p>
        </p:txBody>
      </p:sp>
      <p:sp>
        <p:nvSpPr>
          <p:cNvPr id="15" name="テキスト ボックス 14"/>
          <p:cNvSpPr txBox="1"/>
          <p:nvPr/>
        </p:nvSpPr>
        <p:spPr>
          <a:xfrm>
            <a:off x="785786" y="4572008"/>
            <a:ext cx="642942" cy="461665"/>
          </a:xfrm>
          <a:prstGeom prst="rect">
            <a:avLst/>
          </a:prstGeom>
          <a:noFill/>
        </p:spPr>
        <p:txBody>
          <a:bodyPr wrap="square" rtlCol="0">
            <a:spAutoFit/>
          </a:bodyPr>
          <a:lstStyle/>
          <a:p>
            <a:r>
              <a:rPr kumimoji="1" lang="en-US" altLang="ja-JP" sz="2400" dirty="0" err="1" smtClean="0"/>
              <a:t>R</a:t>
            </a:r>
            <a:r>
              <a:rPr kumimoji="1" lang="en-US" altLang="ja-JP" sz="1600" dirty="0" err="1" smtClean="0"/>
              <a:t>Vg</a:t>
            </a:r>
            <a:endParaRPr kumimoji="1" lang="ja-JP" altLang="en-US" sz="1600" dirty="0"/>
          </a:p>
        </p:txBody>
      </p:sp>
      <p:sp>
        <p:nvSpPr>
          <p:cNvPr id="16" name="テキスト ボックス 15"/>
          <p:cNvSpPr txBox="1"/>
          <p:nvPr/>
        </p:nvSpPr>
        <p:spPr>
          <a:xfrm>
            <a:off x="6429388" y="4572008"/>
            <a:ext cx="785818" cy="461665"/>
          </a:xfrm>
          <a:prstGeom prst="rect">
            <a:avLst/>
          </a:prstGeom>
          <a:noFill/>
        </p:spPr>
        <p:txBody>
          <a:bodyPr wrap="square" rtlCol="0">
            <a:spAutoFit/>
          </a:bodyPr>
          <a:lstStyle/>
          <a:p>
            <a:r>
              <a:rPr kumimoji="1" lang="en-US" altLang="ja-JP" sz="2400" dirty="0" err="1" smtClean="0"/>
              <a:t>R</a:t>
            </a:r>
            <a:r>
              <a:rPr lang="en-US" altLang="ja-JP" sz="1600" dirty="0" err="1" smtClean="0"/>
              <a:t>Ml</a:t>
            </a:r>
            <a:r>
              <a:rPr kumimoji="1" lang="en-US" altLang="ja-JP" sz="1600" dirty="0" err="1" smtClean="0"/>
              <a:t>g</a:t>
            </a:r>
            <a:endParaRPr kumimoji="1" lang="ja-JP" altLang="en-US" sz="1600" dirty="0"/>
          </a:p>
        </p:txBody>
      </p:sp>
      <p:sp>
        <p:nvSpPr>
          <p:cNvPr id="17" name="テキスト ボックス 16"/>
          <p:cNvSpPr txBox="1"/>
          <p:nvPr/>
        </p:nvSpPr>
        <p:spPr>
          <a:xfrm>
            <a:off x="3571868" y="4572008"/>
            <a:ext cx="714380" cy="461665"/>
          </a:xfrm>
          <a:prstGeom prst="rect">
            <a:avLst/>
          </a:prstGeom>
          <a:noFill/>
        </p:spPr>
        <p:txBody>
          <a:bodyPr wrap="square" rtlCol="0">
            <a:spAutoFit/>
          </a:bodyPr>
          <a:lstStyle/>
          <a:p>
            <a:r>
              <a:rPr kumimoji="1" lang="en-US" altLang="ja-JP" sz="2400" dirty="0" err="1" smtClean="0"/>
              <a:t>R</a:t>
            </a:r>
            <a:r>
              <a:rPr kumimoji="1" lang="en-US" altLang="ja-JP" sz="1600" dirty="0" err="1" smtClean="0"/>
              <a:t>Dlg</a:t>
            </a:r>
            <a:endParaRPr kumimoji="1" lang="ja-JP" altLang="en-US" sz="1600" dirty="0"/>
          </a:p>
        </p:txBody>
      </p:sp>
      <p:sp>
        <p:nvSpPr>
          <p:cNvPr id="32" name="タイトル 1"/>
          <p:cNvSpPr txBox="1">
            <a:spLocks/>
          </p:cNvSpPr>
          <p:nvPr/>
        </p:nvSpPr>
        <p:spPr>
          <a:xfrm>
            <a:off x="214282" y="571480"/>
            <a:ext cx="7500990" cy="571504"/>
          </a:xfrm>
          <a:prstGeom prst="rect">
            <a:avLst/>
          </a:prstGeom>
        </p:spPr>
        <p:style>
          <a:lnRef idx="1">
            <a:schemeClr val="accent2"/>
          </a:lnRef>
          <a:fillRef idx="3">
            <a:schemeClr val="accent2"/>
          </a:fillRef>
          <a:effectRef idx="2">
            <a:schemeClr val="accent2"/>
          </a:effectRef>
          <a:fontRef idx="minor">
            <a:schemeClr val="lt1"/>
          </a:fontRef>
        </p:style>
        <p:txBody>
          <a:bodyPr vert="horz" anchor="ctr">
            <a:noAutofit/>
          </a:bodyPr>
          <a:lstStyle/>
          <a:p>
            <a:pPr lvl="0">
              <a:spcBef>
                <a:spcPct val="0"/>
              </a:spcBef>
            </a:pPr>
            <a:r>
              <a:rPr lang="en-US" altLang="ja-JP" sz="2800" dirty="0" smtClean="0"/>
              <a:t>GNT</a:t>
            </a:r>
            <a:r>
              <a:rPr lang="ja-JP" altLang="en-US" sz="2800" dirty="0" smtClean="0"/>
              <a:t>の境界カテゴリ参照プロファイル</a:t>
            </a:r>
            <a:r>
              <a:rPr lang="en-US" altLang="ja-JP" sz="2800" dirty="0" smtClean="0"/>
              <a:t>(BCRP)</a:t>
            </a:r>
            <a:endParaRPr kumimoji="1" lang="ja-JP" altLang="en-US" sz="2800" b="0" i="0" u="none" strike="noStrike" kern="1200" cap="none" spc="0" normalizeH="0" baseline="0" noProof="0" dirty="0">
              <a:ln>
                <a:noFill/>
              </a:ln>
              <a:solidFill>
                <a:schemeClr val="lt1"/>
              </a:solidFill>
              <a:effectLst/>
              <a:uLnTx/>
              <a:uFillTx/>
              <a:latin typeface="+mn-lt"/>
              <a:ea typeface="+mn-ea"/>
              <a:cs typeface="+mn-cs"/>
            </a:endParaRPr>
          </a:p>
        </p:txBody>
      </p:sp>
      <p:sp>
        <p:nvSpPr>
          <p:cNvPr id="22" name="正方形/長方形 21"/>
          <p:cNvSpPr/>
          <p:nvPr/>
        </p:nvSpPr>
        <p:spPr>
          <a:xfrm>
            <a:off x="214282" y="1285860"/>
            <a:ext cx="1811714" cy="369332"/>
          </a:xfrm>
          <a:prstGeom prst="rect">
            <a:avLst/>
          </a:prstGeom>
        </p:spPr>
        <p:txBody>
          <a:bodyPr wrap="none">
            <a:spAutoFit/>
          </a:bodyPr>
          <a:lstStyle/>
          <a:p>
            <a:pPr algn="ctr" fontAlgn="ctr"/>
            <a:r>
              <a:rPr lang="ja-JP" altLang="en-US" dirty="0" smtClean="0"/>
              <a:t>① </a:t>
            </a:r>
            <a:r>
              <a:rPr lang="en-US" altLang="ja-JP" dirty="0" smtClean="0"/>
              <a:t>2008 (N=75)</a:t>
            </a:r>
            <a:endParaRPr lang="en-US" altLang="ja-JP" dirty="0">
              <a:solidFill>
                <a:srgbClr val="000000"/>
              </a:solidFill>
              <a:latin typeface="ＭＳ Ｐゴシック"/>
            </a:endParaRPr>
          </a:p>
        </p:txBody>
      </p:sp>
      <p:sp>
        <p:nvSpPr>
          <p:cNvPr id="23" name="正方形/長方形 22"/>
          <p:cNvSpPr/>
          <p:nvPr/>
        </p:nvSpPr>
        <p:spPr>
          <a:xfrm>
            <a:off x="214282" y="3956848"/>
            <a:ext cx="1867819" cy="369332"/>
          </a:xfrm>
          <a:prstGeom prst="rect">
            <a:avLst/>
          </a:prstGeom>
        </p:spPr>
        <p:txBody>
          <a:bodyPr wrap="none">
            <a:spAutoFit/>
          </a:bodyPr>
          <a:lstStyle/>
          <a:p>
            <a:pPr algn="ctr" fontAlgn="ctr"/>
            <a:r>
              <a:rPr lang="ja-JP" altLang="en-US" dirty="0" smtClean="0"/>
              <a:t>② </a:t>
            </a:r>
            <a:r>
              <a:rPr lang="en-US" altLang="ja-JP" dirty="0" smtClean="0"/>
              <a:t>2008(N=125)</a:t>
            </a:r>
            <a:endParaRPr lang="en-US" altLang="ja-JP" dirty="0">
              <a:solidFill>
                <a:srgbClr val="000000"/>
              </a:solidFill>
              <a:latin typeface="ＭＳ Ｐゴシック"/>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グラフ 24"/>
          <p:cNvGraphicFramePr/>
          <p:nvPr/>
        </p:nvGraphicFramePr>
        <p:xfrm>
          <a:off x="185047" y="1714488"/>
          <a:ext cx="2754354" cy="211137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6" name="グラフ 25"/>
          <p:cNvGraphicFramePr/>
          <p:nvPr/>
        </p:nvGraphicFramePr>
        <p:xfrm>
          <a:off x="3071802" y="1714488"/>
          <a:ext cx="2754354" cy="211137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7" name="グラフ 26"/>
          <p:cNvGraphicFramePr/>
          <p:nvPr/>
        </p:nvGraphicFramePr>
        <p:xfrm>
          <a:off x="5929322" y="1714488"/>
          <a:ext cx="2754354" cy="2111372"/>
        </p:xfrm>
        <a:graphic>
          <a:graphicData uri="http://schemas.openxmlformats.org/drawingml/2006/chart">
            <c:chart xmlns:c="http://schemas.openxmlformats.org/drawingml/2006/chart" xmlns:r="http://schemas.openxmlformats.org/officeDocument/2006/relationships" r:id="rId5"/>
          </a:graphicData>
        </a:graphic>
      </p:graphicFrame>
      <p:sp>
        <p:nvSpPr>
          <p:cNvPr id="4" name="スライド番号プレースホルダ 3"/>
          <p:cNvSpPr>
            <a:spLocks noGrp="1"/>
          </p:cNvSpPr>
          <p:nvPr>
            <p:ph type="sldNum" sz="quarter" idx="12"/>
          </p:nvPr>
        </p:nvSpPr>
        <p:spPr/>
        <p:txBody>
          <a:bodyPr/>
          <a:lstStyle/>
          <a:p>
            <a:fld id="{F4A02A6D-FEF3-476E-9DE0-CA56C57FB991}" type="slidenum">
              <a:rPr kumimoji="1" lang="ja-JP" altLang="en-US" smtClean="0"/>
              <a:pPr/>
              <a:t>35</a:t>
            </a:fld>
            <a:endParaRPr kumimoji="1" lang="ja-JP" altLang="en-US" dirty="0"/>
          </a:p>
        </p:txBody>
      </p:sp>
      <p:sp>
        <p:nvSpPr>
          <p:cNvPr id="11" name="テキスト ボックス 10"/>
          <p:cNvSpPr txBox="1"/>
          <p:nvPr/>
        </p:nvSpPr>
        <p:spPr>
          <a:xfrm>
            <a:off x="1142976" y="1785926"/>
            <a:ext cx="642942" cy="461665"/>
          </a:xfrm>
          <a:prstGeom prst="rect">
            <a:avLst/>
          </a:prstGeom>
          <a:noFill/>
        </p:spPr>
        <p:txBody>
          <a:bodyPr wrap="square" rtlCol="0">
            <a:spAutoFit/>
          </a:bodyPr>
          <a:lstStyle/>
          <a:p>
            <a:r>
              <a:rPr kumimoji="1" lang="en-US" altLang="ja-JP" sz="2400" dirty="0" err="1" smtClean="0"/>
              <a:t>R</a:t>
            </a:r>
            <a:r>
              <a:rPr kumimoji="1" lang="en-US" altLang="ja-JP" sz="1600" dirty="0" err="1" smtClean="0"/>
              <a:t>Vg</a:t>
            </a:r>
            <a:endParaRPr kumimoji="1" lang="ja-JP" altLang="en-US" sz="1600" dirty="0"/>
          </a:p>
        </p:txBody>
      </p:sp>
      <p:sp>
        <p:nvSpPr>
          <p:cNvPr id="12" name="テキスト ボックス 11"/>
          <p:cNvSpPr txBox="1"/>
          <p:nvPr/>
        </p:nvSpPr>
        <p:spPr>
          <a:xfrm>
            <a:off x="6858016" y="1785926"/>
            <a:ext cx="785818" cy="461665"/>
          </a:xfrm>
          <a:prstGeom prst="rect">
            <a:avLst/>
          </a:prstGeom>
          <a:noFill/>
        </p:spPr>
        <p:txBody>
          <a:bodyPr wrap="square" rtlCol="0">
            <a:spAutoFit/>
          </a:bodyPr>
          <a:lstStyle/>
          <a:p>
            <a:r>
              <a:rPr kumimoji="1" lang="en-US" altLang="ja-JP" sz="2400" dirty="0" err="1" smtClean="0"/>
              <a:t>R</a:t>
            </a:r>
            <a:r>
              <a:rPr lang="en-US" altLang="ja-JP" sz="1600" dirty="0" err="1" smtClean="0"/>
              <a:t>Ml</a:t>
            </a:r>
            <a:r>
              <a:rPr kumimoji="1" lang="en-US" altLang="ja-JP" sz="1600" dirty="0" err="1" smtClean="0"/>
              <a:t>g</a:t>
            </a:r>
            <a:endParaRPr kumimoji="1" lang="ja-JP" altLang="en-US" sz="1600" dirty="0"/>
          </a:p>
        </p:txBody>
      </p:sp>
      <p:sp>
        <p:nvSpPr>
          <p:cNvPr id="13" name="テキスト ボックス 12"/>
          <p:cNvSpPr txBox="1"/>
          <p:nvPr/>
        </p:nvSpPr>
        <p:spPr>
          <a:xfrm>
            <a:off x="4000496" y="1785926"/>
            <a:ext cx="714380" cy="461665"/>
          </a:xfrm>
          <a:prstGeom prst="rect">
            <a:avLst/>
          </a:prstGeom>
          <a:noFill/>
        </p:spPr>
        <p:txBody>
          <a:bodyPr wrap="square" rtlCol="0">
            <a:spAutoFit/>
          </a:bodyPr>
          <a:lstStyle/>
          <a:p>
            <a:r>
              <a:rPr kumimoji="1" lang="en-US" altLang="ja-JP" sz="2400" dirty="0" err="1" smtClean="0"/>
              <a:t>R</a:t>
            </a:r>
            <a:r>
              <a:rPr kumimoji="1" lang="en-US" altLang="ja-JP" sz="1600" dirty="0" err="1" smtClean="0"/>
              <a:t>Dlg</a:t>
            </a:r>
            <a:endParaRPr kumimoji="1" lang="ja-JP" altLang="en-US" sz="1600" dirty="0"/>
          </a:p>
        </p:txBody>
      </p:sp>
      <p:sp>
        <p:nvSpPr>
          <p:cNvPr id="15" name="テキスト ボックス 14"/>
          <p:cNvSpPr txBox="1"/>
          <p:nvPr/>
        </p:nvSpPr>
        <p:spPr>
          <a:xfrm>
            <a:off x="1142976" y="4500570"/>
            <a:ext cx="642942" cy="461665"/>
          </a:xfrm>
          <a:prstGeom prst="rect">
            <a:avLst/>
          </a:prstGeom>
          <a:noFill/>
        </p:spPr>
        <p:txBody>
          <a:bodyPr wrap="square" rtlCol="0">
            <a:spAutoFit/>
          </a:bodyPr>
          <a:lstStyle/>
          <a:p>
            <a:r>
              <a:rPr kumimoji="1" lang="en-US" altLang="ja-JP" sz="2400" dirty="0" err="1" smtClean="0"/>
              <a:t>R</a:t>
            </a:r>
            <a:r>
              <a:rPr kumimoji="1" lang="en-US" altLang="ja-JP" sz="1600" dirty="0" err="1" smtClean="0"/>
              <a:t>Vg</a:t>
            </a:r>
            <a:endParaRPr kumimoji="1" lang="ja-JP" altLang="en-US" sz="1600" dirty="0"/>
          </a:p>
        </p:txBody>
      </p:sp>
      <p:sp>
        <p:nvSpPr>
          <p:cNvPr id="16" name="テキスト ボックス 15"/>
          <p:cNvSpPr txBox="1"/>
          <p:nvPr/>
        </p:nvSpPr>
        <p:spPr>
          <a:xfrm>
            <a:off x="6786578" y="4500570"/>
            <a:ext cx="785818" cy="461665"/>
          </a:xfrm>
          <a:prstGeom prst="rect">
            <a:avLst/>
          </a:prstGeom>
          <a:noFill/>
        </p:spPr>
        <p:txBody>
          <a:bodyPr wrap="square" rtlCol="0">
            <a:spAutoFit/>
          </a:bodyPr>
          <a:lstStyle/>
          <a:p>
            <a:r>
              <a:rPr kumimoji="1" lang="en-US" altLang="ja-JP" sz="2400" dirty="0" err="1" smtClean="0"/>
              <a:t>R</a:t>
            </a:r>
            <a:r>
              <a:rPr lang="en-US" altLang="ja-JP" sz="1600" dirty="0" err="1" smtClean="0"/>
              <a:t>Ml</a:t>
            </a:r>
            <a:r>
              <a:rPr kumimoji="1" lang="en-US" altLang="ja-JP" sz="1600" dirty="0" err="1" smtClean="0"/>
              <a:t>g</a:t>
            </a:r>
            <a:endParaRPr kumimoji="1" lang="ja-JP" altLang="en-US" sz="1600" dirty="0"/>
          </a:p>
        </p:txBody>
      </p:sp>
      <p:sp>
        <p:nvSpPr>
          <p:cNvPr id="17" name="テキスト ボックス 16"/>
          <p:cNvSpPr txBox="1"/>
          <p:nvPr/>
        </p:nvSpPr>
        <p:spPr>
          <a:xfrm>
            <a:off x="3929058" y="4500570"/>
            <a:ext cx="714380" cy="461665"/>
          </a:xfrm>
          <a:prstGeom prst="rect">
            <a:avLst/>
          </a:prstGeom>
          <a:noFill/>
        </p:spPr>
        <p:txBody>
          <a:bodyPr wrap="square" rtlCol="0">
            <a:spAutoFit/>
          </a:bodyPr>
          <a:lstStyle/>
          <a:p>
            <a:r>
              <a:rPr kumimoji="1" lang="en-US" altLang="ja-JP" sz="2400" dirty="0" err="1" smtClean="0"/>
              <a:t>R</a:t>
            </a:r>
            <a:r>
              <a:rPr kumimoji="1" lang="en-US" altLang="ja-JP" sz="1600" dirty="0" err="1" smtClean="0"/>
              <a:t>Dlg</a:t>
            </a:r>
            <a:endParaRPr kumimoji="1" lang="ja-JP" altLang="en-US" sz="1600" dirty="0"/>
          </a:p>
        </p:txBody>
      </p:sp>
      <p:sp>
        <p:nvSpPr>
          <p:cNvPr id="32" name="タイトル 1"/>
          <p:cNvSpPr txBox="1">
            <a:spLocks/>
          </p:cNvSpPr>
          <p:nvPr/>
        </p:nvSpPr>
        <p:spPr>
          <a:xfrm>
            <a:off x="214282" y="571480"/>
            <a:ext cx="7429520" cy="571504"/>
          </a:xfrm>
          <a:prstGeom prst="rect">
            <a:avLst/>
          </a:prstGeom>
        </p:spPr>
        <p:style>
          <a:lnRef idx="1">
            <a:schemeClr val="accent2"/>
          </a:lnRef>
          <a:fillRef idx="3">
            <a:schemeClr val="accent2"/>
          </a:fillRef>
          <a:effectRef idx="2">
            <a:schemeClr val="accent2"/>
          </a:effectRef>
          <a:fontRef idx="minor">
            <a:schemeClr val="lt1"/>
          </a:fontRef>
        </p:style>
        <p:txBody>
          <a:bodyPr vert="horz" anchor="ctr">
            <a:noAutofit/>
          </a:bodyPr>
          <a:lstStyle/>
          <a:p>
            <a:pPr lvl="0">
              <a:spcBef>
                <a:spcPct val="0"/>
              </a:spcBef>
            </a:pPr>
            <a:r>
              <a:rPr lang="en-US" altLang="ja-JP" sz="2800" dirty="0" smtClean="0"/>
              <a:t>GNT</a:t>
            </a:r>
            <a:r>
              <a:rPr lang="ja-JP" altLang="en-US" sz="2800" dirty="0" smtClean="0"/>
              <a:t>の項目カテゴリ参照プロファイル</a:t>
            </a:r>
            <a:r>
              <a:rPr lang="en-US" altLang="ja-JP" sz="2800" dirty="0" smtClean="0"/>
              <a:t>(ICRP)</a:t>
            </a:r>
            <a:endParaRPr kumimoji="1" lang="ja-JP" altLang="en-US" sz="2800" b="0" i="0" u="none" strike="noStrike" kern="1200" cap="none" spc="0" normalizeH="0" baseline="0" noProof="0" dirty="0">
              <a:ln>
                <a:noFill/>
              </a:ln>
              <a:solidFill>
                <a:schemeClr val="lt1"/>
              </a:solidFill>
              <a:effectLst/>
              <a:uLnTx/>
              <a:uFillTx/>
              <a:latin typeface="+mn-lt"/>
              <a:ea typeface="+mn-ea"/>
              <a:cs typeface="+mn-cs"/>
            </a:endParaRPr>
          </a:p>
        </p:txBody>
      </p:sp>
      <p:graphicFrame>
        <p:nvGraphicFramePr>
          <p:cNvPr id="22" name="グラフ 21"/>
          <p:cNvGraphicFramePr/>
          <p:nvPr/>
        </p:nvGraphicFramePr>
        <p:xfrm>
          <a:off x="214282" y="4357694"/>
          <a:ext cx="2714644" cy="214314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3" name="グラフ 22"/>
          <p:cNvGraphicFramePr/>
          <p:nvPr/>
        </p:nvGraphicFramePr>
        <p:xfrm>
          <a:off x="3071802" y="4357694"/>
          <a:ext cx="2786082" cy="214314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4" name="グラフ 23"/>
          <p:cNvGraphicFramePr/>
          <p:nvPr/>
        </p:nvGraphicFramePr>
        <p:xfrm>
          <a:off x="5969000" y="4357694"/>
          <a:ext cx="2746404" cy="2143140"/>
        </p:xfrm>
        <a:graphic>
          <a:graphicData uri="http://schemas.openxmlformats.org/drawingml/2006/chart">
            <c:chart xmlns:c="http://schemas.openxmlformats.org/drawingml/2006/chart" xmlns:r="http://schemas.openxmlformats.org/officeDocument/2006/relationships" r:id="rId8"/>
          </a:graphicData>
        </a:graphic>
      </p:graphicFrame>
      <p:sp>
        <p:nvSpPr>
          <p:cNvPr id="31" name="正方形/長方形 30"/>
          <p:cNvSpPr/>
          <p:nvPr/>
        </p:nvSpPr>
        <p:spPr>
          <a:xfrm>
            <a:off x="142844" y="1313642"/>
            <a:ext cx="1811714" cy="369332"/>
          </a:xfrm>
          <a:prstGeom prst="rect">
            <a:avLst/>
          </a:prstGeom>
        </p:spPr>
        <p:txBody>
          <a:bodyPr wrap="none">
            <a:spAutoFit/>
          </a:bodyPr>
          <a:lstStyle/>
          <a:p>
            <a:pPr algn="ctr" fontAlgn="ctr"/>
            <a:r>
              <a:rPr lang="ja-JP" altLang="en-US" dirty="0" smtClean="0"/>
              <a:t>① </a:t>
            </a:r>
            <a:r>
              <a:rPr lang="en-US" altLang="ja-JP" dirty="0" smtClean="0"/>
              <a:t>2008 (N=75)</a:t>
            </a:r>
            <a:endParaRPr lang="en-US" altLang="ja-JP" dirty="0">
              <a:solidFill>
                <a:srgbClr val="000000"/>
              </a:solidFill>
              <a:latin typeface="ＭＳ Ｐゴシック"/>
            </a:endParaRPr>
          </a:p>
        </p:txBody>
      </p:sp>
      <p:sp>
        <p:nvSpPr>
          <p:cNvPr id="35" name="正方形/長方形 34"/>
          <p:cNvSpPr/>
          <p:nvPr/>
        </p:nvSpPr>
        <p:spPr>
          <a:xfrm>
            <a:off x="214282" y="3956848"/>
            <a:ext cx="1923925" cy="369332"/>
          </a:xfrm>
          <a:prstGeom prst="rect">
            <a:avLst/>
          </a:prstGeom>
        </p:spPr>
        <p:txBody>
          <a:bodyPr wrap="none">
            <a:spAutoFit/>
          </a:bodyPr>
          <a:lstStyle/>
          <a:p>
            <a:pPr algn="ctr" fontAlgn="ctr"/>
            <a:r>
              <a:rPr lang="ja-JP" altLang="en-US" dirty="0" smtClean="0"/>
              <a:t>① </a:t>
            </a:r>
            <a:r>
              <a:rPr lang="en-US" altLang="ja-JP" dirty="0" smtClean="0"/>
              <a:t>2008 (N=125)</a:t>
            </a:r>
            <a:endParaRPr lang="en-US" altLang="ja-JP" dirty="0">
              <a:solidFill>
                <a:srgbClr val="000000"/>
              </a:solidFill>
              <a:latin typeface="ＭＳ Ｐゴシック"/>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71472" y="571480"/>
            <a:ext cx="8229600" cy="1066800"/>
          </a:xfrm>
        </p:spPr>
        <p:txBody>
          <a:bodyPr>
            <a:normAutofit fontScale="90000"/>
          </a:bodyPr>
          <a:lstStyle/>
          <a:p>
            <a:r>
              <a:rPr lang="en-US" dirty="0" smtClean="0"/>
              <a:t>2</a:t>
            </a:r>
            <a:r>
              <a:rPr lang="ja-JP" altLang="en-US" dirty="0" smtClean="0"/>
              <a:t>段階モデルによる英語プレイスメントテストの分析（まとめ）</a:t>
            </a:r>
            <a:endParaRPr kumimoji="1" lang="ja-JP" altLang="en-US" dirty="0"/>
          </a:p>
        </p:txBody>
      </p:sp>
      <p:sp>
        <p:nvSpPr>
          <p:cNvPr id="4" name="スライド番号プレースホルダ 3"/>
          <p:cNvSpPr>
            <a:spLocks noGrp="1"/>
          </p:cNvSpPr>
          <p:nvPr>
            <p:ph type="sldNum" sz="quarter" idx="12"/>
          </p:nvPr>
        </p:nvSpPr>
        <p:spPr/>
        <p:txBody>
          <a:bodyPr/>
          <a:lstStyle/>
          <a:p>
            <a:fld id="{F4A02A6D-FEF3-476E-9DE0-CA56C57FB991}" type="slidenum">
              <a:rPr kumimoji="1" lang="ja-JP" altLang="en-US" smtClean="0"/>
              <a:pPr/>
              <a:t>36</a:t>
            </a:fld>
            <a:endParaRPr kumimoji="1" lang="ja-JP" altLang="en-US" dirty="0"/>
          </a:p>
        </p:txBody>
      </p:sp>
      <p:sp>
        <p:nvSpPr>
          <p:cNvPr id="5" name="テキスト ボックス 4"/>
          <p:cNvSpPr txBox="1"/>
          <p:nvPr/>
        </p:nvSpPr>
        <p:spPr>
          <a:xfrm>
            <a:off x="285720" y="3000372"/>
            <a:ext cx="8501122" cy="954107"/>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ja-JP" altLang="en-US" sz="2800" dirty="0" smtClean="0"/>
              <a:t>予備テストで識別力の高い項目を用意した場合</a:t>
            </a:r>
            <a:endParaRPr lang="en-US" altLang="ja-JP" sz="2800" dirty="0" smtClean="0"/>
          </a:p>
          <a:p>
            <a:r>
              <a:rPr lang="en-US" altLang="ja-JP" sz="2800" dirty="0" smtClean="0"/>
              <a:t>SUM</a:t>
            </a:r>
            <a:r>
              <a:rPr lang="ja-JP" altLang="en-US" sz="2800" dirty="0" smtClean="0"/>
              <a:t>でも</a:t>
            </a:r>
            <a:r>
              <a:rPr lang="en-US" altLang="ja-JP" sz="2800" dirty="0" smtClean="0"/>
              <a:t>GNT</a:t>
            </a:r>
            <a:r>
              <a:rPr lang="ja-JP" altLang="en-US" sz="2800" dirty="0" smtClean="0"/>
              <a:t>でもほぼ同様のクラス分けができる。</a:t>
            </a:r>
            <a:endParaRPr lang="en-US" altLang="ja-JP" sz="2800" dirty="0" smtClean="0"/>
          </a:p>
        </p:txBody>
      </p:sp>
      <p:sp>
        <p:nvSpPr>
          <p:cNvPr id="8" name="テキスト ボックス 7"/>
          <p:cNvSpPr txBox="1"/>
          <p:nvPr/>
        </p:nvSpPr>
        <p:spPr>
          <a:xfrm>
            <a:off x="285720" y="1857364"/>
            <a:ext cx="8501122" cy="954107"/>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altLang="ja-JP" sz="2800" dirty="0" smtClean="0"/>
              <a:t>NTT</a:t>
            </a:r>
            <a:r>
              <a:rPr lang="ja-JP" altLang="en-US" sz="2800" dirty="0" smtClean="0"/>
              <a:t>と</a:t>
            </a:r>
            <a:r>
              <a:rPr lang="en-US" altLang="ja-JP" sz="2800" dirty="0" smtClean="0"/>
              <a:t>GNT</a:t>
            </a:r>
            <a:r>
              <a:rPr lang="ja-JP" altLang="en-US" sz="2800" dirty="0" smtClean="0"/>
              <a:t>の</a:t>
            </a:r>
            <a:r>
              <a:rPr lang="en-US" altLang="ja-JP" sz="2800" dirty="0" smtClean="0"/>
              <a:t>2</a:t>
            </a:r>
            <a:r>
              <a:rPr lang="ja-JP" altLang="en-US" sz="2800" dirty="0" smtClean="0"/>
              <a:t>段階で分析することで、クラス</a:t>
            </a:r>
            <a:r>
              <a:rPr lang="en-US" altLang="ja-JP" sz="2800" dirty="0" smtClean="0"/>
              <a:t>(</a:t>
            </a:r>
            <a:r>
              <a:rPr lang="ja-JP" altLang="en-US" sz="2800" dirty="0" smtClean="0"/>
              <a:t>能力）の境界を解釈・設定しやすくなる。</a:t>
            </a:r>
            <a:endParaRPr lang="en-US" altLang="ja-JP" sz="2800" dirty="0" smtClean="0"/>
          </a:p>
        </p:txBody>
      </p:sp>
      <p:sp>
        <p:nvSpPr>
          <p:cNvPr id="9" name="テキスト ボックス 8"/>
          <p:cNvSpPr txBox="1"/>
          <p:nvPr/>
        </p:nvSpPr>
        <p:spPr>
          <a:xfrm>
            <a:off x="285720" y="5715016"/>
            <a:ext cx="8501122" cy="954107"/>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altLang="ja-JP" sz="2800" dirty="0" smtClean="0"/>
              <a:t>GNT</a:t>
            </a:r>
            <a:r>
              <a:rPr lang="ja-JP" altLang="en-US" sz="2800" dirty="0" smtClean="0"/>
              <a:t>で一様分布を指定することで、より均等なクラス分けが実現する。</a:t>
            </a:r>
            <a:endParaRPr lang="en-US" altLang="ja-JP" sz="2800" dirty="0" smtClean="0"/>
          </a:p>
        </p:txBody>
      </p:sp>
      <p:sp>
        <p:nvSpPr>
          <p:cNvPr id="10" name="テキスト ボックス 9"/>
          <p:cNvSpPr txBox="1"/>
          <p:nvPr/>
        </p:nvSpPr>
        <p:spPr>
          <a:xfrm>
            <a:off x="285720" y="4143380"/>
            <a:ext cx="8501122" cy="1384995"/>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altLang="ja-JP" sz="2800" dirty="0" smtClean="0"/>
              <a:t>SUM</a:t>
            </a:r>
            <a:r>
              <a:rPr lang="ja-JP" altLang="en-US" sz="2800" dirty="0" smtClean="0"/>
              <a:t>と</a:t>
            </a:r>
            <a:r>
              <a:rPr lang="en-US" altLang="ja-JP" sz="2800" dirty="0" smtClean="0"/>
              <a:t>GNT</a:t>
            </a:r>
            <a:r>
              <a:rPr lang="ja-JP" altLang="en-US" sz="2800" dirty="0" smtClean="0"/>
              <a:t>によるクラス分けで異なる結果が出るのは、</a:t>
            </a:r>
            <a:r>
              <a:rPr lang="en-US" altLang="ja-JP" sz="2800" dirty="0" smtClean="0"/>
              <a:t>GNT</a:t>
            </a:r>
            <a:r>
              <a:rPr lang="ja-JP" altLang="en-US" sz="2800" dirty="0" smtClean="0"/>
              <a:t>は下位テストの識別力の差を考慮するためであろう。</a:t>
            </a:r>
            <a:endParaRPr lang="en-US" altLang="ja-JP"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heckerboard(across)">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heckerboard(across)">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10"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71472" y="571480"/>
            <a:ext cx="8229600" cy="1066800"/>
          </a:xfrm>
        </p:spPr>
        <p:txBody>
          <a:bodyPr>
            <a:normAutofit fontScale="90000"/>
          </a:bodyPr>
          <a:lstStyle/>
          <a:p>
            <a:r>
              <a:rPr lang="en-US" dirty="0" smtClean="0"/>
              <a:t>2</a:t>
            </a:r>
            <a:r>
              <a:rPr lang="ja-JP" altLang="en-US" dirty="0" smtClean="0"/>
              <a:t>段階モデルによる英語プレイスメントテストの分析（今後に向けて）</a:t>
            </a:r>
            <a:endParaRPr kumimoji="1" lang="ja-JP" altLang="en-US" dirty="0"/>
          </a:p>
        </p:txBody>
      </p:sp>
      <p:sp>
        <p:nvSpPr>
          <p:cNvPr id="4" name="スライド番号プレースホルダ 3"/>
          <p:cNvSpPr>
            <a:spLocks noGrp="1"/>
          </p:cNvSpPr>
          <p:nvPr>
            <p:ph type="sldNum" sz="quarter" idx="12"/>
          </p:nvPr>
        </p:nvSpPr>
        <p:spPr/>
        <p:txBody>
          <a:bodyPr/>
          <a:lstStyle/>
          <a:p>
            <a:fld id="{F4A02A6D-FEF3-476E-9DE0-CA56C57FB991}" type="slidenum">
              <a:rPr kumimoji="1" lang="ja-JP" altLang="en-US" smtClean="0"/>
              <a:pPr/>
              <a:t>37</a:t>
            </a:fld>
            <a:endParaRPr kumimoji="1" lang="ja-JP" altLang="en-US" dirty="0"/>
          </a:p>
        </p:txBody>
      </p:sp>
      <p:sp>
        <p:nvSpPr>
          <p:cNvPr id="5" name="テキスト ボックス 4"/>
          <p:cNvSpPr txBox="1"/>
          <p:nvPr/>
        </p:nvSpPr>
        <p:spPr>
          <a:xfrm>
            <a:off x="428596" y="1928802"/>
            <a:ext cx="821537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ja-JP" altLang="en-US" sz="2800" dirty="0" smtClean="0"/>
              <a:t>下位テストに読解問題を加える</a:t>
            </a:r>
            <a:r>
              <a:rPr lang="en-US" altLang="ja-JP" sz="2800" dirty="0" smtClean="0"/>
              <a:t>(GNT</a:t>
            </a:r>
            <a:r>
              <a:rPr lang="ja-JP" altLang="en-US" sz="2800" dirty="0" smtClean="0"/>
              <a:t>による分析）</a:t>
            </a:r>
            <a:endParaRPr lang="en-US" altLang="ja-JP" sz="2800" dirty="0" smtClean="0"/>
          </a:p>
        </p:txBody>
      </p:sp>
      <p:sp>
        <p:nvSpPr>
          <p:cNvPr id="8" name="テキスト ボックス 7"/>
          <p:cNvSpPr txBox="1"/>
          <p:nvPr/>
        </p:nvSpPr>
        <p:spPr>
          <a:xfrm>
            <a:off x="428596" y="3500438"/>
            <a:ext cx="8215370" cy="954107"/>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ja-JP" altLang="en-US" sz="2800" dirty="0" smtClean="0"/>
              <a:t>各下位テストに項目数を増やし</a:t>
            </a:r>
            <a:r>
              <a:rPr lang="en-US" altLang="ja-JP" sz="2800" dirty="0" smtClean="0"/>
              <a:t>(</a:t>
            </a:r>
            <a:r>
              <a:rPr lang="ja-JP" altLang="en-US" sz="2800" dirty="0" smtClean="0"/>
              <a:t>等化）アイテムバンクを構築・公開：学校</a:t>
            </a:r>
            <a:r>
              <a:rPr lang="en-US" altLang="ja-JP" sz="2800" dirty="0" smtClean="0"/>
              <a:t>(</a:t>
            </a:r>
            <a:r>
              <a:rPr lang="ja-JP" altLang="en-US" sz="2800" dirty="0" smtClean="0"/>
              <a:t>教員</a:t>
            </a:r>
            <a:r>
              <a:rPr lang="en-US" altLang="ja-JP" sz="2800" dirty="0" smtClean="0"/>
              <a:t>)</a:t>
            </a:r>
            <a:r>
              <a:rPr lang="ja-JP" altLang="en-US" sz="2800" dirty="0" smtClean="0"/>
              <a:t>間での共有</a:t>
            </a:r>
            <a:endParaRPr lang="en-US" altLang="ja-JP" sz="2800" dirty="0" smtClean="0"/>
          </a:p>
        </p:txBody>
      </p:sp>
      <p:sp>
        <p:nvSpPr>
          <p:cNvPr id="9" name="テキスト ボックス 8"/>
          <p:cNvSpPr txBox="1"/>
          <p:nvPr/>
        </p:nvSpPr>
        <p:spPr>
          <a:xfrm>
            <a:off x="428596" y="4714884"/>
            <a:ext cx="821537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ja-JP" altLang="en-US" sz="2800" dirty="0" smtClean="0"/>
              <a:t>各下位テストを</a:t>
            </a:r>
            <a:r>
              <a:rPr lang="en-US" altLang="ja-JP" sz="2800" dirty="0" smtClean="0"/>
              <a:t>Moodle-based CAT</a:t>
            </a:r>
            <a:r>
              <a:rPr lang="ja-JP" altLang="en-US" sz="2800" dirty="0" smtClean="0"/>
              <a:t>にする</a:t>
            </a:r>
            <a:endParaRPr lang="en-US" altLang="ja-JP" sz="2800" dirty="0" smtClean="0"/>
          </a:p>
        </p:txBody>
      </p:sp>
      <p:sp>
        <p:nvSpPr>
          <p:cNvPr id="10" name="テキスト ボックス 9"/>
          <p:cNvSpPr txBox="1"/>
          <p:nvPr/>
        </p:nvSpPr>
        <p:spPr>
          <a:xfrm>
            <a:off x="428596" y="5572140"/>
            <a:ext cx="821537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ja-JP" altLang="en-US" sz="2800" dirty="0" smtClean="0"/>
              <a:t>潜在ランクを何らかの</a:t>
            </a:r>
            <a:r>
              <a:rPr lang="en-US" altLang="ja-JP" sz="2800" dirty="0" smtClean="0"/>
              <a:t>Can-D0-Chart</a:t>
            </a:r>
            <a:r>
              <a:rPr lang="ja-JP" altLang="en-US" sz="2800" dirty="0" smtClean="0"/>
              <a:t>へ対応づける</a:t>
            </a:r>
            <a:endParaRPr lang="en-US" altLang="ja-JP" sz="2800" dirty="0" smtClean="0"/>
          </a:p>
        </p:txBody>
      </p:sp>
      <p:sp>
        <p:nvSpPr>
          <p:cNvPr id="11" name="テキスト ボックス 10"/>
          <p:cNvSpPr txBox="1"/>
          <p:nvPr/>
        </p:nvSpPr>
        <p:spPr>
          <a:xfrm>
            <a:off x="428596" y="2714620"/>
            <a:ext cx="821537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ja-JP" altLang="en-US" sz="2800" dirty="0" smtClean="0"/>
              <a:t>英語基礎力の構成概念の妥当性の検討</a:t>
            </a:r>
            <a:endParaRPr lang="en-US" altLang="ja-JP"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checkerboard(across)">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heckerboard(across)">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checkerboard(across)">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10" grpId="0" animBg="1"/>
      <p:bldP spid="11"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2844" y="714356"/>
            <a:ext cx="8229600" cy="1066800"/>
          </a:xfrm>
        </p:spPr>
        <p:txBody>
          <a:bodyPr/>
          <a:lstStyle/>
          <a:p>
            <a:r>
              <a:rPr lang="ja-JP" altLang="en-US" dirty="0" smtClean="0"/>
              <a:t>ご静聴ありがとうございました。</a:t>
            </a:r>
            <a:endParaRPr kumimoji="1" lang="ja-JP" altLang="en-US" dirty="0"/>
          </a:p>
        </p:txBody>
      </p:sp>
      <p:sp>
        <p:nvSpPr>
          <p:cNvPr id="3" name="コンテンツ プレースホルダ 2"/>
          <p:cNvSpPr>
            <a:spLocks noGrp="1"/>
          </p:cNvSpPr>
          <p:nvPr>
            <p:ph idx="1"/>
          </p:nvPr>
        </p:nvSpPr>
        <p:spPr/>
        <p:txBody>
          <a:bodyPr/>
          <a:lstStyle/>
          <a:p>
            <a:pPr>
              <a:buNone/>
            </a:pPr>
            <a:r>
              <a:rPr lang="ja-JP" altLang="en-US" smtClean="0"/>
              <a:t>本</a:t>
            </a:r>
            <a:r>
              <a:rPr kumimoji="1" lang="ja-JP" altLang="en-US" smtClean="0"/>
              <a:t>英語</a:t>
            </a:r>
            <a:r>
              <a:rPr kumimoji="1" lang="ja-JP" altLang="en-US" dirty="0" smtClean="0"/>
              <a:t>プレイスメントテスト実施ご希望の方、</a:t>
            </a:r>
            <a:endParaRPr kumimoji="1" lang="en-US" altLang="ja-JP" dirty="0" smtClean="0"/>
          </a:p>
          <a:p>
            <a:pPr>
              <a:buNone/>
            </a:pPr>
            <a:r>
              <a:rPr lang="ja-JP" altLang="en-US" dirty="0" smtClean="0"/>
              <a:t>本研究についてご質問のある方は、</a:t>
            </a:r>
            <a:endParaRPr lang="en-US" altLang="ja-JP" dirty="0" smtClean="0"/>
          </a:p>
          <a:p>
            <a:pPr>
              <a:buNone/>
            </a:pPr>
            <a:endParaRPr lang="en-US" altLang="ja-JP" dirty="0" smtClean="0"/>
          </a:p>
          <a:p>
            <a:pPr>
              <a:buNone/>
            </a:pPr>
            <a:r>
              <a:rPr lang="en-US" altLang="ja-JP" sz="4800" dirty="0" smtClean="0"/>
              <a:t>kimura@n-seiryo.ac.jp</a:t>
            </a:r>
          </a:p>
          <a:p>
            <a:pPr>
              <a:buNone/>
            </a:pPr>
            <a:endParaRPr lang="en-US" altLang="ja-JP" dirty="0" smtClean="0"/>
          </a:p>
          <a:p>
            <a:pPr>
              <a:buNone/>
            </a:pPr>
            <a:r>
              <a:rPr lang="ja-JP" altLang="en-US" dirty="0" smtClean="0"/>
              <a:t>あてにご連絡ください。</a:t>
            </a:r>
            <a:endParaRPr lang="en-US" altLang="ja-JP" dirty="0" smtClean="0"/>
          </a:p>
        </p:txBody>
      </p:sp>
      <p:sp>
        <p:nvSpPr>
          <p:cNvPr id="4" name="スライド番号プレースホルダ 3"/>
          <p:cNvSpPr>
            <a:spLocks noGrp="1"/>
          </p:cNvSpPr>
          <p:nvPr>
            <p:ph type="sldNum" sz="quarter" idx="12"/>
          </p:nvPr>
        </p:nvSpPr>
        <p:spPr/>
        <p:txBody>
          <a:bodyPr/>
          <a:lstStyle/>
          <a:p>
            <a:fld id="{F4A02A6D-FEF3-476E-9DE0-CA56C57FB991}" type="slidenum">
              <a:rPr kumimoji="1" lang="ja-JP" altLang="en-US" smtClean="0"/>
              <a:pPr/>
              <a:t>38</a:t>
            </a:fld>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80"/>
          </a:xfrm>
        </p:spPr>
        <p:txBody>
          <a:bodyPr/>
          <a:lstStyle/>
          <a:p>
            <a:r>
              <a:rPr lang="ja-JP" altLang="en-US" dirty="0" smtClean="0"/>
              <a:t>なぜ段階評価か？：</a:t>
            </a:r>
            <a:r>
              <a:rPr lang="en-US" altLang="ja-JP" dirty="0" smtClean="0"/>
              <a:t>NTT</a:t>
            </a:r>
            <a:r>
              <a:rPr lang="ja-JP" altLang="en-US" dirty="0" smtClean="0"/>
              <a:t>の利点</a:t>
            </a:r>
            <a:endParaRPr kumimoji="1" lang="ja-JP" altLang="en-US" dirty="0"/>
          </a:p>
        </p:txBody>
      </p:sp>
      <p:graphicFrame>
        <p:nvGraphicFramePr>
          <p:cNvPr id="6" name="表 5"/>
          <p:cNvGraphicFramePr>
            <a:graphicFrameLocks noGrp="1"/>
          </p:cNvGraphicFramePr>
          <p:nvPr/>
        </p:nvGraphicFramePr>
        <p:xfrm>
          <a:off x="500034" y="1714488"/>
          <a:ext cx="7943723" cy="2357454"/>
        </p:xfrm>
        <a:graphic>
          <a:graphicData uri="http://schemas.openxmlformats.org/drawingml/2006/table">
            <a:tbl>
              <a:tblPr firstRow="1" bandRow="1">
                <a:tableStyleId>{5940675A-B579-460E-94D1-54222C63F5DA}</a:tableStyleId>
              </a:tblPr>
              <a:tblGrid>
                <a:gridCol w="3429024"/>
                <a:gridCol w="4514699"/>
              </a:tblGrid>
              <a:tr h="2357454">
                <a:tc>
                  <a:txBody>
                    <a:bodyPr/>
                    <a:lstStyle/>
                    <a:p>
                      <a:r>
                        <a:rPr kumimoji="1" lang="ja-JP" altLang="en-US" sz="2800" dirty="0" smtClean="0">
                          <a:solidFill>
                            <a:schemeClr val="bg1"/>
                          </a:solidFill>
                        </a:rPr>
                        <a:t>①測定方法論的側面</a:t>
                      </a:r>
                      <a:endParaRPr kumimoji="1" lang="en-US" altLang="ja-JP" sz="2800" dirty="0" smtClean="0">
                        <a:solidFill>
                          <a:schemeClr val="bg1"/>
                        </a:solidFill>
                      </a:endParaRPr>
                    </a:p>
                    <a:p>
                      <a:r>
                        <a:rPr kumimoji="1" lang="ja-JP" altLang="en-US" sz="2800" b="0" dirty="0" smtClean="0">
                          <a:solidFill>
                            <a:schemeClr val="bg1"/>
                          </a:solidFill>
                        </a:rPr>
                        <a:t>　（解像度の問題）</a:t>
                      </a:r>
                      <a:endParaRPr kumimoji="1" lang="ja-JP" altLang="en-US" sz="2800" b="0" dirty="0">
                        <a:solidFill>
                          <a:schemeClr val="bg1"/>
                        </a:solidFill>
                      </a:endParaRPr>
                    </a:p>
                  </a:txBody>
                  <a:tcPr anchor="ctr">
                    <a:solidFill>
                      <a:schemeClr val="accent2"/>
                    </a:solidFill>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テストはそもそも連続的に学力を評価できるほど信頼性が高い測定道具ではなく、</a:t>
                      </a:r>
                      <a:r>
                        <a:rPr lang="en-US" altLang="ja-JP" sz="2400" dirty="0" smtClean="0"/>
                        <a:t>5</a:t>
                      </a:r>
                      <a:r>
                        <a:rPr lang="ja-JP" altLang="en-US" sz="2400" dirty="0" smtClean="0"/>
                        <a:t>～</a:t>
                      </a:r>
                      <a:r>
                        <a:rPr lang="en-US" sz="2400" dirty="0" smtClean="0"/>
                        <a:t>10</a:t>
                      </a:r>
                      <a:r>
                        <a:rPr lang="ja-JP" altLang="en-US" sz="2400" dirty="0" smtClean="0"/>
                        <a:t>段階くらいにランク付けることがせいぜいである。</a:t>
                      </a:r>
                      <a:endParaRPr lang="en-US" altLang="ja-JP" sz="2400" b="0" dirty="0" smtClean="0"/>
                    </a:p>
                  </a:txBody>
                  <a:tcPr anchor="ctr"/>
                </a:tc>
              </a:tr>
            </a:tbl>
          </a:graphicData>
        </a:graphic>
      </p:graphicFrame>
      <p:sp>
        <p:nvSpPr>
          <p:cNvPr id="4" name="テキスト ボックス 3"/>
          <p:cNvSpPr txBox="1"/>
          <p:nvPr/>
        </p:nvSpPr>
        <p:spPr>
          <a:xfrm>
            <a:off x="6572264" y="4071942"/>
            <a:ext cx="1928826" cy="369332"/>
          </a:xfrm>
          <a:prstGeom prst="rect">
            <a:avLst/>
          </a:prstGeom>
          <a:noFill/>
        </p:spPr>
        <p:txBody>
          <a:bodyPr wrap="square" rtlCol="0">
            <a:spAutoFit/>
          </a:bodyPr>
          <a:lstStyle/>
          <a:p>
            <a:pPr algn="r"/>
            <a:r>
              <a:rPr lang="ja-JP" altLang="en-US" dirty="0" smtClean="0"/>
              <a:t>荘島</a:t>
            </a:r>
            <a:r>
              <a:rPr lang="en-US" altLang="ja-JP" dirty="0" smtClean="0"/>
              <a:t>(2008)</a:t>
            </a:r>
            <a:endParaRPr lang="en-US" dirty="0" smtClean="0"/>
          </a:p>
        </p:txBody>
      </p:sp>
      <p:sp>
        <p:nvSpPr>
          <p:cNvPr id="5" name="スライド番号プレースホルダ 4"/>
          <p:cNvSpPr>
            <a:spLocks noGrp="1"/>
          </p:cNvSpPr>
          <p:nvPr>
            <p:ph type="sldNum" sz="quarter" idx="12"/>
          </p:nvPr>
        </p:nvSpPr>
        <p:spPr/>
        <p:txBody>
          <a:bodyPr/>
          <a:lstStyle/>
          <a:p>
            <a:fld id="{96652B35-718D-4E28-AFEB-B694A3B357E8}" type="slidenum">
              <a:rPr kumimoji="0" lang="en-US" smtClean="0"/>
              <a:pPr/>
              <a:t>4</a:t>
            </a:fld>
            <a:endParaRPr kumimoji="0"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28596" y="642918"/>
            <a:ext cx="8229600" cy="1066800"/>
          </a:xfrm>
        </p:spPr>
        <p:txBody>
          <a:bodyPr/>
          <a:lstStyle/>
          <a:p>
            <a:pPr eaLnBrk="1" hangingPunct="1"/>
            <a:r>
              <a:rPr lang="ja-JP" altLang="en-US" dirty="0" smtClean="0">
                <a:latin typeface="Century" pitchFamily="18" charset="0"/>
              </a:rPr>
              <a:t>体重と体重計</a:t>
            </a:r>
            <a:endParaRPr lang="en-US" altLang="ja-JP" dirty="0" smtClean="0">
              <a:latin typeface="Century" pitchFamily="18" charset="0"/>
            </a:endParaRPr>
          </a:p>
        </p:txBody>
      </p:sp>
      <p:sp>
        <p:nvSpPr>
          <p:cNvPr id="12291" name="Rectangle 3"/>
          <p:cNvSpPr>
            <a:spLocks noGrp="1" noChangeArrowheads="1"/>
          </p:cNvSpPr>
          <p:nvPr>
            <p:ph type="body" idx="1"/>
          </p:nvPr>
        </p:nvSpPr>
        <p:spPr>
          <a:xfrm>
            <a:off x="457200" y="1600200"/>
            <a:ext cx="8435975" cy="1541463"/>
          </a:xfrm>
        </p:spPr>
        <p:txBody>
          <a:bodyPr/>
          <a:lstStyle/>
          <a:p>
            <a:pPr eaLnBrk="1" hangingPunct="1"/>
            <a:r>
              <a:rPr lang="ja-JP" altLang="en-US" dirty="0" smtClean="0">
                <a:latin typeface="Century" pitchFamily="18" charset="0"/>
              </a:rPr>
              <a:t>現象（連続）</a:t>
            </a:r>
            <a:r>
              <a:rPr lang="en-US" altLang="ja-JP" dirty="0" smtClean="0">
                <a:latin typeface="Century" pitchFamily="18" charset="0"/>
              </a:rPr>
              <a:t> </a:t>
            </a:r>
          </a:p>
          <a:p>
            <a:pPr eaLnBrk="1" hangingPunct="1"/>
            <a:r>
              <a:rPr lang="ja-JP" altLang="en-US" dirty="0" smtClean="0">
                <a:latin typeface="Century" pitchFamily="18" charset="0"/>
              </a:rPr>
              <a:t>測定（高解像度）</a:t>
            </a:r>
            <a:endParaRPr lang="en-US" altLang="ja-JP" dirty="0" smtClean="0">
              <a:latin typeface="Century" pitchFamily="18" charset="0"/>
            </a:endParaRPr>
          </a:p>
        </p:txBody>
      </p:sp>
      <p:pic>
        <p:nvPicPr>
          <p:cNvPr id="233476" name="Picture 4"/>
          <p:cNvPicPr>
            <a:picLocks noChangeAspect="1" noChangeArrowheads="1"/>
          </p:cNvPicPr>
          <p:nvPr/>
        </p:nvPicPr>
        <p:blipFill>
          <a:blip r:embed="rId3"/>
          <a:srcRect/>
          <a:stretch>
            <a:fillRect/>
          </a:stretch>
        </p:blipFill>
        <p:spPr bwMode="auto">
          <a:xfrm>
            <a:off x="1116013" y="4365625"/>
            <a:ext cx="1190625" cy="1668463"/>
          </a:xfrm>
          <a:prstGeom prst="rect">
            <a:avLst/>
          </a:prstGeom>
          <a:noFill/>
          <a:ln w="9525">
            <a:noFill/>
            <a:miter lim="800000"/>
            <a:headEnd/>
            <a:tailEnd/>
          </a:ln>
        </p:spPr>
      </p:pic>
      <p:sp>
        <p:nvSpPr>
          <p:cNvPr id="12293" name="Text Box 5"/>
          <p:cNvSpPr txBox="1">
            <a:spLocks noChangeArrowheads="1"/>
          </p:cNvSpPr>
          <p:nvPr/>
        </p:nvSpPr>
        <p:spPr bwMode="auto">
          <a:xfrm>
            <a:off x="8099425" y="6308725"/>
            <a:ext cx="936625" cy="366713"/>
          </a:xfrm>
          <a:prstGeom prst="rect">
            <a:avLst/>
          </a:prstGeom>
          <a:noFill/>
          <a:ln w="9525">
            <a:noFill/>
            <a:miter lim="800000"/>
            <a:headEnd/>
            <a:tailEnd/>
          </a:ln>
        </p:spPr>
        <p:txBody>
          <a:bodyPr>
            <a:spAutoFit/>
          </a:bodyPr>
          <a:lstStyle/>
          <a:p>
            <a:pPr>
              <a:spcBef>
                <a:spcPct val="50000"/>
              </a:spcBef>
            </a:pPr>
            <a:r>
              <a:rPr lang="en-US" altLang="ja-JP">
                <a:solidFill>
                  <a:srgbClr val="902124"/>
                </a:solidFill>
                <a:latin typeface="Arial" charset="0"/>
              </a:rPr>
              <a:t>Weight</a:t>
            </a:r>
          </a:p>
        </p:txBody>
      </p:sp>
      <p:sp>
        <p:nvSpPr>
          <p:cNvPr id="12294" name="Line 6"/>
          <p:cNvSpPr>
            <a:spLocks noChangeShapeType="1"/>
          </p:cNvSpPr>
          <p:nvPr/>
        </p:nvSpPr>
        <p:spPr bwMode="auto">
          <a:xfrm>
            <a:off x="2771775" y="6524625"/>
            <a:ext cx="5329238" cy="0"/>
          </a:xfrm>
          <a:prstGeom prst="line">
            <a:avLst/>
          </a:prstGeom>
          <a:noFill/>
          <a:ln w="57150">
            <a:solidFill>
              <a:schemeClr val="tx1"/>
            </a:solidFill>
            <a:prstDash val="sysDot"/>
            <a:round/>
            <a:headEnd type="oval" w="lg" len="lg"/>
            <a:tailEnd type="triangle" w="lg" len="lg"/>
          </a:ln>
        </p:spPr>
        <p:txBody>
          <a:bodyPr/>
          <a:lstStyle/>
          <a:p>
            <a:endParaRPr lang="ja-JP" altLang="en-US"/>
          </a:p>
        </p:txBody>
      </p:sp>
      <p:grpSp>
        <p:nvGrpSpPr>
          <p:cNvPr id="2" name="Group 7"/>
          <p:cNvGrpSpPr>
            <a:grpSpLocks/>
          </p:cNvGrpSpPr>
          <p:nvPr/>
        </p:nvGrpSpPr>
        <p:grpSpPr bwMode="auto">
          <a:xfrm>
            <a:off x="5364163" y="3357563"/>
            <a:ext cx="1438275" cy="1844675"/>
            <a:chOff x="3379" y="2115"/>
            <a:chExt cx="906" cy="1162"/>
          </a:xfrm>
        </p:grpSpPr>
        <p:pic>
          <p:nvPicPr>
            <p:cNvPr id="12307" name="Picture 8"/>
            <p:cNvPicPr>
              <a:picLocks noChangeAspect="1" noChangeArrowheads="1"/>
            </p:cNvPicPr>
            <p:nvPr/>
          </p:nvPicPr>
          <p:blipFill>
            <a:blip r:embed="rId4"/>
            <a:srcRect/>
            <a:stretch>
              <a:fillRect/>
            </a:stretch>
          </p:blipFill>
          <p:spPr bwMode="auto">
            <a:xfrm>
              <a:off x="3379" y="2115"/>
              <a:ext cx="906" cy="1162"/>
            </a:xfrm>
            <a:prstGeom prst="rect">
              <a:avLst/>
            </a:prstGeom>
            <a:noFill/>
            <a:ln w="9525">
              <a:noFill/>
              <a:miter lim="800000"/>
              <a:headEnd/>
              <a:tailEnd/>
            </a:ln>
          </p:spPr>
        </p:pic>
        <p:sp>
          <p:nvSpPr>
            <p:cNvPr id="12308" name="Text Box 9"/>
            <p:cNvSpPr txBox="1">
              <a:spLocks noChangeArrowheads="1"/>
            </p:cNvSpPr>
            <p:nvPr/>
          </p:nvSpPr>
          <p:spPr bwMode="auto">
            <a:xfrm>
              <a:off x="3696" y="2387"/>
              <a:ext cx="226" cy="288"/>
            </a:xfrm>
            <a:prstGeom prst="rect">
              <a:avLst/>
            </a:prstGeom>
            <a:noFill/>
            <a:ln w="9525">
              <a:noFill/>
              <a:miter lim="800000"/>
              <a:headEnd/>
              <a:tailEnd/>
            </a:ln>
          </p:spPr>
          <p:txBody>
            <a:bodyPr>
              <a:spAutoFit/>
            </a:bodyPr>
            <a:lstStyle/>
            <a:p>
              <a:pPr>
                <a:spcBef>
                  <a:spcPct val="50000"/>
                </a:spcBef>
              </a:pPr>
              <a:r>
                <a:rPr lang="en-US" altLang="ja-JP" sz="2400" b="1">
                  <a:solidFill>
                    <a:schemeClr val="bg1"/>
                  </a:solidFill>
                  <a:latin typeface="Arial" charset="0"/>
                </a:rPr>
                <a:t>1</a:t>
              </a:r>
            </a:p>
          </p:txBody>
        </p:sp>
      </p:grpSp>
      <p:grpSp>
        <p:nvGrpSpPr>
          <p:cNvPr id="3" name="Group 10"/>
          <p:cNvGrpSpPr>
            <a:grpSpLocks/>
          </p:cNvGrpSpPr>
          <p:nvPr/>
        </p:nvGrpSpPr>
        <p:grpSpPr bwMode="auto">
          <a:xfrm>
            <a:off x="6659563" y="3357563"/>
            <a:ext cx="1368425" cy="1844675"/>
            <a:chOff x="4195" y="2115"/>
            <a:chExt cx="862" cy="1162"/>
          </a:xfrm>
        </p:grpSpPr>
        <p:pic>
          <p:nvPicPr>
            <p:cNvPr id="12305" name="Picture 11"/>
            <p:cNvPicPr>
              <a:picLocks noChangeAspect="1" noChangeArrowheads="1"/>
            </p:cNvPicPr>
            <p:nvPr/>
          </p:nvPicPr>
          <p:blipFill>
            <a:blip r:embed="rId4"/>
            <a:srcRect/>
            <a:stretch>
              <a:fillRect/>
            </a:stretch>
          </p:blipFill>
          <p:spPr bwMode="auto">
            <a:xfrm>
              <a:off x="4195" y="2115"/>
              <a:ext cx="862" cy="1162"/>
            </a:xfrm>
            <a:prstGeom prst="rect">
              <a:avLst/>
            </a:prstGeom>
            <a:noFill/>
            <a:ln w="9525">
              <a:noFill/>
              <a:miter lim="800000"/>
              <a:headEnd/>
              <a:tailEnd/>
            </a:ln>
          </p:spPr>
        </p:pic>
        <p:sp>
          <p:nvSpPr>
            <p:cNvPr id="12306" name="Text Box 12"/>
            <p:cNvSpPr txBox="1">
              <a:spLocks noChangeArrowheads="1"/>
            </p:cNvSpPr>
            <p:nvPr/>
          </p:nvSpPr>
          <p:spPr bwMode="auto">
            <a:xfrm>
              <a:off x="4513" y="2387"/>
              <a:ext cx="226" cy="288"/>
            </a:xfrm>
            <a:prstGeom prst="rect">
              <a:avLst/>
            </a:prstGeom>
            <a:noFill/>
            <a:ln w="9525">
              <a:noFill/>
              <a:miter lim="800000"/>
              <a:headEnd/>
              <a:tailEnd/>
            </a:ln>
          </p:spPr>
          <p:txBody>
            <a:bodyPr>
              <a:spAutoFit/>
            </a:bodyPr>
            <a:lstStyle/>
            <a:p>
              <a:pPr>
                <a:spcBef>
                  <a:spcPct val="50000"/>
                </a:spcBef>
              </a:pPr>
              <a:r>
                <a:rPr lang="en-US" altLang="ja-JP" sz="2400" b="1">
                  <a:solidFill>
                    <a:schemeClr val="bg1"/>
                  </a:solidFill>
                  <a:latin typeface="Arial" charset="0"/>
                </a:rPr>
                <a:t>2</a:t>
              </a:r>
            </a:p>
          </p:txBody>
        </p:sp>
      </p:grpSp>
      <p:grpSp>
        <p:nvGrpSpPr>
          <p:cNvPr id="4" name="Group 13"/>
          <p:cNvGrpSpPr>
            <a:grpSpLocks/>
          </p:cNvGrpSpPr>
          <p:nvPr/>
        </p:nvGrpSpPr>
        <p:grpSpPr bwMode="auto">
          <a:xfrm>
            <a:off x="3059113" y="3357563"/>
            <a:ext cx="1039812" cy="1844675"/>
            <a:chOff x="1927" y="2115"/>
            <a:chExt cx="655" cy="1162"/>
          </a:xfrm>
        </p:grpSpPr>
        <p:pic>
          <p:nvPicPr>
            <p:cNvPr id="12303" name="Picture 14"/>
            <p:cNvPicPr>
              <a:picLocks noChangeAspect="1" noChangeArrowheads="1"/>
            </p:cNvPicPr>
            <p:nvPr/>
          </p:nvPicPr>
          <p:blipFill>
            <a:blip r:embed="rId4"/>
            <a:srcRect/>
            <a:stretch>
              <a:fillRect/>
            </a:stretch>
          </p:blipFill>
          <p:spPr bwMode="auto">
            <a:xfrm>
              <a:off x="1927" y="2115"/>
              <a:ext cx="655" cy="1162"/>
            </a:xfrm>
            <a:prstGeom prst="rect">
              <a:avLst/>
            </a:prstGeom>
            <a:noFill/>
            <a:ln w="9525">
              <a:noFill/>
              <a:miter lim="800000"/>
              <a:headEnd/>
              <a:tailEnd/>
            </a:ln>
          </p:spPr>
        </p:pic>
        <p:sp>
          <p:nvSpPr>
            <p:cNvPr id="12304" name="Text Box 15"/>
            <p:cNvSpPr txBox="1">
              <a:spLocks noChangeArrowheads="1"/>
            </p:cNvSpPr>
            <p:nvPr/>
          </p:nvSpPr>
          <p:spPr bwMode="auto">
            <a:xfrm>
              <a:off x="2109" y="2371"/>
              <a:ext cx="226" cy="288"/>
            </a:xfrm>
            <a:prstGeom prst="rect">
              <a:avLst/>
            </a:prstGeom>
            <a:noFill/>
            <a:ln w="9525">
              <a:noFill/>
              <a:miter lim="800000"/>
              <a:headEnd/>
              <a:tailEnd/>
            </a:ln>
          </p:spPr>
          <p:txBody>
            <a:bodyPr>
              <a:spAutoFit/>
            </a:bodyPr>
            <a:lstStyle/>
            <a:p>
              <a:pPr>
                <a:spcBef>
                  <a:spcPct val="50000"/>
                </a:spcBef>
              </a:pPr>
              <a:r>
                <a:rPr lang="en-US" altLang="ja-JP" sz="2400" b="1">
                  <a:solidFill>
                    <a:schemeClr val="bg1"/>
                  </a:solidFill>
                  <a:latin typeface="Arial" charset="0"/>
                </a:rPr>
                <a:t>3</a:t>
              </a:r>
            </a:p>
          </p:txBody>
        </p:sp>
      </p:grpSp>
      <p:grpSp>
        <p:nvGrpSpPr>
          <p:cNvPr id="5" name="Group 16"/>
          <p:cNvGrpSpPr>
            <a:grpSpLocks/>
          </p:cNvGrpSpPr>
          <p:nvPr/>
        </p:nvGrpSpPr>
        <p:grpSpPr bwMode="auto">
          <a:xfrm>
            <a:off x="4284663" y="3357563"/>
            <a:ext cx="863600" cy="1844675"/>
            <a:chOff x="2699" y="2115"/>
            <a:chExt cx="544" cy="1162"/>
          </a:xfrm>
        </p:grpSpPr>
        <p:pic>
          <p:nvPicPr>
            <p:cNvPr id="12301" name="Picture 17"/>
            <p:cNvPicPr>
              <a:picLocks noChangeAspect="1" noChangeArrowheads="1"/>
            </p:cNvPicPr>
            <p:nvPr/>
          </p:nvPicPr>
          <p:blipFill>
            <a:blip r:embed="rId4"/>
            <a:srcRect/>
            <a:stretch>
              <a:fillRect/>
            </a:stretch>
          </p:blipFill>
          <p:spPr bwMode="auto">
            <a:xfrm>
              <a:off x="2699" y="2115"/>
              <a:ext cx="544" cy="1162"/>
            </a:xfrm>
            <a:prstGeom prst="rect">
              <a:avLst/>
            </a:prstGeom>
            <a:noFill/>
            <a:ln w="9525">
              <a:noFill/>
              <a:miter lim="800000"/>
              <a:headEnd/>
              <a:tailEnd/>
            </a:ln>
          </p:spPr>
        </p:pic>
        <p:sp>
          <p:nvSpPr>
            <p:cNvPr id="12302" name="Text Box 18"/>
            <p:cNvSpPr txBox="1">
              <a:spLocks noChangeArrowheads="1"/>
            </p:cNvSpPr>
            <p:nvPr/>
          </p:nvSpPr>
          <p:spPr bwMode="auto">
            <a:xfrm>
              <a:off x="2835" y="2387"/>
              <a:ext cx="226" cy="288"/>
            </a:xfrm>
            <a:prstGeom prst="rect">
              <a:avLst/>
            </a:prstGeom>
            <a:noFill/>
            <a:ln w="9525">
              <a:noFill/>
              <a:miter lim="800000"/>
              <a:headEnd/>
              <a:tailEnd/>
            </a:ln>
          </p:spPr>
          <p:txBody>
            <a:bodyPr>
              <a:spAutoFit/>
            </a:bodyPr>
            <a:lstStyle/>
            <a:p>
              <a:pPr>
                <a:spcBef>
                  <a:spcPct val="50000"/>
                </a:spcBef>
              </a:pPr>
              <a:r>
                <a:rPr lang="en-US" altLang="ja-JP" sz="2400" b="1">
                  <a:solidFill>
                    <a:schemeClr val="bg1"/>
                  </a:solidFill>
                  <a:latin typeface="Arial" charset="0"/>
                </a:rPr>
                <a:t>4</a:t>
              </a:r>
            </a:p>
          </p:txBody>
        </p:sp>
      </p:grpSp>
      <p:sp>
        <p:nvSpPr>
          <p:cNvPr id="233491" name="AutoShape 19"/>
          <p:cNvSpPr>
            <a:spLocks noChangeArrowheads="1"/>
          </p:cNvSpPr>
          <p:nvPr/>
        </p:nvSpPr>
        <p:spPr bwMode="auto">
          <a:xfrm>
            <a:off x="4500563" y="3860800"/>
            <a:ext cx="2159000" cy="21590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018" y="10800"/>
                </a:moveTo>
                <a:cubicBezTo>
                  <a:pt x="3018" y="15098"/>
                  <a:pt x="6502" y="18582"/>
                  <a:pt x="10800" y="18582"/>
                </a:cubicBezTo>
                <a:cubicBezTo>
                  <a:pt x="15098" y="18582"/>
                  <a:pt x="18582" y="15098"/>
                  <a:pt x="18582" y="10800"/>
                </a:cubicBezTo>
                <a:cubicBezTo>
                  <a:pt x="18582" y="6502"/>
                  <a:pt x="15098" y="3018"/>
                  <a:pt x="10800" y="3018"/>
                </a:cubicBezTo>
                <a:cubicBezTo>
                  <a:pt x="6502" y="3018"/>
                  <a:pt x="3018" y="6502"/>
                  <a:pt x="3018" y="10800"/>
                </a:cubicBezTo>
                <a:close/>
              </a:path>
            </a:pathLst>
          </a:custGeom>
          <a:solidFill>
            <a:srgbClr val="00FF00"/>
          </a:solidFill>
          <a:ln w="9525">
            <a:solidFill>
              <a:schemeClr val="tx1"/>
            </a:solidFill>
            <a:round/>
            <a:headEnd/>
            <a:tailEnd/>
          </a:ln>
        </p:spPr>
        <p:txBody>
          <a:bodyPr wrap="none" anchor="ctr"/>
          <a:lstStyle/>
          <a:p>
            <a:endParaRPr lang="ja-JP" altLang="en-US"/>
          </a:p>
        </p:txBody>
      </p:sp>
      <p:sp>
        <p:nvSpPr>
          <p:cNvPr id="20" name="スライド番号プレースホルダ 19"/>
          <p:cNvSpPr>
            <a:spLocks noGrp="1"/>
          </p:cNvSpPr>
          <p:nvPr>
            <p:ph type="sldNum" sz="quarter" idx="12"/>
          </p:nvPr>
        </p:nvSpPr>
        <p:spPr/>
        <p:txBody>
          <a:bodyPr/>
          <a:lstStyle/>
          <a:p>
            <a:pPr>
              <a:defRPr/>
            </a:pPr>
            <a:fld id="{D06BF95C-4FEF-4CD9-A18F-A971FAC613C4}" type="slidenum">
              <a:rPr lang="en-US" altLang="ja-JP" smtClean="0"/>
              <a:pPr>
                <a:defRPr/>
              </a:pPr>
              <a:t>5</a:t>
            </a:fld>
            <a:endParaRPr lang="en-US" altLang="ja-JP"/>
          </a:p>
        </p:txBody>
      </p:sp>
      <p:sp>
        <p:nvSpPr>
          <p:cNvPr id="21" name="テキスト ボックス 20"/>
          <p:cNvSpPr txBox="1"/>
          <p:nvPr/>
        </p:nvSpPr>
        <p:spPr>
          <a:xfrm>
            <a:off x="6000760" y="2143116"/>
            <a:ext cx="2786082" cy="369332"/>
          </a:xfrm>
          <a:prstGeom prst="rect">
            <a:avLst/>
          </a:prstGeom>
          <a:noFill/>
        </p:spPr>
        <p:txBody>
          <a:bodyPr wrap="square" rtlCol="0">
            <a:spAutoFit/>
          </a:bodyPr>
          <a:lstStyle/>
          <a:p>
            <a:pPr algn="r"/>
            <a:r>
              <a:rPr lang="ja-JP" altLang="en-US" dirty="0" smtClean="0"/>
              <a:t>荘島</a:t>
            </a:r>
            <a:r>
              <a:rPr lang="en-US" altLang="ja-JP" dirty="0" smtClean="0"/>
              <a:t>(2008)</a:t>
            </a:r>
            <a:r>
              <a:rPr lang="ja-JP" altLang="en-US" dirty="0" smtClean="0"/>
              <a:t>より引用</a:t>
            </a: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33476"/>
                                        </p:tgtEl>
                                        <p:attrNameLst>
                                          <p:attrName>style.visibility</p:attrName>
                                        </p:attrNameLst>
                                      </p:cBhvr>
                                      <p:to>
                                        <p:strVal val="visible"/>
                                      </p:to>
                                    </p:set>
                                    <p:animEffect transition="in" filter="dissolve">
                                      <p:cBhvr>
                                        <p:cTn id="7" dur="500"/>
                                        <p:tgtEl>
                                          <p:spTgt spid="233476"/>
                                        </p:tgtEl>
                                      </p:cBhvr>
                                    </p:animEffect>
                                  </p:childTnLst>
                                </p:cTn>
                              </p:par>
                            </p:childTnLst>
                          </p:cTn>
                        </p:par>
                        <p:par>
                          <p:cTn id="8" fill="hold">
                            <p:stCondLst>
                              <p:cond delay="500"/>
                            </p:stCondLst>
                            <p:childTnLst>
                              <p:par>
                                <p:cTn id="9" presetID="35" presetClass="emph" presetSubtype="0" repeatCount="5000" fill="hold" nodeType="afterEffect">
                                  <p:stCondLst>
                                    <p:cond delay="0"/>
                                  </p:stCondLst>
                                  <p:childTnLst>
                                    <p:anim calcmode="discrete" valueType="str">
                                      <p:cBhvr>
                                        <p:cTn id="10" dur="1000" fill="hold"/>
                                        <p:tgtEl>
                                          <p:spTgt spid="233476"/>
                                        </p:tgtEl>
                                        <p:attrNameLst>
                                          <p:attrName>style.visibility</p:attrName>
                                        </p:attrNameLst>
                                      </p:cBhvr>
                                      <p:tavLst>
                                        <p:tav tm="0">
                                          <p:val>
                                            <p:strVal val="hidden"/>
                                          </p:val>
                                        </p:tav>
                                        <p:tav tm="50000">
                                          <p:val>
                                            <p:strVal val="visible"/>
                                          </p:val>
                                        </p:tav>
                                      </p:tavLst>
                                    </p:anim>
                                  </p:childTnLst>
                                </p:cTn>
                              </p:par>
                              <p:par>
                                <p:cTn id="11" presetID="49" presetClass="path" presetSubtype="0" accel="50000" decel="50000" fill="hold" nodeType="withEffect">
                                  <p:stCondLst>
                                    <p:cond delay="0"/>
                                  </p:stCondLst>
                                  <p:childTnLst>
                                    <p:animMotion origin="layout" path="M 5.55556E-7 -9.90053E-7 L 0.13229 0.20125 " pathEditMode="relative" rAng="0" ptsTypes="AA">
                                      <p:cBhvr>
                                        <p:cTn id="12" dur="2000" fill="hold"/>
                                        <p:tgtEl>
                                          <p:spTgt spid="4"/>
                                        </p:tgtEl>
                                        <p:attrNameLst>
                                          <p:attrName>ppt_x</p:attrName>
                                          <p:attrName>ppt_y</p:attrName>
                                        </p:attrNameLst>
                                      </p:cBhvr>
                                      <p:rCtr x="66" y="101"/>
                                    </p:animMotion>
                                  </p:childTnLst>
                                </p:cTn>
                              </p:par>
                              <p:par>
                                <p:cTn id="13" presetID="49" presetClass="path" presetSubtype="0" accel="50000" decel="50000" fill="hold" nodeType="withEffect">
                                  <p:stCondLst>
                                    <p:cond delay="0"/>
                                  </p:stCondLst>
                                  <p:childTnLst>
                                    <p:animMotion origin="layout" path="M 1.38889E-6 -9.90053E-7 L -0.12604 0.20125 " pathEditMode="relative" rAng="0" ptsTypes="AA">
                                      <p:cBhvr>
                                        <p:cTn id="14" dur="2000" fill="hold"/>
                                        <p:tgtEl>
                                          <p:spTgt spid="5"/>
                                        </p:tgtEl>
                                        <p:attrNameLst>
                                          <p:attrName>ppt_x</p:attrName>
                                          <p:attrName>ppt_y</p:attrName>
                                        </p:attrNameLst>
                                      </p:cBhvr>
                                      <p:rCtr x="-63" y="101"/>
                                    </p:animMotion>
                                  </p:childTnLst>
                                </p:cTn>
                              </p:par>
                              <p:par>
                                <p:cTn id="15" presetID="49" presetClass="path" presetSubtype="0" accel="50000" decel="50000" fill="hold" nodeType="withEffect">
                                  <p:stCondLst>
                                    <p:cond delay="0"/>
                                  </p:stCondLst>
                                  <p:childTnLst>
                                    <p:animMotion origin="layout" path="M 2.22222E-6 -9.90053E-7 L 0.14965 0.20125 " pathEditMode="relative" rAng="0" ptsTypes="AA">
                                      <p:cBhvr>
                                        <p:cTn id="16" dur="2000" fill="hold"/>
                                        <p:tgtEl>
                                          <p:spTgt spid="2"/>
                                        </p:tgtEl>
                                        <p:attrNameLst>
                                          <p:attrName>ppt_x</p:attrName>
                                          <p:attrName>ppt_y</p:attrName>
                                        </p:attrNameLst>
                                      </p:cBhvr>
                                      <p:rCtr x="75" y="101"/>
                                    </p:animMotion>
                                  </p:childTnLst>
                                </p:cTn>
                              </p:par>
                              <p:par>
                                <p:cTn id="17" presetID="49" presetClass="path" presetSubtype="0" accel="50000" decel="50000" fill="hold" nodeType="withEffect">
                                  <p:stCondLst>
                                    <p:cond delay="0"/>
                                  </p:stCondLst>
                                  <p:childTnLst>
                                    <p:animMotion origin="layout" path="M 5E-6 -9.90053E-7 L -0.14566 0.20125 " pathEditMode="relative" rAng="0" ptsTypes="AA">
                                      <p:cBhvr>
                                        <p:cTn id="18" dur="2000" fill="hold"/>
                                        <p:tgtEl>
                                          <p:spTgt spid="3"/>
                                        </p:tgtEl>
                                        <p:attrNameLst>
                                          <p:attrName>ppt_x</p:attrName>
                                          <p:attrName>ppt_y</p:attrName>
                                        </p:attrNameLst>
                                      </p:cBhvr>
                                      <p:rCtr x="-73" y="101"/>
                                    </p:animMotion>
                                  </p:childTnLst>
                                </p:cTn>
                              </p:par>
                            </p:childTnLst>
                          </p:cTn>
                        </p:par>
                        <p:par>
                          <p:cTn id="19" fill="hold">
                            <p:stCondLst>
                              <p:cond delay="5500"/>
                            </p:stCondLst>
                            <p:childTnLst>
                              <p:par>
                                <p:cTn id="20" presetID="12" presetClass="entr" presetSubtype="4" fill="hold" grpId="0" nodeType="afterEffect">
                                  <p:stCondLst>
                                    <p:cond delay="0"/>
                                  </p:stCondLst>
                                  <p:childTnLst>
                                    <p:set>
                                      <p:cBhvr>
                                        <p:cTn id="21" dur="1" fill="hold">
                                          <p:stCondLst>
                                            <p:cond delay="0"/>
                                          </p:stCondLst>
                                        </p:cTn>
                                        <p:tgtEl>
                                          <p:spTgt spid="233491"/>
                                        </p:tgtEl>
                                        <p:attrNameLst>
                                          <p:attrName>style.visibility</p:attrName>
                                        </p:attrNameLst>
                                      </p:cBhvr>
                                      <p:to>
                                        <p:strVal val="visible"/>
                                      </p:to>
                                    </p:set>
                                    <p:animEffect transition="in" filter="slide(fromBottom)">
                                      <p:cBhvr>
                                        <p:cTn id="22" dur="500"/>
                                        <p:tgtEl>
                                          <p:spTgt spid="2334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349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28596" y="571480"/>
            <a:ext cx="8229600" cy="1066800"/>
          </a:xfrm>
        </p:spPr>
        <p:txBody>
          <a:bodyPr/>
          <a:lstStyle/>
          <a:p>
            <a:pPr eaLnBrk="1" hangingPunct="1"/>
            <a:r>
              <a:rPr lang="ja-JP" altLang="en-US" dirty="0" smtClean="0">
                <a:latin typeface="Century" pitchFamily="18" charset="0"/>
              </a:rPr>
              <a:t>能力とテスト</a:t>
            </a:r>
            <a:endParaRPr lang="en-US" altLang="ja-JP" dirty="0" smtClean="0">
              <a:latin typeface="Century" pitchFamily="18" charset="0"/>
            </a:endParaRPr>
          </a:p>
        </p:txBody>
      </p:sp>
      <p:sp>
        <p:nvSpPr>
          <p:cNvPr id="13315" name="Rectangle 3"/>
          <p:cNvSpPr>
            <a:spLocks noGrp="1" noChangeArrowheads="1"/>
          </p:cNvSpPr>
          <p:nvPr>
            <p:ph type="body" idx="1"/>
          </p:nvPr>
        </p:nvSpPr>
        <p:spPr>
          <a:xfrm>
            <a:off x="457200" y="1600200"/>
            <a:ext cx="8229600" cy="1541463"/>
          </a:xfrm>
        </p:spPr>
        <p:txBody>
          <a:bodyPr/>
          <a:lstStyle/>
          <a:p>
            <a:pPr eaLnBrk="1" hangingPunct="1"/>
            <a:r>
              <a:rPr lang="ja-JP" altLang="en-US" smtClean="0">
                <a:latin typeface="Century" pitchFamily="18" charset="0"/>
              </a:rPr>
              <a:t>現象（連続？）</a:t>
            </a:r>
            <a:endParaRPr lang="en-US" altLang="ja-JP" smtClean="0">
              <a:latin typeface="Century" pitchFamily="18" charset="0"/>
            </a:endParaRPr>
          </a:p>
          <a:p>
            <a:pPr eaLnBrk="1" hangingPunct="1"/>
            <a:r>
              <a:rPr lang="ja-JP" altLang="en-US" smtClean="0">
                <a:latin typeface="Century" pitchFamily="18" charset="0"/>
              </a:rPr>
              <a:t>測定（低信頼性・低解像度）</a:t>
            </a:r>
            <a:endParaRPr lang="en-US" altLang="ja-JP" smtClean="0">
              <a:latin typeface="Century" pitchFamily="18" charset="0"/>
            </a:endParaRPr>
          </a:p>
        </p:txBody>
      </p:sp>
      <p:sp>
        <p:nvSpPr>
          <p:cNvPr id="13316" name="Text Box 4"/>
          <p:cNvSpPr txBox="1">
            <a:spLocks noChangeArrowheads="1"/>
          </p:cNvSpPr>
          <p:nvPr/>
        </p:nvSpPr>
        <p:spPr bwMode="auto">
          <a:xfrm>
            <a:off x="8172450" y="6308725"/>
            <a:ext cx="971550" cy="366713"/>
          </a:xfrm>
          <a:prstGeom prst="rect">
            <a:avLst/>
          </a:prstGeom>
          <a:noFill/>
          <a:ln w="9525">
            <a:noFill/>
            <a:miter lim="800000"/>
            <a:headEnd/>
            <a:tailEnd/>
          </a:ln>
        </p:spPr>
        <p:txBody>
          <a:bodyPr>
            <a:spAutoFit/>
          </a:bodyPr>
          <a:lstStyle/>
          <a:p>
            <a:pPr>
              <a:spcBef>
                <a:spcPct val="50000"/>
              </a:spcBef>
            </a:pPr>
            <a:r>
              <a:rPr lang="en-US" altLang="ja-JP">
                <a:solidFill>
                  <a:srgbClr val="902124"/>
                </a:solidFill>
                <a:latin typeface="Arial" charset="0"/>
              </a:rPr>
              <a:t>Ability</a:t>
            </a:r>
          </a:p>
        </p:txBody>
      </p:sp>
      <p:grpSp>
        <p:nvGrpSpPr>
          <p:cNvPr id="2" name="Group 5"/>
          <p:cNvGrpSpPr>
            <a:grpSpLocks/>
          </p:cNvGrpSpPr>
          <p:nvPr/>
        </p:nvGrpSpPr>
        <p:grpSpPr bwMode="auto">
          <a:xfrm>
            <a:off x="3492500" y="3068638"/>
            <a:ext cx="1039813" cy="2133600"/>
            <a:chOff x="2018" y="1842"/>
            <a:chExt cx="655" cy="1435"/>
          </a:xfrm>
        </p:grpSpPr>
        <p:pic>
          <p:nvPicPr>
            <p:cNvPr id="13335" name="Picture 6"/>
            <p:cNvPicPr>
              <a:picLocks noChangeAspect="1" noChangeArrowheads="1"/>
            </p:cNvPicPr>
            <p:nvPr/>
          </p:nvPicPr>
          <p:blipFill>
            <a:blip r:embed="rId3"/>
            <a:srcRect/>
            <a:stretch>
              <a:fillRect/>
            </a:stretch>
          </p:blipFill>
          <p:spPr bwMode="auto">
            <a:xfrm>
              <a:off x="2018" y="2115"/>
              <a:ext cx="655" cy="1162"/>
            </a:xfrm>
            <a:prstGeom prst="rect">
              <a:avLst/>
            </a:prstGeom>
            <a:noFill/>
            <a:ln w="9525">
              <a:noFill/>
              <a:miter lim="800000"/>
              <a:headEnd/>
              <a:tailEnd/>
            </a:ln>
          </p:spPr>
        </p:pic>
        <p:pic>
          <p:nvPicPr>
            <p:cNvPr id="13336" name="Picture 7"/>
            <p:cNvPicPr>
              <a:picLocks noChangeAspect="1" noChangeArrowheads="1"/>
            </p:cNvPicPr>
            <p:nvPr/>
          </p:nvPicPr>
          <p:blipFill>
            <a:blip r:embed="rId4"/>
            <a:srcRect/>
            <a:stretch>
              <a:fillRect/>
            </a:stretch>
          </p:blipFill>
          <p:spPr bwMode="auto">
            <a:xfrm>
              <a:off x="2229" y="1842"/>
              <a:ext cx="197" cy="295"/>
            </a:xfrm>
            <a:prstGeom prst="rect">
              <a:avLst/>
            </a:prstGeom>
            <a:noFill/>
            <a:ln w="9525">
              <a:noFill/>
              <a:miter lim="800000"/>
              <a:headEnd/>
              <a:tailEnd/>
            </a:ln>
          </p:spPr>
        </p:pic>
      </p:grpSp>
      <p:grpSp>
        <p:nvGrpSpPr>
          <p:cNvPr id="3" name="Group 8"/>
          <p:cNvGrpSpPr>
            <a:grpSpLocks/>
          </p:cNvGrpSpPr>
          <p:nvPr/>
        </p:nvGrpSpPr>
        <p:grpSpPr bwMode="auto">
          <a:xfrm>
            <a:off x="4500563" y="3068638"/>
            <a:ext cx="1039812" cy="2133600"/>
            <a:chOff x="2698" y="1842"/>
            <a:chExt cx="655" cy="1435"/>
          </a:xfrm>
        </p:grpSpPr>
        <p:pic>
          <p:nvPicPr>
            <p:cNvPr id="13333" name="Picture 9"/>
            <p:cNvPicPr>
              <a:picLocks noChangeArrowheads="1"/>
            </p:cNvPicPr>
            <p:nvPr/>
          </p:nvPicPr>
          <p:blipFill>
            <a:blip r:embed="rId3"/>
            <a:srcRect/>
            <a:stretch>
              <a:fillRect/>
            </a:stretch>
          </p:blipFill>
          <p:spPr bwMode="auto">
            <a:xfrm>
              <a:off x="2698" y="2115"/>
              <a:ext cx="655" cy="1162"/>
            </a:xfrm>
            <a:prstGeom prst="rect">
              <a:avLst/>
            </a:prstGeom>
            <a:noFill/>
            <a:ln w="9525">
              <a:noFill/>
              <a:miter lim="800000"/>
              <a:headEnd/>
              <a:tailEnd/>
            </a:ln>
          </p:spPr>
        </p:pic>
        <p:pic>
          <p:nvPicPr>
            <p:cNvPr id="13334" name="Picture 10"/>
            <p:cNvPicPr>
              <a:picLocks noChangeAspect="1" noChangeArrowheads="1"/>
            </p:cNvPicPr>
            <p:nvPr/>
          </p:nvPicPr>
          <p:blipFill>
            <a:blip r:embed="rId5"/>
            <a:srcRect/>
            <a:stretch>
              <a:fillRect/>
            </a:stretch>
          </p:blipFill>
          <p:spPr bwMode="auto">
            <a:xfrm>
              <a:off x="2912" y="1842"/>
              <a:ext cx="195" cy="293"/>
            </a:xfrm>
            <a:prstGeom prst="rect">
              <a:avLst/>
            </a:prstGeom>
            <a:noFill/>
            <a:ln w="9525">
              <a:noFill/>
              <a:miter lim="800000"/>
              <a:headEnd/>
              <a:tailEnd/>
            </a:ln>
          </p:spPr>
        </p:pic>
      </p:grpSp>
      <p:grpSp>
        <p:nvGrpSpPr>
          <p:cNvPr id="4" name="Group 11"/>
          <p:cNvGrpSpPr>
            <a:grpSpLocks/>
          </p:cNvGrpSpPr>
          <p:nvPr/>
        </p:nvGrpSpPr>
        <p:grpSpPr bwMode="auto">
          <a:xfrm>
            <a:off x="6516688" y="3068638"/>
            <a:ext cx="1039812" cy="2133600"/>
            <a:chOff x="3379" y="1842"/>
            <a:chExt cx="655" cy="1435"/>
          </a:xfrm>
        </p:grpSpPr>
        <p:pic>
          <p:nvPicPr>
            <p:cNvPr id="13331" name="Picture 12"/>
            <p:cNvPicPr>
              <a:picLocks noChangeArrowheads="1"/>
            </p:cNvPicPr>
            <p:nvPr/>
          </p:nvPicPr>
          <p:blipFill>
            <a:blip r:embed="rId3"/>
            <a:srcRect/>
            <a:stretch>
              <a:fillRect/>
            </a:stretch>
          </p:blipFill>
          <p:spPr bwMode="auto">
            <a:xfrm>
              <a:off x="3379" y="2115"/>
              <a:ext cx="655" cy="1162"/>
            </a:xfrm>
            <a:prstGeom prst="rect">
              <a:avLst/>
            </a:prstGeom>
            <a:noFill/>
            <a:ln w="9525">
              <a:noFill/>
              <a:miter lim="800000"/>
              <a:headEnd/>
              <a:tailEnd/>
            </a:ln>
          </p:spPr>
        </p:pic>
        <p:pic>
          <p:nvPicPr>
            <p:cNvPr id="13332" name="Picture 13"/>
            <p:cNvPicPr>
              <a:picLocks noChangeAspect="1" noChangeArrowheads="1"/>
            </p:cNvPicPr>
            <p:nvPr/>
          </p:nvPicPr>
          <p:blipFill>
            <a:blip r:embed="rId6"/>
            <a:srcRect/>
            <a:stretch>
              <a:fillRect/>
            </a:stretch>
          </p:blipFill>
          <p:spPr bwMode="auto">
            <a:xfrm>
              <a:off x="3592" y="1842"/>
              <a:ext cx="195" cy="293"/>
            </a:xfrm>
            <a:prstGeom prst="rect">
              <a:avLst/>
            </a:prstGeom>
            <a:noFill/>
            <a:ln w="9525">
              <a:noFill/>
              <a:miter lim="800000"/>
              <a:headEnd/>
              <a:tailEnd/>
            </a:ln>
          </p:spPr>
        </p:pic>
      </p:grpSp>
      <p:grpSp>
        <p:nvGrpSpPr>
          <p:cNvPr id="5" name="Group 14"/>
          <p:cNvGrpSpPr>
            <a:grpSpLocks/>
          </p:cNvGrpSpPr>
          <p:nvPr/>
        </p:nvGrpSpPr>
        <p:grpSpPr bwMode="auto">
          <a:xfrm>
            <a:off x="5508625" y="3068638"/>
            <a:ext cx="1039813" cy="2133600"/>
            <a:chOff x="4105" y="1842"/>
            <a:chExt cx="655" cy="1435"/>
          </a:xfrm>
        </p:grpSpPr>
        <p:pic>
          <p:nvPicPr>
            <p:cNvPr id="13329" name="Picture 15"/>
            <p:cNvPicPr>
              <a:picLocks noChangeArrowheads="1"/>
            </p:cNvPicPr>
            <p:nvPr/>
          </p:nvPicPr>
          <p:blipFill>
            <a:blip r:embed="rId3"/>
            <a:srcRect/>
            <a:stretch>
              <a:fillRect/>
            </a:stretch>
          </p:blipFill>
          <p:spPr bwMode="auto">
            <a:xfrm>
              <a:off x="4105" y="2115"/>
              <a:ext cx="655" cy="1162"/>
            </a:xfrm>
            <a:prstGeom prst="rect">
              <a:avLst/>
            </a:prstGeom>
            <a:noFill/>
            <a:ln w="9525">
              <a:noFill/>
              <a:miter lim="800000"/>
              <a:headEnd/>
              <a:tailEnd/>
            </a:ln>
          </p:spPr>
        </p:pic>
        <p:pic>
          <p:nvPicPr>
            <p:cNvPr id="13330" name="Picture 16"/>
            <p:cNvPicPr>
              <a:picLocks noChangeAspect="1" noChangeArrowheads="1"/>
            </p:cNvPicPr>
            <p:nvPr/>
          </p:nvPicPr>
          <p:blipFill>
            <a:blip r:embed="rId7"/>
            <a:srcRect/>
            <a:stretch>
              <a:fillRect/>
            </a:stretch>
          </p:blipFill>
          <p:spPr bwMode="auto">
            <a:xfrm>
              <a:off x="4318" y="1842"/>
              <a:ext cx="195" cy="293"/>
            </a:xfrm>
            <a:prstGeom prst="rect">
              <a:avLst/>
            </a:prstGeom>
            <a:noFill/>
            <a:ln w="9525">
              <a:noFill/>
              <a:miter lim="800000"/>
              <a:headEnd/>
              <a:tailEnd/>
            </a:ln>
          </p:spPr>
        </p:pic>
      </p:grpSp>
      <p:pic>
        <p:nvPicPr>
          <p:cNvPr id="235537" name="Picture 17" descr="MCED00204_0000[1]"/>
          <p:cNvPicPr>
            <a:picLocks noChangeAspect="1" noChangeArrowheads="1"/>
          </p:cNvPicPr>
          <p:nvPr/>
        </p:nvPicPr>
        <p:blipFill>
          <a:blip r:embed="rId8"/>
          <a:srcRect/>
          <a:stretch>
            <a:fillRect/>
          </a:stretch>
        </p:blipFill>
        <p:spPr bwMode="auto">
          <a:xfrm>
            <a:off x="827088" y="3860800"/>
            <a:ext cx="1595437" cy="1608138"/>
          </a:xfrm>
          <a:prstGeom prst="rect">
            <a:avLst/>
          </a:prstGeom>
          <a:noFill/>
          <a:ln w="9525">
            <a:noFill/>
            <a:miter lim="800000"/>
            <a:headEnd/>
            <a:tailEnd/>
          </a:ln>
        </p:spPr>
      </p:pic>
      <p:sp>
        <p:nvSpPr>
          <p:cNvPr id="13322" name="Line 18"/>
          <p:cNvSpPr>
            <a:spLocks noChangeShapeType="1"/>
          </p:cNvSpPr>
          <p:nvPr/>
        </p:nvSpPr>
        <p:spPr bwMode="auto">
          <a:xfrm>
            <a:off x="2771775" y="6524625"/>
            <a:ext cx="5329238" cy="0"/>
          </a:xfrm>
          <a:prstGeom prst="line">
            <a:avLst/>
          </a:prstGeom>
          <a:noFill/>
          <a:ln w="57150">
            <a:solidFill>
              <a:schemeClr val="tx1"/>
            </a:solidFill>
            <a:prstDash val="sysDot"/>
            <a:round/>
            <a:headEnd type="oval" w="lg" len="lg"/>
            <a:tailEnd type="triangle" w="lg" len="lg"/>
          </a:ln>
        </p:spPr>
        <p:txBody>
          <a:bodyPr/>
          <a:lstStyle/>
          <a:p>
            <a:endParaRPr lang="ja-JP" altLang="en-US"/>
          </a:p>
        </p:txBody>
      </p:sp>
      <p:sp>
        <p:nvSpPr>
          <p:cNvPr id="235539" name="AutoShape 19"/>
          <p:cNvSpPr>
            <a:spLocks noChangeArrowheads="1"/>
          </p:cNvSpPr>
          <p:nvPr/>
        </p:nvSpPr>
        <p:spPr bwMode="auto">
          <a:xfrm rot="2700000">
            <a:off x="4284663" y="3789363"/>
            <a:ext cx="2519362" cy="2519362"/>
          </a:xfrm>
          <a:prstGeom prst="plus">
            <a:avLst>
              <a:gd name="adj" fmla="val 43139"/>
            </a:avLst>
          </a:prstGeom>
          <a:solidFill>
            <a:srgbClr val="FF0000"/>
          </a:solidFill>
          <a:ln w="9525">
            <a:solidFill>
              <a:schemeClr val="tx1"/>
            </a:solidFill>
            <a:miter lim="800000"/>
            <a:headEnd/>
            <a:tailEnd/>
          </a:ln>
        </p:spPr>
        <p:txBody>
          <a:bodyPr wrap="none" anchor="ctr"/>
          <a:lstStyle/>
          <a:p>
            <a:endParaRPr lang="ja-JP" altLang="en-US"/>
          </a:p>
        </p:txBody>
      </p:sp>
      <p:sp>
        <p:nvSpPr>
          <p:cNvPr id="20" name="スライド番号プレースホルダ 19"/>
          <p:cNvSpPr>
            <a:spLocks noGrp="1"/>
          </p:cNvSpPr>
          <p:nvPr>
            <p:ph type="sldNum" sz="quarter" idx="12"/>
          </p:nvPr>
        </p:nvSpPr>
        <p:spPr/>
        <p:txBody>
          <a:bodyPr/>
          <a:lstStyle/>
          <a:p>
            <a:pPr>
              <a:defRPr/>
            </a:pPr>
            <a:fld id="{E2E4E924-6FC8-4D86-B4EC-856DA87C5BCE}" type="slidenum">
              <a:rPr lang="en-US" altLang="ja-JP" smtClean="0"/>
              <a:pPr>
                <a:defRPr/>
              </a:pPr>
              <a:t>6</a:t>
            </a:fld>
            <a:endParaRPr lang="en-US" altLang="ja-JP"/>
          </a:p>
        </p:txBody>
      </p:sp>
      <p:sp>
        <p:nvSpPr>
          <p:cNvPr id="13325" name="テキスト ボックス 20"/>
          <p:cNvSpPr txBox="1">
            <a:spLocks noChangeArrowheads="1"/>
          </p:cNvSpPr>
          <p:nvPr/>
        </p:nvSpPr>
        <p:spPr bwMode="auto">
          <a:xfrm>
            <a:off x="6858000" y="2643188"/>
            <a:ext cx="357188" cy="369887"/>
          </a:xfrm>
          <a:prstGeom prst="rect">
            <a:avLst/>
          </a:prstGeom>
          <a:noFill/>
          <a:ln w="9525">
            <a:noFill/>
            <a:miter lim="800000"/>
            <a:headEnd/>
            <a:tailEnd/>
          </a:ln>
        </p:spPr>
        <p:txBody>
          <a:bodyPr>
            <a:spAutoFit/>
          </a:bodyPr>
          <a:lstStyle/>
          <a:p>
            <a:r>
              <a:rPr lang="en-US" altLang="ja-JP"/>
              <a:t>1</a:t>
            </a:r>
            <a:endParaRPr lang="ja-JP" altLang="en-US"/>
          </a:p>
        </p:txBody>
      </p:sp>
      <p:sp>
        <p:nvSpPr>
          <p:cNvPr id="13326" name="テキスト ボックス 24"/>
          <p:cNvSpPr txBox="1">
            <a:spLocks noChangeArrowheads="1"/>
          </p:cNvSpPr>
          <p:nvPr/>
        </p:nvSpPr>
        <p:spPr bwMode="auto">
          <a:xfrm>
            <a:off x="5857875" y="2643188"/>
            <a:ext cx="357188" cy="369887"/>
          </a:xfrm>
          <a:prstGeom prst="rect">
            <a:avLst/>
          </a:prstGeom>
          <a:noFill/>
          <a:ln w="9525">
            <a:noFill/>
            <a:miter lim="800000"/>
            <a:headEnd/>
            <a:tailEnd/>
          </a:ln>
        </p:spPr>
        <p:txBody>
          <a:bodyPr>
            <a:spAutoFit/>
          </a:bodyPr>
          <a:lstStyle/>
          <a:p>
            <a:r>
              <a:rPr lang="en-US" altLang="ja-JP"/>
              <a:t>2</a:t>
            </a:r>
            <a:endParaRPr lang="ja-JP" altLang="en-US"/>
          </a:p>
        </p:txBody>
      </p:sp>
      <p:sp>
        <p:nvSpPr>
          <p:cNvPr id="13327" name="テキスト ボックス 25"/>
          <p:cNvSpPr txBox="1">
            <a:spLocks noChangeArrowheads="1"/>
          </p:cNvSpPr>
          <p:nvPr/>
        </p:nvSpPr>
        <p:spPr bwMode="auto">
          <a:xfrm>
            <a:off x="4857750" y="2643188"/>
            <a:ext cx="357188" cy="369887"/>
          </a:xfrm>
          <a:prstGeom prst="rect">
            <a:avLst/>
          </a:prstGeom>
          <a:noFill/>
          <a:ln w="9525">
            <a:noFill/>
            <a:miter lim="800000"/>
            <a:headEnd/>
            <a:tailEnd/>
          </a:ln>
        </p:spPr>
        <p:txBody>
          <a:bodyPr>
            <a:spAutoFit/>
          </a:bodyPr>
          <a:lstStyle/>
          <a:p>
            <a:r>
              <a:rPr lang="en-US" altLang="ja-JP"/>
              <a:t>3</a:t>
            </a:r>
            <a:endParaRPr lang="ja-JP" altLang="en-US"/>
          </a:p>
        </p:txBody>
      </p:sp>
      <p:sp>
        <p:nvSpPr>
          <p:cNvPr id="13328" name="テキスト ボックス 26"/>
          <p:cNvSpPr txBox="1">
            <a:spLocks noChangeArrowheads="1"/>
          </p:cNvSpPr>
          <p:nvPr/>
        </p:nvSpPr>
        <p:spPr bwMode="auto">
          <a:xfrm>
            <a:off x="3857625" y="2643188"/>
            <a:ext cx="357188" cy="369887"/>
          </a:xfrm>
          <a:prstGeom prst="rect">
            <a:avLst/>
          </a:prstGeom>
          <a:noFill/>
          <a:ln w="9525">
            <a:noFill/>
            <a:miter lim="800000"/>
            <a:headEnd/>
            <a:tailEnd/>
          </a:ln>
        </p:spPr>
        <p:txBody>
          <a:bodyPr>
            <a:spAutoFit/>
          </a:bodyPr>
          <a:lstStyle/>
          <a:p>
            <a:r>
              <a:rPr lang="en-US" altLang="ja-JP"/>
              <a:t>4</a:t>
            </a:r>
            <a:endParaRPr lang="ja-JP" altLang="en-US"/>
          </a:p>
        </p:txBody>
      </p:sp>
      <p:sp>
        <p:nvSpPr>
          <p:cNvPr id="25" name="テキスト ボックス 24"/>
          <p:cNvSpPr txBox="1"/>
          <p:nvPr/>
        </p:nvSpPr>
        <p:spPr>
          <a:xfrm>
            <a:off x="6000760" y="2143116"/>
            <a:ext cx="2786082" cy="369332"/>
          </a:xfrm>
          <a:prstGeom prst="rect">
            <a:avLst/>
          </a:prstGeom>
          <a:noFill/>
        </p:spPr>
        <p:txBody>
          <a:bodyPr wrap="square" rtlCol="0">
            <a:spAutoFit/>
          </a:bodyPr>
          <a:lstStyle/>
          <a:p>
            <a:pPr algn="r"/>
            <a:r>
              <a:rPr lang="ja-JP" altLang="en-US" dirty="0" smtClean="0"/>
              <a:t>荘島</a:t>
            </a:r>
            <a:r>
              <a:rPr lang="en-US" altLang="ja-JP" dirty="0" smtClean="0"/>
              <a:t>(2008)</a:t>
            </a:r>
            <a:r>
              <a:rPr lang="ja-JP" altLang="en-US" dirty="0" smtClean="0"/>
              <a:t>より引用</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35537"/>
                                        </p:tgtEl>
                                        <p:attrNameLst>
                                          <p:attrName>style.visibility</p:attrName>
                                        </p:attrNameLst>
                                      </p:cBhvr>
                                      <p:to>
                                        <p:strVal val="visible"/>
                                      </p:to>
                                    </p:set>
                                    <p:animEffect transition="in" filter="dissolve">
                                      <p:cBhvr>
                                        <p:cTn id="7" dur="500"/>
                                        <p:tgtEl>
                                          <p:spTgt spid="235537"/>
                                        </p:tgtEl>
                                      </p:cBhvr>
                                    </p:animEffect>
                                  </p:childTnLst>
                                </p:cTn>
                              </p:par>
                            </p:childTnLst>
                          </p:cTn>
                        </p:par>
                        <p:par>
                          <p:cTn id="8" fill="hold">
                            <p:stCondLst>
                              <p:cond delay="500"/>
                            </p:stCondLst>
                            <p:childTnLst>
                              <p:par>
                                <p:cTn id="9" presetID="35" presetClass="emph" presetSubtype="0" repeatCount="5000" fill="hold" nodeType="afterEffect">
                                  <p:stCondLst>
                                    <p:cond delay="0"/>
                                  </p:stCondLst>
                                  <p:childTnLst>
                                    <p:anim calcmode="discrete" valueType="str">
                                      <p:cBhvr>
                                        <p:cTn id="10" dur="1000" fill="hold"/>
                                        <p:tgtEl>
                                          <p:spTgt spid="235537"/>
                                        </p:tgtEl>
                                        <p:attrNameLst>
                                          <p:attrName>style.visibility</p:attrName>
                                        </p:attrNameLst>
                                      </p:cBhvr>
                                      <p:tavLst>
                                        <p:tav tm="0">
                                          <p:val>
                                            <p:strVal val="hidden"/>
                                          </p:val>
                                        </p:tav>
                                        <p:tav tm="50000">
                                          <p:val>
                                            <p:strVal val="visible"/>
                                          </p:val>
                                        </p:tav>
                                      </p:tavLst>
                                    </p:anim>
                                  </p:childTnLst>
                                </p:cTn>
                              </p:par>
                              <p:par>
                                <p:cTn id="11" presetID="49" presetClass="path" presetSubtype="0" accel="50000" decel="50000" fill="hold" nodeType="withEffect">
                                  <p:stCondLst>
                                    <p:cond delay="0"/>
                                  </p:stCondLst>
                                  <p:childTnLst>
                                    <p:animMotion origin="layout" path="M 4.72222E-6 -7.9343E-7 L 0.23454 0.21189 " pathEditMode="relative" rAng="0" ptsTypes="AA">
                                      <p:cBhvr>
                                        <p:cTn id="12" dur="2000" fill="hold"/>
                                        <p:tgtEl>
                                          <p:spTgt spid="2"/>
                                        </p:tgtEl>
                                        <p:attrNameLst>
                                          <p:attrName>ppt_x</p:attrName>
                                          <p:attrName>ppt_y</p:attrName>
                                        </p:attrNameLst>
                                      </p:cBhvr>
                                      <p:rCtr x="117" y="106"/>
                                    </p:animMotion>
                                  </p:childTnLst>
                                </p:cTn>
                              </p:par>
                              <p:par>
                                <p:cTn id="13" presetID="49" presetClass="path" presetSubtype="0" accel="50000" decel="50000" fill="hold" nodeType="withEffect">
                                  <p:stCondLst>
                                    <p:cond delay="0"/>
                                  </p:stCondLst>
                                  <p:childTnLst>
                                    <p:animMotion origin="layout" path="M 1.66667E-6 -7.9343E-7 L -0.11979 0.21189 " pathEditMode="relative" rAng="0" ptsTypes="AA">
                                      <p:cBhvr>
                                        <p:cTn id="14" dur="2000" fill="hold"/>
                                        <p:tgtEl>
                                          <p:spTgt spid="3"/>
                                        </p:tgtEl>
                                        <p:attrNameLst>
                                          <p:attrName>ppt_x</p:attrName>
                                          <p:attrName>ppt_y</p:attrName>
                                        </p:attrNameLst>
                                      </p:cBhvr>
                                      <p:rCtr x="-60" y="106"/>
                                    </p:animMotion>
                                  </p:childTnLst>
                                </p:cTn>
                              </p:par>
                              <p:par>
                                <p:cTn id="15" presetID="49" presetClass="path" presetSubtype="0" accel="50000" decel="50000" fill="hold" nodeType="withEffect">
                                  <p:stCondLst>
                                    <p:cond delay="0"/>
                                  </p:stCondLst>
                                  <p:childTnLst>
                                    <p:animMotion origin="layout" path="M -1.38889E-6 -7.9343E-7 L -0.11198 0.21189 " pathEditMode="relative" rAng="0" ptsTypes="AA">
                                      <p:cBhvr>
                                        <p:cTn id="16" dur="2000" fill="hold"/>
                                        <p:tgtEl>
                                          <p:spTgt spid="5"/>
                                        </p:tgtEl>
                                        <p:attrNameLst>
                                          <p:attrName>ppt_x</p:attrName>
                                          <p:attrName>ppt_y</p:attrName>
                                        </p:attrNameLst>
                                      </p:cBhvr>
                                      <p:rCtr x="-56" y="106"/>
                                    </p:animMotion>
                                  </p:childTnLst>
                                </p:cTn>
                              </p:par>
                              <p:par>
                                <p:cTn id="17" presetID="49" presetClass="path" presetSubtype="0" accel="50000" decel="50000" fill="hold" nodeType="withEffect">
                                  <p:stCondLst>
                                    <p:cond delay="0"/>
                                  </p:stCondLst>
                                  <p:childTnLst>
                                    <p:animMotion origin="layout" path="M -4.44444E-6 -7.9343E-7 L -0.00173 0.21189 " pathEditMode="relative" rAng="0" ptsTypes="AA">
                                      <p:cBhvr>
                                        <p:cTn id="18" dur="2000" fill="hold"/>
                                        <p:tgtEl>
                                          <p:spTgt spid="4"/>
                                        </p:tgtEl>
                                        <p:attrNameLst>
                                          <p:attrName>ppt_x</p:attrName>
                                          <p:attrName>ppt_y</p:attrName>
                                        </p:attrNameLst>
                                      </p:cBhvr>
                                      <p:rCtr x="-1" y="106"/>
                                    </p:animMotion>
                                  </p:childTnLst>
                                </p:cTn>
                              </p:par>
                            </p:childTnLst>
                          </p:cTn>
                        </p:par>
                        <p:par>
                          <p:cTn id="19" fill="hold">
                            <p:stCondLst>
                              <p:cond delay="5500"/>
                            </p:stCondLst>
                            <p:childTnLst>
                              <p:par>
                                <p:cTn id="20" presetID="12" presetClass="entr" presetSubtype="4" fill="hold" grpId="0" nodeType="afterEffect">
                                  <p:stCondLst>
                                    <p:cond delay="0"/>
                                  </p:stCondLst>
                                  <p:childTnLst>
                                    <p:set>
                                      <p:cBhvr>
                                        <p:cTn id="21" dur="1" fill="hold">
                                          <p:stCondLst>
                                            <p:cond delay="0"/>
                                          </p:stCondLst>
                                        </p:cTn>
                                        <p:tgtEl>
                                          <p:spTgt spid="235539"/>
                                        </p:tgtEl>
                                        <p:attrNameLst>
                                          <p:attrName>style.visibility</p:attrName>
                                        </p:attrNameLst>
                                      </p:cBhvr>
                                      <p:to>
                                        <p:strVal val="visible"/>
                                      </p:to>
                                    </p:set>
                                    <p:animEffect transition="in" filter="slide(fromBottom)">
                                      <p:cBhvr>
                                        <p:cTn id="22" dur="500"/>
                                        <p:tgtEl>
                                          <p:spTgt spid="2355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3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80"/>
          </a:xfrm>
        </p:spPr>
        <p:txBody>
          <a:bodyPr/>
          <a:lstStyle/>
          <a:p>
            <a:r>
              <a:rPr lang="ja-JP" altLang="en-US" dirty="0" smtClean="0"/>
              <a:t>なぜ段階評価か？：</a:t>
            </a:r>
            <a:r>
              <a:rPr lang="en-US" altLang="ja-JP" dirty="0" smtClean="0"/>
              <a:t>NTT</a:t>
            </a:r>
            <a:r>
              <a:rPr lang="ja-JP" altLang="en-US" dirty="0" smtClean="0"/>
              <a:t>の利点</a:t>
            </a:r>
            <a:endParaRPr kumimoji="1" lang="ja-JP" altLang="en-US" dirty="0"/>
          </a:p>
        </p:txBody>
      </p:sp>
      <p:graphicFrame>
        <p:nvGraphicFramePr>
          <p:cNvPr id="6" name="表 5"/>
          <p:cNvGraphicFramePr>
            <a:graphicFrameLocks noGrp="1"/>
          </p:cNvGraphicFramePr>
          <p:nvPr/>
        </p:nvGraphicFramePr>
        <p:xfrm>
          <a:off x="571472" y="1643050"/>
          <a:ext cx="8140278" cy="4511040"/>
        </p:xfrm>
        <a:graphic>
          <a:graphicData uri="http://schemas.openxmlformats.org/drawingml/2006/table">
            <a:tbl>
              <a:tblPr firstRow="1" bandRow="1">
                <a:tableStyleId>{5940675A-B579-460E-94D1-54222C63F5DA}</a:tableStyleId>
              </a:tblPr>
              <a:tblGrid>
                <a:gridCol w="3429024"/>
                <a:gridCol w="4711254"/>
              </a:tblGrid>
              <a:tr h="500066">
                <a:tc rowSpan="4">
                  <a:txBody>
                    <a:bodyPr/>
                    <a:lstStyle/>
                    <a:p>
                      <a:r>
                        <a:rPr kumimoji="1" lang="ja-JP" altLang="en-US" sz="2800" dirty="0" smtClean="0">
                          <a:solidFill>
                            <a:schemeClr val="bg1"/>
                          </a:solidFill>
                        </a:rPr>
                        <a:t>②教育社会学的側面</a:t>
                      </a:r>
                      <a:endParaRPr kumimoji="1" lang="en-US" altLang="ja-JP" sz="2800" dirty="0" smtClean="0">
                        <a:solidFill>
                          <a:schemeClr val="bg1"/>
                        </a:solidFill>
                      </a:endParaRPr>
                    </a:p>
                    <a:p>
                      <a:r>
                        <a:rPr kumimoji="1" lang="ja-JP" altLang="en-US" sz="2800" b="0" dirty="0" smtClean="0"/>
                        <a:t>　</a:t>
                      </a:r>
                      <a:endParaRPr kumimoji="1" lang="ja-JP" altLang="en-US" sz="2800" b="0" dirty="0"/>
                    </a:p>
                  </a:txBody>
                  <a:tcPr anchor="ctr">
                    <a:solidFill>
                      <a:schemeClr val="accent2"/>
                    </a:solidFill>
                  </a:tcPr>
                </a:tc>
                <a:tc>
                  <a:txBody>
                    <a:bodyPr/>
                    <a:lstStyle/>
                    <a:p>
                      <a:pPr algn="ctr"/>
                      <a:r>
                        <a:rPr kumimoji="1" lang="ja-JP" altLang="en-US" sz="2800" dirty="0" smtClean="0"/>
                        <a:t>連続尺度の負の側面</a:t>
                      </a:r>
                      <a:endParaRPr kumimoji="1" lang="ja-JP" altLang="en-US" sz="2800" b="0" dirty="0" smtClean="0"/>
                    </a:p>
                  </a:txBody>
                  <a:tcPr anchor="ctr"/>
                </a:tc>
              </a:tr>
              <a:tr h="1173480">
                <a:tc vMerge="1">
                  <a:txBody>
                    <a:bodyPr/>
                    <a:lstStyle/>
                    <a:p>
                      <a:endParaRPr kumimoji="1" lang="ja-JP" altLang="en-US"/>
                    </a:p>
                  </a:txBody>
                  <a:tcPr/>
                </a:tc>
                <a:tc>
                  <a:txBody>
                    <a:bodyPr/>
                    <a:lstStyle/>
                    <a:p>
                      <a:pPr lvl="0">
                        <a:buFont typeface="Arial" pitchFamily="34" charset="0"/>
                        <a:buChar char="•"/>
                      </a:pPr>
                      <a:r>
                        <a:rPr kumimoji="1" lang="ja-JP" altLang="en-US" sz="2400" dirty="0" smtClean="0"/>
                        <a:t>生徒たちは</a:t>
                      </a:r>
                      <a:r>
                        <a:rPr lang="ja-JP" altLang="en-US" sz="2400" dirty="0" smtClean="0"/>
                        <a:t>、</a:t>
                      </a:r>
                      <a:r>
                        <a:rPr kumimoji="1" lang="ja-JP" altLang="en-US" sz="2400" dirty="0" smtClean="0"/>
                        <a:t>日々</a:t>
                      </a:r>
                      <a:r>
                        <a:rPr lang="ja-JP" altLang="en-US" sz="2400" dirty="0" smtClean="0"/>
                        <a:t>、</a:t>
                      </a:r>
                      <a:r>
                        <a:rPr kumimoji="1" lang="ja-JP" altLang="en-US" sz="2400" dirty="0" smtClean="0"/>
                        <a:t>一点でも高い得点をとるよう動機付けられている。</a:t>
                      </a:r>
                    </a:p>
                    <a:p>
                      <a:pPr lvl="0">
                        <a:buFont typeface="Arial" pitchFamily="34" charset="0"/>
                        <a:buChar char="•"/>
                      </a:pPr>
                      <a:r>
                        <a:rPr kumimoji="1" lang="ja-JP" altLang="en-US" sz="2400" dirty="0" smtClean="0"/>
                        <a:t>不安定な連続尺度の乱高下に一喜一憂させるべきではない 。</a:t>
                      </a:r>
                      <a:endParaRPr kumimoji="1" lang="ja-JP" altLang="en-US" sz="2400" b="1" dirty="0" smtClean="0"/>
                    </a:p>
                  </a:txBody>
                  <a:tcPr anchor="ctr"/>
                </a:tc>
              </a:tr>
              <a:tr h="437214">
                <a:tc vMerge="1">
                  <a:txBody>
                    <a:bodyPr/>
                    <a:lstStyle/>
                    <a:p>
                      <a:endParaRPr kumimoji="1" lang="ja-JP" altLang="en-US" sz="2800" b="1" dirty="0"/>
                    </a:p>
                  </a:txBody>
                  <a:tcPr anchor="ctr"/>
                </a:tc>
                <a:tc>
                  <a:txBody>
                    <a:bodyPr/>
                    <a:lstStyle/>
                    <a:p>
                      <a:pPr algn="ctr"/>
                      <a:r>
                        <a:rPr kumimoji="1" lang="ja-JP" altLang="en-US" sz="2800" dirty="0" smtClean="0"/>
                        <a:t>順序尺度の正の側面</a:t>
                      </a:r>
                      <a:endParaRPr kumimoji="1" lang="ja-JP" altLang="en-US" sz="2800" b="1" dirty="0" smtClean="0"/>
                    </a:p>
                  </a:txBody>
                  <a:tcPr anchor="ctr"/>
                </a:tc>
              </a:tr>
              <a:tr h="990600">
                <a:tc vMerge="1">
                  <a:txBody>
                    <a:bodyPr/>
                    <a:lstStyle/>
                    <a:p>
                      <a:endParaRPr kumimoji="1" lang="ja-JP" altLang="en-US"/>
                    </a:p>
                  </a:txBody>
                  <a:tcPr/>
                </a:tc>
                <a:tc>
                  <a:txBody>
                    <a:bodyPr/>
                    <a:lstStyle/>
                    <a:p>
                      <a:pPr>
                        <a:buFont typeface="Arial" pitchFamily="34" charset="0"/>
                        <a:buChar char="•"/>
                      </a:pPr>
                      <a:r>
                        <a:rPr kumimoji="1" lang="ja-JP" altLang="en-US" sz="2400" dirty="0" smtClean="0"/>
                        <a:t>段階評価は</a:t>
                      </a:r>
                      <a:r>
                        <a:rPr lang="ja-JP" altLang="en-US" sz="2400" dirty="0" smtClean="0"/>
                        <a:t>、</a:t>
                      </a:r>
                      <a:r>
                        <a:rPr kumimoji="1" lang="ja-JP" altLang="en-US" sz="2400" dirty="0" smtClean="0"/>
                        <a:t>連続尺度上での評価よりも頑健</a:t>
                      </a:r>
                    </a:p>
                    <a:p>
                      <a:pPr>
                        <a:buFont typeface="Arial" pitchFamily="34" charset="0"/>
                        <a:buChar char="•"/>
                      </a:pPr>
                      <a:r>
                        <a:rPr kumimoji="1" lang="ja-JP" altLang="en-US" sz="2400" dirty="0" smtClean="0"/>
                        <a:t>継続して努力しないと上位ランクに進めない。</a:t>
                      </a:r>
                      <a:endParaRPr kumimoji="1" lang="ja-JP" altLang="en-US" sz="2400" b="1" dirty="0" smtClean="0"/>
                    </a:p>
                  </a:txBody>
                  <a:tcPr anchor="ctr"/>
                </a:tc>
              </a:tr>
            </a:tbl>
          </a:graphicData>
        </a:graphic>
      </p:graphicFrame>
      <p:sp>
        <p:nvSpPr>
          <p:cNvPr id="7" name="テキスト ボックス 6"/>
          <p:cNvSpPr txBox="1"/>
          <p:nvPr/>
        </p:nvSpPr>
        <p:spPr>
          <a:xfrm>
            <a:off x="6715140" y="6215082"/>
            <a:ext cx="1928826" cy="369332"/>
          </a:xfrm>
          <a:prstGeom prst="rect">
            <a:avLst/>
          </a:prstGeom>
          <a:noFill/>
        </p:spPr>
        <p:txBody>
          <a:bodyPr wrap="square" rtlCol="0">
            <a:spAutoFit/>
          </a:bodyPr>
          <a:lstStyle/>
          <a:p>
            <a:pPr algn="r"/>
            <a:r>
              <a:rPr lang="ja-JP" altLang="en-US" dirty="0" smtClean="0"/>
              <a:t>荘島</a:t>
            </a:r>
            <a:r>
              <a:rPr lang="en-US" altLang="ja-JP" dirty="0" smtClean="0"/>
              <a:t>(2008)</a:t>
            </a:r>
            <a:endParaRPr lang="en-US" dirty="0" smtClean="0"/>
          </a:p>
        </p:txBody>
      </p:sp>
      <p:sp>
        <p:nvSpPr>
          <p:cNvPr id="5" name="スライド番号プレースホルダ 4"/>
          <p:cNvSpPr>
            <a:spLocks noGrp="1"/>
          </p:cNvSpPr>
          <p:nvPr>
            <p:ph type="sldNum" sz="quarter" idx="12"/>
          </p:nvPr>
        </p:nvSpPr>
        <p:spPr/>
        <p:txBody>
          <a:bodyPr/>
          <a:lstStyle/>
          <a:p>
            <a:fld id="{96652B35-718D-4E28-AFEB-B694A3B357E8}" type="slidenum">
              <a:rPr kumimoji="0" lang="en-US" smtClean="0"/>
              <a:pPr/>
              <a:t>7</a:t>
            </a:fld>
            <a:endParaRPr kumimoji="0"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80"/>
          </a:xfrm>
        </p:spPr>
        <p:txBody>
          <a:bodyPr/>
          <a:lstStyle/>
          <a:p>
            <a:r>
              <a:rPr lang="ja-JP" altLang="en-US" dirty="0" smtClean="0"/>
              <a:t>なぜ段階評価か？：</a:t>
            </a:r>
            <a:r>
              <a:rPr lang="en-US" altLang="ja-JP" dirty="0" smtClean="0"/>
              <a:t>NTT</a:t>
            </a:r>
            <a:r>
              <a:rPr lang="ja-JP" altLang="en-US" dirty="0" smtClean="0"/>
              <a:t>の利点</a:t>
            </a:r>
            <a:endParaRPr kumimoji="1" lang="ja-JP" altLang="en-US" dirty="0"/>
          </a:p>
        </p:txBody>
      </p:sp>
      <p:graphicFrame>
        <p:nvGraphicFramePr>
          <p:cNvPr id="6" name="表 5"/>
          <p:cNvGraphicFramePr>
            <a:graphicFrameLocks noGrp="1"/>
          </p:cNvGraphicFramePr>
          <p:nvPr/>
        </p:nvGraphicFramePr>
        <p:xfrm>
          <a:off x="500034" y="1643050"/>
          <a:ext cx="8140278" cy="1920240"/>
        </p:xfrm>
        <a:graphic>
          <a:graphicData uri="http://schemas.openxmlformats.org/drawingml/2006/table">
            <a:tbl>
              <a:tblPr firstRow="1" bandRow="1">
                <a:tableStyleId>{5940675A-B579-460E-94D1-54222C63F5DA}</a:tableStyleId>
              </a:tblPr>
              <a:tblGrid>
                <a:gridCol w="3500462"/>
                <a:gridCol w="4639816"/>
              </a:tblGrid>
              <a:tr h="476253">
                <a:tc>
                  <a:txBody>
                    <a:bodyPr/>
                    <a:lstStyle/>
                    <a:p>
                      <a:r>
                        <a:rPr kumimoji="1" lang="ja-JP" altLang="en-US" sz="2800" dirty="0" smtClean="0">
                          <a:solidFill>
                            <a:schemeClr val="bg1"/>
                          </a:solidFill>
                        </a:rPr>
                        <a:t>③教育現場の評価体制の側面</a:t>
                      </a:r>
                      <a:endParaRPr kumimoji="1" lang="ja-JP" altLang="en-US" sz="2800" b="0" dirty="0">
                        <a:solidFill>
                          <a:schemeClr val="bg1"/>
                        </a:solidFill>
                      </a:endParaRPr>
                    </a:p>
                  </a:txBody>
                  <a:tcPr anchor="ctr">
                    <a:solidFill>
                      <a:schemeClr val="accent2"/>
                    </a:solidFill>
                  </a:tcPr>
                </a:tc>
                <a:tc>
                  <a:txBody>
                    <a:bodyPr/>
                    <a:lstStyle/>
                    <a:p>
                      <a:r>
                        <a:rPr kumimoji="1" lang="ja-JP" altLang="en-US" sz="2400" dirty="0" smtClean="0"/>
                        <a:t>指導要録、通知票、調査書、</a:t>
                      </a:r>
                    </a:p>
                    <a:p>
                      <a:r>
                        <a:rPr kumimoji="1" lang="ja-JP" altLang="en-US" sz="2400" dirty="0" smtClean="0"/>
                        <a:t>作品・レポート・実技テスト、学力の文章表現など、教育現場で行われている評価体制は、順序尺度に帰着する。</a:t>
                      </a:r>
                    </a:p>
                  </a:txBody>
                  <a:tcPr anchor="ctr"/>
                </a:tc>
              </a:tr>
            </a:tbl>
          </a:graphicData>
        </a:graphic>
      </p:graphicFrame>
      <p:sp>
        <p:nvSpPr>
          <p:cNvPr id="4" name="テキスト ボックス 3"/>
          <p:cNvSpPr txBox="1"/>
          <p:nvPr/>
        </p:nvSpPr>
        <p:spPr>
          <a:xfrm>
            <a:off x="6500826" y="3643314"/>
            <a:ext cx="2143140" cy="369332"/>
          </a:xfrm>
          <a:prstGeom prst="rect">
            <a:avLst/>
          </a:prstGeom>
          <a:noFill/>
        </p:spPr>
        <p:txBody>
          <a:bodyPr wrap="square" rtlCol="0">
            <a:spAutoFit/>
          </a:bodyPr>
          <a:lstStyle/>
          <a:p>
            <a:pPr algn="r"/>
            <a:r>
              <a:rPr lang="ja-JP" altLang="en-US" dirty="0" smtClean="0"/>
              <a:t>松宮・荘島</a:t>
            </a:r>
            <a:r>
              <a:rPr lang="en-US" altLang="ja-JP" dirty="0" smtClean="0"/>
              <a:t>(2008)</a:t>
            </a:r>
            <a:endParaRPr lang="en-US" dirty="0" smtClean="0"/>
          </a:p>
        </p:txBody>
      </p:sp>
      <p:sp>
        <p:nvSpPr>
          <p:cNvPr id="5" name="スライド番号プレースホルダ 4"/>
          <p:cNvSpPr>
            <a:spLocks noGrp="1"/>
          </p:cNvSpPr>
          <p:nvPr>
            <p:ph type="sldNum" sz="quarter" idx="12"/>
          </p:nvPr>
        </p:nvSpPr>
        <p:spPr/>
        <p:txBody>
          <a:bodyPr/>
          <a:lstStyle/>
          <a:p>
            <a:fld id="{96652B35-718D-4E28-AFEB-B694A3B357E8}" type="slidenum">
              <a:rPr kumimoji="0" lang="en-US" smtClean="0"/>
              <a:pPr/>
              <a:t>8</a:t>
            </a:fld>
            <a:endParaRPr kumimoji="0"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80"/>
          </a:xfrm>
        </p:spPr>
        <p:txBody>
          <a:bodyPr/>
          <a:lstStyle/>
          <a:p>
            <a:r>
              <a:rPr lang="ja-JP" altLang="en-US" dirty="0" smtClean="0"/>
              <a:t>なぜ段階評価か？：</a:t>
            </a:r>
            <a:r>
              <a:rPr lang="en-US" altLang="ja-JP" dirty="0" smtClean="0"/>
              <a:t>NTT</a:t>
            </a:r>
            <a:r>
              <a:rPr lang="ja-JP" altLang="en-US" dirty="0" smtClean="0"/>
              <a:t>の利点</a:t>
            </a:r>
            <a:endParaRPr kumimoji="1" lang="ja-JP" altLang="en-US" dirty="0"/>
          </a:p>
        </p:txBody>
      </p:sp>
      <p:graphicFrame>
        <p:nvGraphicFramePr>
          <p:cNvPr id="6" name="表 5"/>
          <p:cNvGraphicFramePr>
            <a:graphicFrameLocks noGrp="1"/>
          </p:cNvGraphicFramePr>
          <p:nvPr/>
        </p:nvGraphicFramePr>
        <p:xfrm>
          <a:off x="500034" y="1643050"/>
          <a:ext cx="8140278" cy="3383280"/>
        </p:xfrm>
        <a:graphic>
          <a:graphicData uri="http://schemas.openxmlformats.org/drawingml/2006/table">
            <a:tbl>
              <a:tblPr firstRow="1" bandRow="1">
                <a:tableStyleId>{5940675A-B579-460E-94D1-54222C63F5DA}</a:tableStyleId>
              </a:tblPr>
              <a:tblGrid>
                <a:gridCol w="3500462"/>
                <a:gridCol w="4639816"/>
              </a:tblGrid>
              <a:tr h="476253">
                <a:tc>
                  <a:txBody>
                    <a:bodyPr/>
                    <a:lstStyle/>
                    <a:p>
                      <a:r>
                        <a:rPr kumimoji="1" lang="ja-JP" altLang="en-US" sz="2800" dirty="0" smtClean="0">
                          <a:solidFill>
                            <a:schemeClr val="bg1"/>
                          </a:solidFill>
                        </a:rPr>
                        <a:t>④品質管理・アカウンタビリティの側面</a:t>
                      </a:r>
                      <a:endParaRPr kumimoji="1" lang="ja-JP" altLang="en-US" sz="2800" b="0" dirty="0">
                        <a:solidFill>
                          <a:schemeClr val="bg1"/>
                        </a:solidFill>
                      </a:endParaRPr>
                    </a:p>
                  </a:txBody>
                  <a:tcPr anchor="ctr">
                    <a:solidFill>
                      <a:schemeClr val="accent2"/>
                    </a:solidFill>
                  </a:tcPr>
                </a:tc>
                <a:tc>
                  <a:txBody>
                    <a:bodyPr/>
                    <a:lstStyle/>
                    <a:p>
                      <a:r>
                        <a:rPr kumimoji="1" lang="ja-JP" altLang="en-US" sz="2400" dirty="0" smtClean="0"/>
                        <a:t>段階評価を導入すれことにより、段階評価により区別される各能力段階（潜在ランク）の特徴を、</a:t>
                      </a:r>
                      <a:r>
                        <a:rPr kumimoji="1" lang="en-US" altLang="ja-JP" sz="2400" dirty="0" smtClean="0"/>
                        <a:t>Can-Do Chart</a:t>
                      </a:r>
                      <a:r>
                        <a:rPr kumimoji="1" lang="ja-JP" altLang="en-US" sz="2400" dirty="0" smtClean="0"/>
                        <a:t>との関連で示すことが、連続尺度のもとで検討するよりも容易に行える。</a:t>
                      </a:r>
                      <a:endParaRPr kumimoji="1" lang="en-US" altLang="ja-JP" sz="2400" dirty="0" smtClean="0"/>
                    </a:p>
                    <a:p>
                      <a:r>
                        <a:rPr kumimoji="1" lang="ja-JP" altLang="en-US" sz="2400" b="0" dirty="0" smtClean="0"/>
                        <a:t>テストから作成された</a:t>
                      </a:r>
                      <a:r>
                        <a:rPr kumimoji="1" lang="en-US" altLang="ja-JP" sz="2400" b="0" dirty="0" smtClean="0"/>
                        <a:t>Can-Do Chart</a:t>
                      </a:r>
                      <a:r>
                        <a:rPr kumimoji="1" lang="ja-JP" altLang="en-US" sz="2400" b="0" dirty="0" smtClean="0"/>
                        <a:t>はテストの説明資料・学力達成への道標になる。</a:t>
                      </a:r>
                      <a:endParaRPr kumimoji="1" lang="ja-JP" altLang="en-US" sz="2400" b="0" dirty="0"/>
                    </a:p>
                  </a:txBody>
                  <a:tcPr anchor="ctr"/>
                </a:tc>
              </a:tr>
            </a:tbl>
          </a:graphicData>
        </a:graphic>
      </p:graphicFrame>
      <p:sp>
        <p:nvSpPr>
          <p:cNvPr id="4" name="テキスト ボックス 3"/>
          <p:cNvSpPr txBox="1"/>
          <p:nvPr/>
        </p:nvSpPr>
        <p:spPr>
          <a:xfrm>
            <a:off x="6500826" y="5143512"/>
            <a:ext cx="2143140" cy="646331"/>
          </a:xfrm>
          <a:prstGeom prst="rect">
            <a:avLst/>
          </a:prstGeom>
          <a:noFill/>
        </p:spPr>
        <p:txBody>
          <a:bodyPr wrap="square" rtlCol="0">
            <a:spAutoFit/>
          </a:bodyPr>
          <a:lstStyle/>
          <a:p>
            <a:pPr algn="r"/>
            <a:r>
              <a:rPr lang="ja-JP" altLang="en-US" dirty="0" smtClean="0"/>
              <a:t>松宮・荘島</a:t>
            </a:r>
            <a:r>
              <a:rPr lang="en-US" altLang="ja-JP" dirty="0" smtClean="0"/>
              <a:t>(2009)</a:t>
            </a:r>
          </a:p>
          <a:p>
            <a:pPr algn="r"/>
            <a:r>
              <a:rPr lang="en-US" altLang="ja-JP" dirty="0" err="1" smtClean="0"/>
              <a:t>Shoujima</a:t>
            </a:r>
            <a:r>
              <a:rPr lang="en-US" altLang="ja-JP" dirty="0" smtClean="0"/>
              <a:t>(2009)</a:t>
            </a:r>
            <a:endParaRPr lang="en-US" dirty="0" smtClean="0"/>
          </a:p>
        </p:txBody>
      </p:sp>
      <p:sp>
        <p:nvSpPr>
          <p:cNvPr id="5" name="スライド番号プレースホルダ 4"/>
          <p:cNvSpPr>
            <a:spLocks noGrp="1"/>
          </p:cNvSpPr>
          <p:nvPr>
            <p:ph type="sldNum" sz="quarter" idx="12"/>
          </p:nvPr>
        </p:nvSpPr>
        <p:spPr/>
        <p:txBody>
          <a:bodyPr/>
          <a:lstStyle/>
          <a:p>
            <a:fld id="{96652B35-718D-4E28-AFEB-B694A3B357E8}" type="slidenum">
              <a:rPr kumimoji="0" lang="en-US" smtClean="0"/>
              <a:pPr/>
              <a:t>9</a:t>
            </a:fld>
            <a:endParaRPr kumimoji="0"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1535</TotalTime>
  <Words>2661</Words>
  <Application>Microsoft Office PowerPoint</Application>
  <PresentationFormat>画面に合わせる (4:3)</PresentationFormat>
  <Paragraphs>952</Paragraphs>
  <Slides>38</Slides>
  <Notes>38</Notes>
  <HiddenSlides>0</HiddenSlides>
  <MMClips>0</MMClips>
  <ScaleCrop>false</ScaleCrop>
  <HeadingPairs>
    <vt:vector size="4" baseType="variant">
      <vt:variant>
        <vt:lpstr>テーマ</vt:lpstr>
      </vt:variant>
      <vt:variant>
        <vt:i4>1</vt:i4>
      </vt:variant>
      <vt:variant>
        <vt:lpstr>スライド タイトル</vt:lpstr>
      </vt:variant>
      <vt:variant>
        <vt:i4>38</vt:i4>
      </vt:variant>
    </vt:vector>
  </HeadingPairs>
  <TitlesOfParts>
    <vt:vector size="39" baseType="lpstr">
      <vt:lpstr>Urban</vt:lpstr>
      <vt:lpstr>言語テストにおける段階評価の実際：入試とプレイスメントテストのデータ処理</vt:lpstr>
      <vt:lpstr>発表の概要</vt:lpstr>
      <vt:lpstr>段階評価とは？</vt:lpstr>
      <vt:lpstr>なぜ段階評価か？：NTTの利点</vt:lpstr>
      <vt:lpstr>体重と体重計</vt:lpstr>
      <vt:lpstr>能力とテスト</vt:lpstr>
      <vt:lpstr>なぜ段階評価か？：NTTの利点</vt:lpstr>
      <vt:lpstr>なぜ段階評価か？：NTTの利点</vt:lpstr>
      <vt:lpstr>なぜ段階評価か？：NTTの利点</vt:lpstr>
      <vt:lpstr>スライド 10</vt:lpstr>
      <vt:lpstr>スライド 11</vt:lpstr>
      <vt:lpstr>入試データを段階評価にしたら</vt:lpstr>
      <vt:lpstr>入試データを段階評価にしたら</vt:lpstr>
      <vt:lpstr>入試データを段階評価にしたら</vt:lpstr>
      <vt:lpstr>入試データを段階評価にしたら</vt:lpstr>
      <vt:lpstr>入試データを段階評価にしたら</vt:lpstr>
      <vt:lpstr>入試データを段階評価にしたら</vt:lpstr>
      <vt:lpstr>入試データを段階評価にしたら</vt:lpstr>
      <vt:lpstr>入試データを段階評価にしたら</vt:lpstr>
      <vt:lpstr>入試データを段階評価にしたら</vt:lpstr>
      <vt:lpstr>入試データを段階評価にしたら</vt:lpstr>
      <vt:lpstr>入試データを段階評価にしたら</vt:lpstr>
      <vt:lpstr>入試データを段階評価にしたら</vt:lpstr>
      <vt:lpstr>入試データを段階評価にしたら</vt:lpstr>
      <vt:lpstr>英語プレイスメントテスト作成の流れ</vt:lpstr>
      <vt:lpstr>スライド 26</vt:lpstr>
      <vt:lpstr>2段階モデルによる英語プレイスメントテストの分析</vt:lpstr>
      <vt:lpstr>SUMによるクラス分けと GNTによるクラス分けの相関</vt:lpstr>
      <vt:lpstr>スライド 29</vt:lpstr>
      <vt:lpstr>GNTのテスト参照プロファイル(TRP)</vt:lpstr>
      <vt:lpstr>スライド 31</vt:lpstr>
      <vt:lpstr>GNTの相対潜在ランク分布(LRD)と 相対ランク・メンバーシップ分布(RMD)</vt:lpstr>
      <vt:lpstr>スライド 33</vt:lpstr>
      <vt:lpstr>スライド 34</vt:lpstr>
      <vt:lpstr>スライド 35</vt:lpstr>
      <vt:lpstr>2段階モデルによる英語プレイスメントテストの分析（まとめ）</vt:lpstr>
      <vt:lpstr>2段階モデルによる英語プレイスメントテストの分析（今後に向けて）</vt:lpstr>
      <vt:lpstr>ご静聴ありがとうございました。</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言語テストにおける段階評価の実際：入試とプレイスメントテストのデータ処理</dc:title>
  <dc:creator>Tetsuo Kimura</dc:creator>
  <cp:lastModifiedBy> Tetsuo Kimura</cp:lastModifiedBy>
  <cp:revision>16</cp:revision>
  <dcterms:created xsi:type="dcterms:W3CDTF">2009-09-02T07:36:10Z</dcterms:created>
  <dcterms:modified xsi:type="dcterms:W3CDTF">2009-09-06T22:43:03Z</dcterms:modified>
</cp:coreProperties>
</file>