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rawings/drawing2.xml" ContentType="application/vnd.openxmlformats-officedocument.drawingml.chartshap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7.xml" ContentType="application/vnd.openxmlformats-officedocument.drawingml.chart+xml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drawings/drawing7.xml" ContentType="application/vnd.openxmlformats-officedocument.drawingml.chartshape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drawings/drawing5.xml" ContentType="application/vnd.openxmlformats-officedocument.drawingml.chartshap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drawings/drawing3.xml" ContentType="application/vnd.openxmlformats-officedocument.drawingml.chartshape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charts/chart16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4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charts/chart4.xml" ContentType="application/vnd.openxmlformats-officedocument.drawingml.chart+xml"/>
  <Override PartName="/ppt/drawings/drawing8.xml" ContentType="application/vnd.openxmlformats-officedocument.drawingml.chartshapes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charts/chart2.xml" ContentType="application/vnd.openxmlformats-officedocument.drawingml.chart+xml"/>
  <Override PartName="/ppt/drawings/drawing6.xml" ContentType="application/vnd.openxmlformats-officedocument.drawingml.chartshape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rawings/drawing4.xml" ContentType="application/vnd.openxmlformats-officedocument.drawingml.chartshap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2" r:id="rId1"/>
  </p:sldMasterIdLst>
  <p:notesMasterIdLst>
    <p:notesMasterId r:id="rId46"/>
  </p:notesMasterIdLst>
  <p:handoutMasterIdLst>
    <p:handoutMasterId r:id="rId47"/>
  </p:handoutMasterIdLst>
  <p:sldIdLst>
    <p:sldId id="256" r:id="rId2"/>
    <p:sldId id="379" r:id="rId3"/>
    <p:sldId id="355" r:id="rId4"/>
    <p:sldId id="326" r:id="rId5"/>
    <p:sldId id="327" r:id="rId6"/>
    <p:sldId id="328" r:id="rId7"/>
    <p:sldId id="329" r:id="rId8"/>
    <p:sldId id="331" r:id="rId9"/>
    <p:sldId id="333" r:id="rId10"/>
    <p:sldId id="334" r:id="rId11"/>
    <p:sldId id="335" r:id="rId12"/>
    <p:sldId id="332" r:id="rId13"/>
    <p:sldId id="336" r:id="rId14"/>
    <p:sldId id="337" r:id="rId15"/>
    <p:sldId id="338" r:id="rId16"/>
    <p:sldId id="340" r:id="rId17"/>
    <p:sldId id="339" r:id="rId18"/>
    <p:sldId id="360" r:id="rId19"/>
    <p:sldId id="361" r:id="rId20"/>
    <p:sldId id="362" r:id="rId21"/>
    <p:sldId id="341" r:id="rId22"/>
    <p:sldId id="363" r:id="rId23"/>
    <p:sldId id="343" r:id="rId24"/>
    <p:sldId id="357" r:id="rId25"/>
    <p:sldId id="342" r:id="rId26"/>
    <p:sldId id="344" r:id="rId27"/>
    <p:sldId id="345" r:id="rId28"/>
    <p:sldId id="346" r:id="rId29"/>
    <p:sldId id="347" r:id="rId30"/>
    <p:sldId id="348" r:id="rId31"/>
    <p:sldId id="351" r:id="rId32"/>
    <p:sldId id="350" r:id="rId33"/>
    <p:sldId id="349" r:id="rId34"/>
    <p:sldId id="352" r:id="rId35"/>
    <p:sldId id="364" r:id="rId36"/>
    <p:sldId id="365" r:id="rId37"/>
    <p:sldId id="358" r:id="rId38"/>
    <p:sldId id="380" r:id="rId39"/>
    <p:sldId id="359" r:id="rId40"/>
    <p:sldId id="381" r:id="rId41"/>
    <p:sldId id="353" r:id="rId42"/>
    <p:sldId id="354" r:id="rId43"/>
    <p:sldId id="356" r:id="rId44"/>
    <p:sldId id="324" r:id="rId45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テーマ スタイル 1 - アクセント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D113A9D2-9D6B-4929-AA2D-F23B5EE8CBE7}" styleName="テーマ スタイル 2 - アクセント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08FB837D-C827-4EFA-A057-4D05807E0F7C}" styleName="テーマ スタイル 1 - アクセント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9C7853C-536D-4A76-A0AE-DD22124D55A5}" styleName="テーマ スタイル 1 - アクセント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21743" autoAdjust="0"/>
    <p:restoredTop sz="95402" autoAdjust="0"/>
  </p:normalViewPr>
  <p:slideViewPr>
    <p:cSldViewPr>
      <p:cViewPr>
        <p:scale>
          <a:sx n="70" d="100"/>
          <a:sy n="70" d="100"/>
        </p:scale>
        <p:origin x="-894" y="-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Documents%20and%20Settings\kimura\My%20Documents\&#20849;&#21516;&#30740;&#31350;\&#26085;&#26412;&#35328;&#35486;&#12486;&#12473;&#12488;&#23398;&#20250;\&#21839;&#38988;&#19968;&#35239;&#65288;VocGrm%20I=80).xlsx" TargetMode="Externa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oleObject" Target="file:///C:\Documents%20and%20Settings\kimura\My%20Documents\&#20849;&#21516;&#30740;&#31350;\&#26085;&#26412;&#35328;&#35486;&#12486;&#12473;&#12488;&#23398;&#20250;\&#21839;&#38988;&#19968;&#35239;&#65288;VocGrm%20I=80).xlsx" TargetMode="Externa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oleObject" Target="file:///C:\Documents%20and%20Settings\kimura\My%20Documents\&#20849;&#21516;&#30740;&#31350;\Moodle&#35542;&#25991;\IRT%20Data%20EIKEN\maximum-likelihood%20method%20&amp;%20NTT\VocGrm%20(2)%20Fit&#20778;&#20808;\VocGrm%20(I=36,%20N=194)\VocGrm%20(I=36,%20N=194)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kimura\My%20Documents\&#20849;&#21516;&#30740;&#31350;\&#26085;&#26412;&#35328;&#35486;&#12486;&#12473;&#12488;&#23398;&#20250;\&#30456;&#38306;&#20998;&#26512;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kimura\My%20Documents\&#20849;&#21516;&#30740;&#31350;\&#26085;&#26412;&#35328;&#35486;&#12486;&#12473;&#12488;&#23398;&#20250;\&#30456;&#38306;&#20998;&#26512;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kimura\My%20Documents\&#20849;&#21516;&#30740;&#31350;\Moodle&#35542;&#25991;\IRT%20Data%20EIKEN\maximum-likelihood%20method%20&amp;%20NTT\VocGrm%20(2)%20Fit&#20778;&#20808;\VocGrm%20(I=36,%20N=194)\VocGrm%20(I=36,%20N=194)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kimura\My%20Documents\&#20849;&#21516;&#30740;&#31350;\Moodle&#35542;&#25991;\IRT%20Data%20EIKEN\maximum-likelihood%20method%20&amp;%20NTT\VocGrm%20(2)%20Fit&#20778;&#20808;\VocGrm%20(I=36,%20N=194)\VocGrm%20(I=36,%20N=194)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kimura\My%20Documents\&#20849;&#21516;&#30740;&#31350;\Moodle&#35542;&#25991;\IRT%20Data%20EIKEN\maximum-likelihood%20method%20&amp;%20NTT\VocGrm%20(2)%20Fit&#20778;&#20808;\VocGrm%20(I=36,%20N=194)\VocGrm%20(I=36,%20N=194)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kimura\My%20Documents\&#20849;&#21516;&#30740;&#31350;\Moodle&#35542;&#25991;\IRT%20Data%20EIKEN\maximum-likelihood%20method%20&amp;%20NTT\VocGrm%20(2)%20Fit&#20778;&#20808;\VocGrm%20(I=36,%20N=194)\VocGrm%20(I=36,%20N=194)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Documents%20and%20Settings\kimura\My%20Documents\&#20849;&#21516;&#30740;&#31350;\&#26085;&#26412;&#35328;&#35486;&#12486;&#12473;&#12488;&#23398;&#20250;\&#21839;&#38988;&#19968;&#35239;&#65288;VocGrm%20I=80)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C:\Documents%20and%20Settings\kimura\My%20Documents\&#20849;&#21516;&#30740;&#31350;\&#26085;&#26412;&#35328;&#35486;&#12486;&#12473;&#12488;&#23398;&#20250;\&#21839;&#38988;&#19968;&#35239;&#65288;LstngDLG%20I=47)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C:\Documents%20and%20Settings\kimura\My%20Documents\&#20849;&#21516;&#30740;&#31350;\&#26085;&#26412;&#35328;&#35486;&#12486;&#12473;&#12488;&#23398;&#20250;\&#21839;&#38988;&#19968;&#35239;&#65288;LstngDLG%20I=47)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C:\Documents%20and%20Settings\kimura\My%20Documents\&#20849;&#21516;&#30740;&#31350;\&#26085;&#26412;&#35328;&#35486;&#12486;&#12473;&#12488;&#23398;&#20250;\&#21839;&#38988;&#19968;&#35239;&#65288;LstngMLG%20I=35)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oleObject" Target="file:///C:\Documents%20and%20Settings\kimura\My%20Documents\&#20849;&#21516;&#30740;&#31350;\&#26085;&#26412;&#35328;&#35486;&#12486;&#12473;&#12488;&#23398;&#20250;\&#21839;&#38988;&#19968;&#35239;&#65288;LstngMLG%20I=35)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kimura\My%20Documents\&#20849;&#21516;&#30740;&#31350;\&#26085;&#26412;&#35328;&#35486;&#12486;&#12473;&#12488;&#23398;&#20250;\&#21839;&#38988;&#19968;&#35239;&#65288;VocGrm%20I=80)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kimura\My%20Documents\&#20849;&#21516;&#30740;&#31350;\&#26085;&#26412;&#35328;&#35486;&#12486;&#12473;&#12488;&#23398;&#20250;\&#21839;&#38988;&#19968;&#35239;&#65288;LstngDLG%20I=47)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kimura\My%20Documents\&#20849;&#21516;&#30740;&#31350;\&#26085;&#26412;&#35328;&#35486;&#12486;&#12473;&#12488;&#23398;&#20250;\&#21839;&#38988;&#19968;&#35239;&#65288;LstngMLG%20I=35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style val="34"/>
  <c:chart>
    <c:plotArea>
      <c:layout>
        <c:manualLayout>
          <c:layoutTarget val="inner"/>
          <c:xMode val="edge"/>
          <c:yMode val="edge"/>
          <c:x val="0.11187007874015763"/>
          <c:y val="2.2281183673186308E-2"/>
          <c:w val="0.80992607174103237"/>
          <c:h val="0.8933164158599175"/>
        </c:manualLayout>
      </c:layout>
      <c:lineChart>
        <c:grouping val="standard"/>
        <c:ser>
          <c:idx val="0"/>
          <c:order val="0"/>
          <c:tx>
            <c:strRef>
              <c:f>'1PLM1７PROX '!$A$4</c:f>
              <c:strCache>
                <c:ptCount val="1"/>
                <c:pt idx="0">
                  <c:v>Person misfit</c:v>
                </c:pt>
              </c:strCache>
            </c:strRef>
          </c:tx>
          <c:marker>
            <c:symbol val="none"/>
          </c:marker>
          <c:val>
            <c:numRef>
              <c:f>'1PLM1７PROX '!$B$4:$K$4</c:f>
              <c:numCache>
                <c:formatCode>General</c:formatCode>
                <c:ptCount val="10"/>
                <c:pt idx="0">
                  <c:v>18</c:v>
                </c:pt>
                <c:pt idx="1">
                  <c:v>12</c:v>
                </c:pt>
                <c:pt idx="2">
                  <c:v>5</c:v>
                </c:pt>
                <c:pt idx="3">
                  <c:v>1</c:v>
                </c:pt>
                <c:pt idx="4">
                  <c:v>0</c:v>
                </c:pt>
                <c:pt idx="5">
                  <c:v>8</c:v>
                </c:pt>
                <c:pt idx="6">
                  <c:v>5</c:v>
                </c:pt>
                <c:pt idx="7">
                  <c:v>2</c:v>
                </c:pt>
                <c:pt idx="8">
                  <c:v>1</c:v>
                </c:pt>
                <c:pt idx="9">
                  <c:v>0</c:v>
                </c:pt>
              </c:numCache>
            </c:numRef>
          </c:val>
        </c:ser>
        <c:ser>
          <c:idx val="1"/>
          <c:order val="1"/>
          <c:tx>
            <c:strRef>
              <c:f>'1PLM1７PROX '!$A$5</c:f>
              <c:strCache>
                <c:ptCount val="1"/>
                <c:pt idx="0">
                  <c:v>Item misfit</c:v>
                </c:pt>
              </c:strCache>
            </c:strRef>
          </c:tx>
          <c:marker>
            <c:symbol val="none"/>
          </c:marker>
          <c:val>
            <c:numRef>
              <c:f>'1PLM1７PROX '!$B$5:$K$5</c:f>
              <c:numCache>
                <c:formatCode>General</c:formatCode>
                <c:ptCount val="10"/>
                <c:pt idx="0">
                  <c:v>37</c:v>
                </c:pt>
                <c:pt idx="1">
                  <c:v>39</c:v>
                </c:pt>
                <c:pt idx="2">
                  <c:v>40</c:v>
                </c:pt>
                <c:pt idx="3">
                  <c:v>45</c:v>
                </c:pt>
                <c:pt idx="4">
                  <c:v>46</c:v>
                </c:pt>
                <c:pt idx="5">
                  <c:v>2</c:v>
                </c:pt>
                <c:pt idx="6">
                  <c:v>1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</c:ser>
        <c:ser>
          <c:idx val="2"/>
          <c:order val="2"/>
          <c:tx>
            <c:strRef>
              <c:f>'1PLM1７PROX '!$A$3</c:f>
              <c:strCache>
                <c:ptCount val="1"/>
                <c:pt idx="0">
                  <c:v>Item</c:v>
                </c:pt>
              </c:strCache>
            </c:strRef>
          </c:tx>
          <c:marker>
            <c:symbol val="none"/>
          </c:marker>
          <c:val>
            <c:numRef>
              <c:f>'1PLM1７PROX '!$B$3:$K$3</c:f>
              <c:numCache>
                <c:formatCode>0;__xdc04_</c:formatCode>
                <c:ptCount val="10"/>
                <c:pt idx="0">
                  <c:v>80</c:v>
                </c:pt>
                <c:pt idx="1">
                  <c:v>80</c:v>
                </c:pt>
                <c:pt idx="2">
                  <c:v>80</c:v>
                </c:pt>
                <c:pt idx="3">
                  <c:v>80</c:v>
                </c:pt>
                <c:pt idx="4">
                  <c:v>80</c:v>
                </c:pt>
                <c:pt idx="5">
                  <c:v>34</c:v>
                </c:pt>
                <c:pt idx="6">
                  <c:v>32</c:v>
                </c:pt>
                <c:pt idx="7">
                  <c:v>31</c:v>
                </c:pt>
                <c:pt idx="8">
                  <c:v>31</c:v>
                </c:pt>
                <c:pt idx="9">
                  <c:v>31</c:v>
                </c:pt>
              </c:numCache>
            </c:numRef>
          </c:val>
        </c:ser>
        <c:ser>
          <c:idx val="4"/>
          <c:order val="4"/>
          <c:tx>
            <c:strRef>
              <c:f>'1PLM1７PROX '!$A$2</c:f>
              <c:strCache>
                <c:ptCount val="1"/>
                <c:pt idx="0">
                  <c:v>Person</c:v>
                </c:pt>
              </c:strCache>
            </c:strRef>
          </c:tx>
          <c:spPr>
            <a:ln>
              <a:solidFill>
                <a:schemeClr val="accent6"/>
              </a:solidFill>
            </a:ln>
          </c:spPr>
          <c:marker>
            <c:symbol val="none"/>
          </c:marker>
          <c:val>
            <c:numRef>
              <c:f>'1PLM1７PROX '!$B$2:$K$2</c:f>
              <c:numCache>
                <c:formatCode>0;__xdc04_</c:formatCode>
                <c:ptCount val="10"/>
                <c:pt idx="0">
                  <c:v>222</c:v>
                </c:pt>
                <c:pt idx="1">
                  <c:v>204</c:v>
                </c:pt>
                <c:pt idx="2">
                  <c:v>192</c:v>
                </c:pt>
                <c:pt idx="3">
                  <c:v>187</c:v>
                </c:pt>
                <c:pt idx="4">
                  <c:v>186</c:v>
                </c:pt>
                <c:pt idx="5">
                  <c:v>186</c:v>
                </c:pt>
                <c:pt idx="6">
                  <c:v>178</c:v>
                </c:pt>
                <c:pt idx="7">
                  <c:v>173</c:v>
                </c:pt>
                <c:pt idx="8">
                  <c:v>171</c:v>
                </c:pt>
                <c:pt idx="9">
                  <c:v>170</c:v>
                </c:pt>
              </c:numCache>
            </c:numRef>
          </c:val>
        </c:ser>
        <c:marker val="1"/>
        <c:axId val="149285504"/>
        <c:axId val="149377408"/>
      </c:lineChart>
      <c:lineChart>
        <c:grouping val="standard"/>
        <c:ser>
          <c:idx val="3"/>
          <c:order val="3"/>
          <c:tx>
            <c:strRef>
              <c:f>'1PLM1７PROX '!$A$9</c:f>
              <c:strCache>
                <c:ptCount val="1"/>
                <c:pt idx="0">
                  <c:v>KR20</c:v>
                </c:pt>
              </c:strCache>
            </c:strRef>
          </c:tx>
          <c:spPr>
            <a:ln>
              <a:solidFill>
                <a:schemeClr val="accent5"/>
              </a:solidFill>
              <a:prstDash val="dash"/>
            </a:ln>
          </c:spPr>
          <c:marker>
            <c:symbol val="none"/>
          </c:marker>
          <c:val>
            <c:numRef>
              <c:f>'1PLM1７PROX '!$B$9:$K$9</c:f>
              <c:numCache>
                <c:formatCode>0.000_ </c:formatCode>
                <c:ptCount val="10"/>
                <c:pt idx="0">
                  <c:v>0.8577200000000017</c:v>
                </c:pt>
                <c:pt idx="1">
                  <c:v>0.84128000000000003</c:v>
                </c:pt>
                <c:pt idx="2">
                  <c:v>0.82933999999999997</c:v>
                </c:pt>
                <c:pt idx="3">
                  <c:v>0.8155</c:v>
                </c:pt>
                <c:pt idx="4">
                  <c:v>0.8162199999999995</c:v>
                </c:pt>
                <c:pt idx="5">
                  <c:v>0.83616999999999997</c:v>
                </c:pt>
                <c:pt idx="6">
                  <c:v>0.83770999999999995</c:v>
                </c:pt>
                <c:pt idx="7">
                  <c:v>0.83635999999999999</c:v>
                </c:pt>
                <c:pt idx="8">
                  <c:v>0.83668000000000065</c:v>
                </c:pt>
                <c:pt idx="9">
                  <c:v>0.83765000000000134</c:v>
                </c:pt>
              </c:numCache>
            </c:numRef>
          </c:val>
        </c:ser>
        <c:ser>
          <c:idx val="5"/>
          <c:order val="5"/>
          <c:tx>
            <c:strRef>
              <c:f>'1PLM1７PROX '!$A$7</c:f>
              <c:strCache>
                <c:ptCount val="1"/>
                <c:pt idx="0">
                  <c:v>Test Mean (%)</c:v>
                </c:pt>
              </c:strCache>
            </c:strRef>
          </c:tx>
          <c:spPr>
            <a:ln>
              <a:solidFill>
                <a:schemeClr val="accent4"/>
              </a:solidFill>
            </a:ln>
          </c:spPr>
          <c:marker>
            <c:symbol val="none"/>
          </c:marker>
          <c:val>
            <c:numRef>
              <c:f>'1PLM1７PROX '!$B$7:$K$7</c:f>
              <c:numCache>
                <c:formatCode>0%</c:formatCode>
                <c:ptCount val="10"/>
                <c:pt idx="0">
                  <c:v>0.49904275000000031</c:v>
                </c:pt>
                <c:pt idx="1">
                  <c:v>0.51464462500000063</c:v>
                </c:pt>
                <c:pt idx="2">
                  <c:v>0.52434900000000062</c:v>
                </c:pt>
                <c:pt idx="3">
                  <c:v>0.52901075000000009</c:v>
                </c:pt>
                <c:pt idx="4">
                  <c:v>0.52943550000000006</c:v>
                </c:pt>
                <c:pt idx="5">
                  <c:v>0.61922823529411974</c:v>
                </c:pt>
                <c:pt idx="6">
                  <c:v>0.61007718749999995</c:v>
                </c:pt>
                <c:pt idx="7">
                  <c:v>0.60283419354838896</c:v>
                </c:pt>
                <c:pt idx="8">
                  <c:v>0.6049803225806456</c:v>
                </c:pt>
                <c:pt idx="9">
                  <c:v>0.60569258064516163</c:v>
                </c:pt>
              </c:numCache>
            </c:numRef>
          </c:val>
        </c:ser>
        <c:marker val="1"/>
        <c:axId val="149380480"/>
        <c:axId val="149378944"/>
      </c:lineChart>
      <c:catAx>
        <c:axId val="149285504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/>
            </a:pPr>
            <a:endParaRPr lang="ja-JP"/>
          </a:p>
        </c:txPr>
        <c:crossAx val="149377408"/>
        <c:crossesAt val="0"/>
        <c:auto val="1"/>
        <c:lblAlgn val="ctr"/>
        <c:lblOffset val="100"/>
      </c:catAx>
      <c:valAx>
        <c:axId val="149377408"/>
        <c:scaling>
          <c:orientation val="minMax"/>
          <c:max val="225"/>
          <c:min val="0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400"/>
            </a:pPr>
            <a:endParaRPr lang="ja-JP"/>
          </a:p>
        </c:txPr>
        <c:crossAx val="149285504"/>
        <c:crosses val="autoZero"/>
        <c:crossBetween val="between"/>
        <c:majorUnit val="20"/>
      </c:valAx>
      <c:valAx>
        <c:axId val="149378944"/>
        <c:scaling>
          <c:orientation val="minMax"/>
          <c:max val="1"/>
          <c:min val="0.30000000000000032"/>
        </c:scaling>
        <c:axPos val="r"/>
        <c:numFmt formatCode="0.0_ " sourceLinked="0"/>
        <c:tickLblPos val="nextTo"/>
        <c:txPr>
          <a:bodyPr/>
          <a:lstStyle/>
          <a:p>
            <a:pPr>
              <a:defRPr sz="1400">
                <a:solidFill>
                  <a:schemeClr val="accent4"/>
                </a:solidFill>
              </a:defRPr>
            </a:pPr>
            <a:endParaRPr lang="ja-JP"/>
          </a:p>
        </c:txPr>
        <c:crossAx val="149380480"/>
        <c:crosses val="max"/>
        <c:crossBetween val="between"/>
        <c:majorUnit val="0.1"/>
      </c:valAx>
      <c:catAx>
        <c:axId val="149380480"/>
        <c:scaling>
          <c:orientation val="minMax"/>
        </c:scaling>
        <c:delete val="1"/>
        <c:axPos val="b"/>
        <c:tickLblPos val="nextTo"/>
        <c:crossAx val="149378944"/>
        <c:crosses val="autoZero"/>
        <c:auto val="1"/>
        <c:lblAlgn val="ctr"/>
        <c:lblOffset val="100"/>
      </c:catAx>
    </c:plotArea>
    <c:plotVisOnly val="1"/>
  </c:chart>
  <c:externalData r:id="rId1"/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autoTitleDeleted val="1"/>
    <c:plotArea>
      <c:layout>
        <c:manualLayout>
          <c:layoutTarget val="inner"/>
          <c:xMode val="edge"/>
          <c:yMode val="edge"/>
          <c:x val="9.8979901866068448E-2"/>
          <c:y val="4.5989890737502773E-2"/>
          <c:w val="0.67730553009625682"/>
          <c:h val="0.71725582220050599"/>
        </c:manualLayout>
      </c:layout>
      <c:lineChart>
        <c:grouping val="standard"/>
        <c:ser>
          <c:idx val="0"/>
          <c:order val="0"/>
          <c:tx>
            <c:strRef>
              <c:f>'IIC(Last) (2)'!$CE$2</c:f>
              <c:strCache>
                <c:ptCount val="1"/>
                <c:pt idx="0">
                  <c:v>Vg (I=36)</c:v>
                </c:pt>
              </c:strCache>
            </c:strRef>
          </c:tx>
          <c:spPr>
            <a:ln w="44450"/>
          </c:spPr>
          <c:marker>
            <c:symbol val="none"/>
          </c:marker>
          <c:cat>
            <c:numRef>
              <c:f>'IIC(Last) (2)'!$A$3:$A$63</c:f>
              <c:numCache>
                <c:formatCode>0.0_ </c:formatCode>
                <c:ptCount val="61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-1.9000000000000001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-0.70000000000000062</c:v>
                </c:pt>
                <c:pt idx="24">
                  <c:v>-0.60000000000000064</c:v>
                </c:pt>
                <c:pt idx="25">
                  <c:v>-0.5</c:v>
                </c:pt>
                <c:pt idx="26">
                  <c:v>-0.4</c:v>
                </c:pt>
                <c:pt idx="27">
                  <c:v>-0.30000000000000032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0.30000000000000032</c:v>
                </c:pt>
                <c:pt idx="34">
                  <c:v>0.4</c:v>
                </c:pt>
                <c:pt idx="35">
                  <c:v>0.5</c:v>
                </c:pt>
                <c:pt idx="36">
                  <c:v>0.60000000000000064</c:v>
                </c:pt>
                <c:pt idx="37">
                  <c:v>0.70000000000000062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1.9000000000000001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2.5000000000000102</c:v>
                </c:pt>
                <c:pt idx="56">
                  <c:v>2.6</c:v>
                </c:pt>
                <c:pt idx="57">
                  <c:v>2.7</c:v>
                </c:pt>
                <c:pt idx="58">
                  <c:v>2.80000000000001</c:v>
                </c:pt>
                <c:pt idx="59">
                  <c:v>2.9000000000000101</c:v>
                </c:pt>
                <c:pt idx="60">
                  <c:v>3.0000000000000102</c:v>
                </c:pt>
              </c:numCache>
            </c:numRef>
          </c:cat>
          <c:val>
            <c:numRef>
              <c:f>'IIC(Last) (2)'!$CE$3:$CE$63</c:f>
              <c:numCache>
                <c:formatCode>General</c:formatCode>
                <c:ptCount val="61"/>
                <c:pt idx="0">
                  <c:v>0.27779014511594807</c:v>
                </c:pt>
                <c:pt idx="1">
                  <c:v>0.29415000735719782</c:v>
                </c:pt>
                <c:pt idx="2">
                  <c:v>0.31075754674697376</c:v>
                </c:pt>
                <c:pt idx="3">
                  <c:v>0.32753852019223112</c:v>
                </c:pt>
                <c:pt idx="4">
                  <c:v>0.34441338882924988</c:v>
                </c:pt>
                <c:pt idx="5">
                  <c:v>0.36129783507628094</c:v>
                </c:pt>
                <c:pt idx="6">
                  <c:v>0.37810329076227661</c:v>
                </c:pt>
                <c:pt idx="7">
                  <c:v>0.39473746900374085</c:v>
                </c:pt>
                <c:pt idx="8">
                  <c:v>0.41110489947161682</c:v>
                </c:pt>
                <c:pt idx="9">
                  <c:v>0.42710747394207638</c:v>
                </c:pt>
                <c:pt idx="10">
                  <c:v>0.44264501578994431</c:v>
                </c:pt>
                <c:pt idx="11">
                  <c:v>0.45761589259729935</c:v>
                </c:pt>
                <c:pt idx="12">
                  <c:v>0.47191769460529531</c:v>
                </c:pt>
                <c:pt idx="13">
                  <c:v>0.48544800274009731</c:v>
                </c:pt>
                <c:pt idx="14">
                  <c:v>0.49810526797726656</c:v>
                </c:pt>
                <c:pt idx="15">
                  <c:v>0.50978981870472462</c:v>
                </c:pt>
                <c:pt idx="16">
                  <c:v>0.52040500464376194</c:v>
                </c:pt>
                <c:pt idx="17">
                  <c:v>0.52985847527321284</c:v>
                </c:pt>
                <c:pt idx="18">
                  <c:v>0.5380635783818335</c:v>
                </c:pt>
                <c:pt idx="19">
                  <c:v>0.54494085140620663</c:v>
                </c:pt>
                <c:pt idx="20">
                  <c:v>0.55041956577955697</c:v>
                </c:pt>
                <c:pt idx="21">
                  <c:v>0.55443927377598268</c:v>
                </c:pt>
                <c:pt idx="22">
                  <c:v>0.55695129926471665</c:v>
                </c:pt>
                <c:pt idx="23">
                  <c:v>0.55792010908788969</c:v>
                </c:pt>
                <c:pt idx="24">
                  <c:v>0.55732450081178686</c:v>
                </c:pt>
                <c:pt idx="25">
                  <c:v>0.55515854543690857</c:v>
                </c:pt>
                <c:pt idx="26">
                  <c:v>0.55143223010580611</c:v>
                </c:pt>
                <c:pt idx="27">
                  <c:v>0.54617175558348108</c:v>
                </c:pt>
                <c:pt idx="28">
                  <c:v>0.53941945587874451</c:v>
                </c:pt>
                <c:pt idx="29">
                  <c:v>0.53123332234127651</c:v>
                </c:pt>
                <c:pt idx="30">
                  <c:v>0.52168613134404651</c:v>
                </c:pt>
                <c:pt idx="31">
                  <c:v>0.51086419255175952</c:v>
                </c:pt>
                <c:pt idx="32">
                  <c:v>0.49886575291027724</c:v>
                </c:pt>
                <c:pt idx="33">
                  <c:v>0.48579910879898575</c:v>
                </c:pt>
                <c:pt idx="34">
                  <c:v>0.47178049403613276</c:v>
                </c:pt>
                <c:pt idx="35">
                  <c:v>0.45693182332804932</c:v>
                </c:pt>
                <c:pt idx="36">
                  <c:v>0.44137837811933084</c:v>
                </c:pt>
                <c:pt idx="37">
                  <c:v>0.42524652372813004</c:v>
                </c:pt>
                <c:pt idx="38">
                  <c:v>0.40866154268893473</c:v>
                </c:pt>
                <c:pt idx="39">
                  <c:v>0.3917456594999128</c:v>
                </c:pt>
                <c:pt idx="40">
                  <c:v>0.37461631722688088</c:v>
                </c:pt>
                <c:pt idx="41">
                  <c:v>0.35738474796288816</c:v>
                </c:pt>
                <c:pt idx="42">
                  <c:v>0.34015485872099677</c:v>
                </c:pt>
                <c:pt idx="43">
                  <c:v>0.32302243390375596</c:v>
                </c:pt>
                <c:pt idx="44">
                  <c:v>0.30607463696692028</c:v>
                </c:pt>
                <c:pt idx="45">
                  <c:v>0.28938977891251055</c:v>
                </c:pt>
                <c:pt idx="46">
                  <c:v>0.27303731094724681</c:v>
                </c:pt>
                <c:pt idx="47">
                  <c:v>0.25707799353905653</c:v>
                </c:pt>
                <c:pt idx="48">
                  <c:v>0.24156419404490831</c:v>
                </c:pt>
                <c:pt idx="49">
                  <c:v>0.22654026932116594</c:v>
                </c:pt>
                <c:pt idx="50">
                  <c:v>0.21204299707651941</c:v>
                </c:pt>
                <c:pt idx="51">
                  <c:v>0.19810202877551117</c:v>
                </c:pt>
                <c:pt idx="52">
                  <c:v>0.18474034623886967</c:v>
                </c:pt>
                <c:pt idx="53">
                  <c:v>0.17197471251318908</c:v>
                </c:pt>
                <c:pt idx="54">
                  <c:v>0.15981611424463141</c:v>
                </c:pt>
                <c:pt idx="55">
                  <c:v>0.14827019725168561</c:v>
                </c:pt>
                <c:pt idx="56">
                  <c:v>0.13733769921481362</c:v>
                </c:pt>
                <c:pt idx="57">
                  <c:v>0.1270148836749414</c:v>
                </c:pt>
                <c:pt idx="58">
                  <c:v>0.11729397835858385</c:v>
                </c:pt>
                <c:pt idx="59">
                  <c:v>0.10816361881223914</c:v>
                </c:pt>
                <c:pt idx="60">
                  <c:v>9.9609295998854069E-2</c:v>
                </c:pt>
              </c:numCache>
            </c:numRef>
          </c:val>
        </c:ser>
        <c:ser>
          <c:idx val="1"/>
          <c:order val="1"/>
          <c:tx>
            <c:strRef>
              <c:f>'IIC(Last) (2)'!$CF$2</c:f>
              <c:strCache>
                <c:ptCount val="1"/>
                <c:pt idx="0">
                  <c:v>Dlg (I=13)</c:v>
                </c:pt>
              </c:strCache>
            </c:strRef>
          </c:tx>
          <c:spPr>
            <a:ln w="44450"/>
          </c:spPr>
          <c:marker>
            <c:symbol val="none"/>
          </c:marker>
          <c:cat>
            <c:numRef>
              <c:f>'IIC(Last) (2)'!$A$3:$A$63</c:f>
              <c:numCache>
                <c:formatCode>0.0_ </c:formatCode>
                <c:ptCount val="61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-1.9000000000000001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-0.70000000000000062</c:v>
                </c:pt>
                <c:pt idx="24">
                  <c:v>-0.60000000000000064</c:v>
                </c:pt>
                <c:pt idx="25">
                  <c:v>-0.5</c:v>
                </c:pt>
                <c:pt idx="26">
                  <c:v>-0.4</c:v>
                </c:pt>
                <c:pt idx="27">
                  <c:v>-0.30000000000000032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0.30000000000000032</c:v>
                </c:pt>
                <c:pt idx="34">
                  <c:v>0.4</c:v>
                </c:pt>
                <c:pt idx="35">
                  <c:v>0.5</c:v>
                </c:pt>
                <c:pt idx="36">
                  <c:v>0.60000000000000064</c:v>
                </c:pt>
                <c:pt idx="37">
                  <c:v>0.70000000000000062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1.9000000000000001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2.5000000000000102</c:v>
                </c:pt>
                <c:pt idx="56">
                  <c:v>2.6</c:v>
                </c:pt>
                <c:pt idx="57">
                  <c:v>2.7</c:v>
                </c:pt>
                <c:pt idx="58">
                  <c:v>2.80000000000001</c:v>
                </c:pt>
                <c:pt idx="59">
                  <c:v>2.9000000000000101</c:v>
                </c:pt>
                <c:pt idx="60">
                  <c:v>3.0000000000000102</c:v>
                </c:pt>
              </c:numCache>
            </c:numRef>
          </c:cat>
          <c:val>
            <c:numRef>
              <c:f>'IIC(Last) (2)'!$CF$3:$CF$63</c:f>
              <c:numCache>
                <c:formatCode>General</c:formatCode>
                <c:ptCount val="61"/>
                <c:pt idx="0">
                  <c:v>0.27376926507392468</c:v>
                </c:pt>
                <c:pt idx="1">
                  <c:v>0.28911136957663341</c:v>
                </c:pt>
                <c:pt idx="2">
                  <c:v>0.30458661490341904</c:v>
                </c:pt>
                <c:pt idx="3">
                  <c:v>0.32012361604787615</c:v>
                </c:pt>
                <c:pt idx="4">
                  <c:v>0.33564936609360824</c:v>
                </c:pt>
                <c:pt idx="5">
                  <c:v>0.35109021411819424</c:v>
                </c:pt>
                <c:pt idx="6">
                  <c:v>0.36637276041757938</c:v>
                </c:pt>
                <c:pt idx="7">
                  <c:v>0.38142462571039465</c:v>
                </c:pt>
                <c:pt idx="8">
                  <c:v>0.39617506002769998</c:v>
                </c:pt>
                <c:pt idx="9">
                  <c:v>0.41055536926326758</c:v>
                </c:pt>
                <c:pt idx="10">
                  <c:v>0.42449915202652794</c:v>
                </c:pt>
                <c:pt idx="11">
                  <c:v>0.43794235530510306</c:v>
                </c:pt>
                <c:pt idx="12">
                  <c:v>0.45082317298895636</c:v>
                </c:pt>
                <c:pt idx="13">
                  <c:v>0.46308182483488558</c:v>
                </c:pt>
                <c:pt idx="14">
                  <c:v>0.47466026330149391</c:v>
                </c:pt>
                <c:pt idx="15">
                  <c:v>0.48550186053334432</c:v>
                </c:pt>
                <c:pt idx="16">
                  <c:v>0.49555112691593128</c:v>
                </c:pt>
                <c:pt idx="17">
                  <c:v>0.50475350621576009</c:v>
                </c:pt>
                <c:pt idx="18">
                  <c:v>0.51305528146661339</c:v>
                </c:pt>
                <c:pt idx="19">
                  <c:v>0.52040361241173261</c:v>
                </c:pt>
                <c:pt idx="20">
                  <c:v>0.52674671193455569</c:v>
                </c:pt>
                <c:pt idx="21">
                  <c:v>0.53203415801318121</c:v>
                </c:pt>
                <c:pt idx="22">
                  <c:v>0.53621733128320859</c:v>
                </c:pt>
                <c:pt idx="23">
                  <c:v>0.53924996720032514</c:v>
                </c:pt>
                <c:pt idx="24">
                  <c:v>0.54108881558368904</c:v>
                </c:pt>
                <c:pt idx="25">
                  <c:v>0.54169440710992878</c:v>
                </c:pt>
                <c:pt idx="26">
                  <c:v>0.54103193314510001</c:v>
                </c:pt>
                <c:pt idx="27">
                  <c:v>0.53907224872780457</c:v>
                </c:pt>
                <c:pt idx="28">
                  <c:v>0.535793005504554</c:v>
                </c:pt>
                <c:pt idx="29">
                  <c:v>0.53117991012567156</c:v>
                </c:pt>
                <c:pt idx="30">
                  <c:v>0.52522808402728338</c:v>
                </c:pt>
                <c:pt idx="31">
                  <c:v>0.51794347473228008</c:v>
                </c:pt>
                <c:pt idx="32">
                  <c:v>0.50934424076026352</c:v>
                </c:pt>
                <c:pt idx="33">
                  <c:v>0.49946200711807598</c:v>
                </c:pt>
                <c:pt idx="34">
                  <c:v>0.48834287154622935</c:v>
                </c:pt>
                <c:pt idx="35">
                  <c:v>0.47604803773325738</c:v>
                </c:pt>
                <c:pt idx="36">
                  <c:v>0.46265396322113178</c:v>
                </c:pt>
                <c:pt idx="37">
                  <c:v>0.44825193685453224</c:v>
                </c:pt>
                <c:pt idx="38">
                  <c:v>0.43294704088686381</c:v>
                </c:pt>
                <c:pt idx="39">
                  <c:v>0.41685650152019582</c:v>
                </c:pt>
                <c:pt idx="40">
                  <c:v>0.40010748258760881</c:v>
                </c:pt>
                <c:pt idx="41">
                  <c:v>0.38283442381341093</c:v>
                </c:pt>
                <c:pt idx="42">
                  <c:v>0.36517606189603086</c:v>
                </c:pt>
                <c:pt idx="43">
                  <c:v>0.34727229548076732</c:v>
                </c:pt>
                <c:pt idx="44">
                  <c:v>0.32926106202126831</c:v>
                </c:pt>
                <c:pt idx="45">
                  <c:v>0.31127538592462373</c:v>
                </c:pt>
                <c:pt idx="46">
                  <c:v>0.29344073554694655</c:v>
                </c:pt>
                <c:pt idx="47">
                  <c:v>0.27587279523728453</c:v>
                </c:pt>
                <c:pt idx="48">
                  <c:v>0.25867572205354877</c:v>
                </c:pt>
                <c:pt idx="49">
                  <c:v>0.24194091928463449</c:v>
                </c:pt>
                <c:pt idx="50">
                  <c:v>0.22574632418807622</c:v>
                </c:pt>
                <c:pt idx="51">
                  <c:v>0.2101561781050568</c:v>
                </c:pt>
                <c:pt idx="52">
                  <c:v>0.1952212249472669</c:v>
                </c:pt>
                <c:pt idx="53">
                  <c:v>0.18097926950508678</c:v>
                </c:pt>
                <c:pt idx="54">
                  <c:v>0.16745601976575231</c:v>
                </c:pt>
                <c:pt idx="55">
                  <c:v>0.15466613648784158</c:v>
                </c:pt>
                <c:pt idx="56">
                  <c:v>0.14261441732716393</c:v>
                </c:pt>
                <c:pt idx="57">
                  <c:v>0.13129705039730463</c:v>
                </c:pt>
                <c:pt idx="58">
                  <c:v>0.12070288188462552</c:v>
                </c:pt>
                <c:pt idx="59">
                  <c:v>0.11081465301470454</c:v>
                </c:pt>
                <c:pt idx="60">
                  <c:v>0.10161017232601167</c:v>
                </c:pt>
              </c:numCache>
            </c:numRef>
          </c:val>
        </c:ser>
        <c:ser>
          <c:idx val="2"/>
          <c:order val="2"/>
          <c:tx>
            <c:strRef>
              <c:f>'IIC(Last) (2)'!$CG$2</c:f>
              <c:strCache>
                <c:ptCount val="1"/>
                <c:pt idx="0">
                  <c:v>Mlg (I=19)</c:v>
                </c:pt>
              </c:strCache>
            </c:strRef>
          </c:tx>
          <c:spPr>
            <a:ln w="44450"/>
          </c:spPr>
          <c:marker>
            <c:symbol val="none"/>
          </c:marker>
          <c:cat>
            <c:numRef>
              <c:f>'IIC(Last) (2)'!$A$3:$A$63</c:f>
              <c:numCache>
                <c:formatCode>0.0_ </c:formatCode>
                <c:ptCount val="61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-1.9000000000000001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-0.70000000000000062</c:v>
                </c:pt>
                <c:pt idx="24">
                  <c:v>-0.60000000000000064</c:v>
                </c:pt>
                <c:pt idx="25">
                  <c:v>-0.5</c:v>
                </c:pt>
                <c:pt idx="26">
                  <c:v>-0.4</c:v>
                </c:pt>
                <c:pt idx="27">
                  <c:v>-0.30000000000000032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0.30000000000000032</c:v>
                </c:pt>
                <c:pt idx="34">
                  <c:v>0.4</c:v>
                </c:pt>
                <c:pt idx="35">
                  <c:v>0.5</c:v>
                </c:pt>
                <c:pt idx="36">
                  <c:v>0.60000000000000064</c:v>
                </c:pt>
                <c:pt idx="37">
                  <c:v>0.70000000000000062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1.9000000000000001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2.5000000000000102</c:v>
                </c:pt>
                <c:pt idx="56">
                  <c:v>2.6</c:v>
                </c:pt>
                <c:pt idx="57">
                  <c:v>2.7</c:v>
                </c:pt>
                <c:pt idx="58">
                  <c:v>2.80000000000001</c:v>
                </c:pt>
                <c:pt idx="59">
                  <c:v>2.9000000000000101</c:v>
                </c:pt>
                <c:pt idx="60">
                  <c:v>3.0000000000000102</c:v>
                </c:pt>
              </c:numCache>
            </c:numRef>
          </c:cat>
          <c:val>
            <c:numRef>
              <c:f>'IIC(Last) (2)'!$CG$3:$CG$63</c:f>
              <c:numCache>
                <c:formatCode>General</c:formatCode>
                <c:ptCount val="61"/>
                <c:pt idx="0">
                  <c:v>0.2298010963895408</c:v>
                </c:pt>
                <c:pt idx="1">
                  <c:v>0.24739770753895848</c:v>
                </c:pt>
                <c:pt idx="2">
                  <c:v>0.26584253114120232</c:v>
                </c:pt>
                <c:pt idx="3">
                  <c:v>0.285106129228754</c:v>
                </c:pt>
                <c:pt idx="4">
                  <c:v>0.30514891725241011</c:v>
                </c:pt>
                <c:pt idx="5">
                  <c:v>0.32592089962374476</c:v>
                </c:pt>
                <c:pt idx="6">
                  <c:v>0.34736155937647889</c:v>
                </c:pt>
                <c:pt idx="7">
                  <c:v>0.36939989733621703</c:v>
                </c:pt>
                <c:pt idx="8">
                  <c:v>0.39195460983645558</c:v>
                </c:pt>
                <c:pt idx="9">
                  <c:v>0.41493439028832535</c:v>
                </c:pt>
                <c:pt idx="10">
                  <c:v>0.4382383397551568</c:v>
                </c:pt>
                <c:pt idx="11">
                  <c:v>0.4617564755740709</c:v>
                </c:pt>
                <c:pt idx="12">
                  <c:v>0.48537033481585767</c:v>
                </c:pt>
                <c:pt idx="13">
                  <c:v>0.50895368004164332</c:v>
                </c:pt>
                <c:pt idx="14">
                  <c:v>0.53237332675413729</c:v>
                </c:pt>
                <c:pt idx="15">
                  <c:v>0.55549012298280998</c:v>
                </c:pt>
                <c:pt idx="16">
                  <c:v>0.5781601191969965</c:v>
                </c:pt>
                <c:pt idx="17">
                  <c:v>0.60023596897605358</c:v>
                </c:pt>
                <c:pt idx="18">
                  <c:v>0.62156859589395042</c:v>
                </c:pt>
                <c:pt idx="19">
                  <c:v>0.64200914908426387</c:v>
                </c:pt>
                <c:pt idx="20">
                  <c:v>0.66141124922207184</c:v>
                </c:pt>
                <c:pt idx="21">
                  <c:v>0.67963349963716646</c:v>
                </c:pt>
                <c:pt idx="22">
                  <c:v>0.69654220647612064</c:v>
                </c:pt>
                <c:pt idx="23">
                  <c:v>0.71201422060529362</c:v>
                </c:pt>
                <c:pt idx="24">
                  <c:v>0.72593978609404364</c:v>
                </c:pt>
                <c:pt idx="25">
                  <c:v>0.7382252594322799</c:v>
                </c:pt>
                <c:pt idx="26">
                  <c:v>0.74879555340365112</c:v>
                </c:pt>
                <c:pt idx="27">
                  <c:v>0.7575961620444448</c:v>
                </c:pt>
                <c:pt idx="28">
                  <c:v>0.76459463926158766</c:v>
                </c:pt>
                <c:pt idx="29">
                  <c:v>0.76978143271099675</c:v>
                </c:pt>
                <c:pt idx="30">
                  <c:v>0.77317001402501784</c:v>
                </c:pt>
                <c:pt idx="31">
                  <c:v>0.77479629254165783</c:v>
                </c:pt>
                <c:pt idx="32">
                  <c:v>0.7747173474525656</c:v>
                </c:pt>
                <c:pt idx="33">
                  <c:v>0.77300955753666545</c:v>
                </c:pt>
                <c:pt idx="34">
                  <c:v>0.76976624358168333</c:v>
                </c:pt>
                <c:pt idx="35">
                  <c:v>0.76509496254480691</c:v>
                </c:pt>
                <c:pt idx="36">
                  <c:v>0.7591146024683848</c:v>
                </c:pt>
                <c:pt idx="37">
                  <c:v>0.75195242308953536</c:v>
                </c:pt>
                <c:pt idx="38">
                  <c:v>0.74374117077886781</c:v>
                </c:pt>
                <c:pt idx="39">
                  <c:v>0.73461637121462631</c:v>
                </c:pt>
                <c:pt idx="40">
                  <c:v>0.7247138732052949</c:v>
                </c:pt>
                <c:pt idx="41">
                  <c:v>0.7141676866023362</c:v>
                </c:pt>
                <c:pt idx="42">
                  <c:v>0.70310813001293559</c:v>
                </c:pt>
                <c:pt idx="43">
                  <c:v>0.69166028265606772</c:v>
                </c:pt>
                <c:pt idx="44">
                  <c:v>0.67994272047447357</c:v>
                </c:pt>
                <c:pt idx="45">
                  <c:v>0.6680665094500976</c:v>
                </c:pt>
                <c:pt idx="46">
                  <c:v>0.65613442781919196</c:v>
                </c:pt>
                <c:pt idx="47">
                  <c:v>0.64424039172261349</c:v>
                </c:pt>
                <c:pt idx="48">
                  <c:v>0.63246906372470169</c:v>
                </c:pt>
                <c:pt idx="49">
                  <c:v>0.6208956287555607</c:v>
                </c:pt>
                <c:pt idx="50">
                  <c:v>0.6095857260260017</c:v>
                </c:pt>
                <c:pt idx="51">
                  <c:v>0.5985955275933017</c:v>
                </c:pt>
                <c:pt idx="52">
                  <c:v>0.58797195437855565</c:v>
                </c:pt>
                <c:pt idx="53">
                  <c:v>0.57775301888326014</c:v>
                </c:pt>
                <c:pt idx="54">
                  <c:v>0.56796828124299259</c:v>
                </c:pt>
                <c:pt idx="55">
                  <c:v>0.55863940230766662</c:v>
                </c:pt>
                <c:pt idx="56">
                  <c:v>0.5497807748090654</c:v>
                </c:pt>
                <c:pt idx="57">
                  <c:v>0.54140021186056653</c:v>
                </c:pt>
                <c:pt idx="58">
                  <c:v>0.53349967131260512</c:v>
                </c:pt>
                <c:pt idx="59">
                  <c:v>0.52607599493214807</c:v>
                </c:pt>
                <c:pt idx="60">
                  <c:v>0.51912164288492435</c:v>
                </c:pt>
              </c:numCache>
            </c:numRef>
          </c:val>
        </c:ser>
        <c:marker val="1"/>
        <c:axId val="38823040"/>
        <c:axId val="38824960"/>
      </c:lineChart>
      <c:catAx>
        <c:axId val="3882304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ja-JP" dirty="0">
                    <a:latin typeface="Calibri" pitchFamily="34" charset="0"/>
                  </a:rPr>
                  <a:t>Ａｂｉｌｉｔｙ</a:t>
                </a:r>
                <a:r>
                  <a:rPr lang="en-US" dirty="0"/>
                  <a:t> (θ)</a:t>
                </a:r>
                <a:endParaRPr lang="ja-JP" dirty="0"/>
              </a:p>
            </c:rich>
          </c:tx>
          <c:layout>
            <c:manualLayout>
              <c:xMode val="edge"/>
              <c:yMode val="edge"/>
              <c:x val="0.34548759235912052"/>
              <c:y val="0.90870443472204199"/>
            </c:manualLayout>
          </c:layout>
        </c:title>
        <c:numFmt formatCode="0.0_ " sourceLinked="1"/>
        <c:tickLblPos val="nextTo"/>
        <c:crossAx val="38824960"/>
        <c:crosses val="autoZero"/>
        <c:auto val="1"/>
        <c:lblAlgn val="ctr"/>
        <c:lblOffset val="100"/>
        <c:tickMarkSkip val="3"/>
      </c:catAx>
      <c:valAx>
        <c:axId val="38824960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Information</a:t>
                </a:r>
                <a:endParaRPr lang="ja-JP"/>
              </a:p>
            </c:rich>
          </c:tx>
          <c:layout/>
        </c:title>
        <c:numFmt formatCode="0.0_ " sourceLinked="0"/>
        <c:majorTickMark val="none"/>
        <c:tickLblPos val="nextTo"/>
        <c:crossAx val="38823040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ja-JP"/>
    </a:p>
  </c:txPr>
  <c:externalData r:id="rId1"/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plotArea>
      <c:layout>
        <c:manualLayout>
          <c:layoutTarget val="inner"/>
          <c:xMode val="edge"/>
          <c:yMode val="edge"/>
          <c:x val="0.11296322387497126"/>
          <c:y val="4.2417900837089656E-2"/>
          <c:w val="0.67022088254233014"/>
          <c:h val="0.71910072576302286"/>
        </c:manualLayout>
      </c:layout>
      <c:lineChart>
        <c:grouping val="standard"/>
        <c:ser>
          <c:idx val="0"/>
          <c:order val="0"/>
          <c:tx>
            <c:strRef>
              <c:f>'NTT10'!$L$87</c:f>
              <c:strCache>
                <c:ptCount val="1"/>
                <c:pt idx="0">
                  <c:v>Vg (I=36)</c:v>
                </c:pt>
              </c:strCache>
            </c:strRef>
          </c:tx>
          <c:spPr>
            <a:ln w="44450"/>
          </c:spPr>
          <c:marker>
            <c:symbol val="none"/>
          </c:marker>
          <c:cat>
            <c:strRef>
              <c:f>'NTT10'!$M$86:$V$86</c:f>
              <c:strCache>
                <c:ptCount val="10"/>
                <c:pt idx="0">
                  <c:v>       R01</c:v>
                </c:pt>
                <c:pt idx="1">
                  <c:v>       R02</c:v>
                </c:pt>
                <c:pt idx="2">
                  <c:v>       R03</c:v>
                </c:pt>
                <c:pt idx="3">
                  <c:v>       R04</c:v>
                </c:pt>
                <c:pt idx="4">
                  <c:v>       R05</c:v>
                </c:pt>
                <c:pt idx="5">
                  <c:v>       R06</c:v>
                </c:pt>
                <c:pt idx="6">
                  <c:v>       R07</c:v>
                </c:pt>
                <c:pt idx="7">
                  <c:v>       R08</c:v>
                </c:pt>
                <c:pt idx="8">
                  <c:v>       R09</c:v>
                </c:pt>
                <c:pt idx="9">
                  <c:v>       R10</c:v>
                </c:pt>
              </c:strCache>
            </c:strRef>
          </c:cat>
          <c:val>
            <c:numRef>
              <c:f>'NTT10'!$M$87:$V$87</c:f>
              <c:numCache>
                <c:formatCode>General</c:formatCode>
                <c:ptCount val="10"/>
                <c:pt idx="0">
                  <c:v>14.011660000000001</c:v>
                </c:pt>
                <c:pt idx="1">
                  <c:v>15.410630000000006</c:v>
                </c:pt>
                <c:pt idx="2">
                  <c:v>17.68629</c:v>
                </c:pt>
                <c:pt idx="3">
                  <c:v>20.23762</c:v>
                </c:pt>
                <c:pt idx="4">
                  <c:v>22.422559999999972</c:v>
                </c:pt>
                <c:pt idx="5">
                  <c:v>24.209729999999972</c:v>
                </c:pt>
                <c:pt idx="6">
                  <c:v>25.90898</c:v>
                </c:pt>
                <c:pt idx="7">
                  <c:v>27.63043</c:v>
                </c:pt>
                <c:pt idx="8">
                  <c:v>29.067679999999989</c:v>
                </c:pt>
                <c:pt idx="9">
                  <c:v>29.957889999999999</c:v>
                </c:pt>
              </c:numCache>
            </c:numRef>
          </c:val>
        </c:ser>
        <c:ser>
          <c:idx val="1"/>
          <c:order val="1"/>
          <c:tx>
            <c:strRef>
              <c:f>'NTT10'!$L$88</c:f>
              <c:strCache>
                <c:ptCount val="1"/>
                <c:pt idx="0">
                  <c:v>Dlg (I=13)</c:v>
                </c:pt>
              </c:strCache>
            </c:strRef>
          </c:tx>
          <c:spPr>
            <a:ln w="44450"/>
          </c:spPr>
          <c:marker>
            <c:symbol val="none"/>
          </c:marker>
          <c:cat>
            <c:strRef>
              <c:f>'NTT10'!$M$86:$V$86</c:f>
              <c:strCache>
                <c:ptCount val="10"/>
                <c:pt idx="0">
                  <c:v>       R01</c:v>
                </c:pt>
                <c:pt idx="1">
                  <c:v>       R02</c:v>
                </c:pt>
                <c:pt idx="2">
                  <c:v>       R03</c:v>
                </c:pt>
                <c:pt idx="3">
                  <c:v>       R04</c:v>
                </c:pt>
                <c:pt idx="4">
                  <c:v>       R05</c:v>
                </c:pt>
                <c:pt idx="5">
                  <c:v>       R06</c:v>
                </c:pt>
                <c:pt idx="6">
                  <c:v>       R07</c:v>
                </c:pt>
                <c:pt idx="7">
                  <c:v>       R08</c:v>
                </c:pt>
                <c:pt idx="8">
                  <c:v>       R09</c:v>
                </c:pt>
                <c:pt idx="9">
                  <c:v>       R10</c:v>
                </c:pt>
              </c:strCache>
            </c:strRef>
          </c:cat>
          <c:val>
            <c:numRef>
              <c:f>'NTT10'!$M$88:$V$88</c:f>
              <c:numCache>
                <c:formatCode>General</c:formatCode>
                <c:ptCount val="10"/>
                <c:pt idx="0">
                  <c:v>4.6803600000000003</c:v>
                </c:pt>
                <c:pt idx="1">
                  <c:v>5.3675099999999931</c:v>
                </c:pt>
                <c:pt idx="2">
                  <c:v>6.3938600000000001</c:v>
                </c:pt>
                <c:pt idx="3">
                  <c:v>7.4522300000000001</c:v>
                </c:pt>
                <c:pt idx="4">
                  <c:v>8.2264000000000017</c:v>
                </c:pt>
                <c:pt idx="5">
                  <c:v>8.7166300000000003</c:v>
                </c:pt>
                <c:pt idx="6">
                  <c:v>9.0745400000000007</c:v>
                </c:pt>
                <c:pt idx="7">
                  <c:v>9.4764800000000111</c:v>
                </c:pt>
                <c:pt idx="8">
                  <c:v>9.8999200000000016</c:v>
                </c:pt>
                <c:pt idx="9">
                  <c:v>10.176550000000002</c:v>
                </c:pt>
              </c:numCache>
            </c:numRef>
          </c:val>
        </c:ser>
        <c:ser>
          <c:idx val="2"/>
          <c:order val="2"/>
          <c:tx>
            <c:strRef>
              <c:f>'NTT10'!$L$89</c:f>
              <c:strCache>
                <c:ptCount val="1"/>
                <c:pt idx="0">
                  <c:v>Mlg (I=19)</c:v>
                </c:pt>
              </c:strCache>
            </c:strRef>
          </c:tx>
          <c:spPr>
            <a:ln w="44450"/>
          </c:spPr>
          <c:marker>
            <c:symbol val="none"/>
          </c:marker>
          <c:cat>
            <c:strRef>
              <c:f>'NTT10'!$M$86:$V$86</c:f>
              <c:strCache>
                <c:ptCount val="10"/>
                <c:pt idx="0">
                  <c:v>       R01</c:v>
                </c:pt>
                <c:pt idx="1">
                  <c:v>       R02</c:v>
                </c:pt>
                <c:pt idx="2">
                  <c:v>       R03</c:v>
                </c:pt>
                <c:pt idx="3">
                  <c:v>       R04</c:v>
                </c:pt>
                <c:pt idx="4">
                  <c:v>       R05</c:v>
                </c:pt>
                <c:pt idx="5">
                  <c:v>       R06</c:v>
                </c:pt>
                <c:pt idx="6">
                  <c:v>       R07</c:v>
                </c:pt>
                <c:pt idx="7">
                  <c:v>       R08</c:v>
                </c:pt>
                <c:pt idx="8">
                  <c:v>       R09</c:v>
                </c:pt>
                <c:pt idx="9">
                  <c:v>       R10</c:v>
                </c:pt>
              </c:strCache>
            </c:strRef>
          </c:cat>
          <c:val>
            <c:numRef>
              <c:f>'NTT10'!$M$89:$V$89</c:f>
              <c:numCache>
                <c:formatCode>General</c:formatCode>
                <c:ptCount val="10"/>
                <c:pt idx="0">
                  <c:v>6.92875</c:v>
                </c:pt>
                <c:pt idx="1">
                  <c:v>7.5791399999999998</c:v>
                </c:pt>
                <c:pt idx="2">
                  <c:v>8.6723300000000005</c:v>
                </c:pt>
                <c:pt idx="3">
                  <c:v>9.7719100000000001</c:v>
                </c:pt>
                <c:pt idx="4">
                  <c:v>10.78068</c:v>
                </c:pt>
                <c:pt idx="5">
                  <c:v>11.8948</c:v>
                </c:pt>
                <c:pt idx="6">
                  <c:v>13.07368000000001</c:v>
                </c:pt>
                <c:pt idx="7">
                  <c:v>14.215350000000001</c:v>
                </c:pt>
                <c:pt idx="8">
                  <c:v>15.164200000000001</c:v>
                </c:pt>
                <c:pt idx="9">
                  <c:v>15.724679999999999</c:v>
                </c:pt>
              </c:numCache>
            </c:numRef>
          </c:val>
        </c:ser>
        <c:marker val="1"/>
        <c:axId val="158098176"/>
        <c:axId val="158100096"/>
      </c:lineChart>
      <c:catAx>
        <c:axId val="15809817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LATENT RANK</a:t>
                </a:r>
                <a:endParaRPr lang="ja-JP"/>
              </a:p>
            </c:rich>
          </c:tx>
          <c:layout/>
        </c:title>
        <c:tickLblPos val="nextTo"/>
        <c:crossAx val="158100096"/>
        <c:crosses val="autoZero"/>
        <c:auto val="1"/>
        <c:lblAlgn val="ctr"/>
        <c:lblOffset val="5"/>
      </c:catAx>
      <c:valAx>
        <c:axId val="158100096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Score</a:t>
                </a:r>
                <a:endParaRPr lang="ja-JP"/>
              </a:p>
            </c:rich>
          </c:tx>
          <c:layout/>
        </c:title>
        <c:numFmt formatCode="General" sourceLinked="1"/>
        <c:tickLblPos val="nextTo"/>
        <c:crossAx val="158098176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800"/>
          </a:pPr>
          <a:endParaRPr lang="ja-JP"/>
        </a:p>
      </c:txPr>
    </c:legend>
    <c:plotVisOnly val="1"/>
  </c:chart>
  <c:txPr>
    <a:bodyPr/>
    <a:lstStyle/>
    <a:p>
      <a:pPr>
        <a:defRPr sz="1800"/>
      </a:pPr>
      <a:endParaRPr lang="ja-JP"/>
    </a:p>
  </c:txPr>
  <c:externalData r:id="rId1"/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pivotSource>
    <c:name>[相関分析.xlsx]クラス分け!ﾋﾟﾎﾞｯﾄﾃｰﾌﾞﾙ3</c:name>
    <c:fmtId val="7"/>
  </c:pivotSource>
  <c:chart>
    <c:autoTitleDeleted val="1"/>
    <c:pivotFmts>
      <c:pivotFmt>
        <c:idx val="0"/>
        <c:marker>
          <c:symbol val="none"/>
        </c:marker>
      </c:pivotFmt>
      <c:pivotFmt>
        <c:idx val="1"/>
        <c:marker>
          <c:symbol val="none"/>
        </c:marker>
      </c:pivotFmt>
    </c:pivotFmts>
    <c:plotArea>
      <c:layout/>
      <c:barChart>
        <c:barDir val="col"/>
        <c:grouping val="clustered"/>
        <c:ser>
          <c:idx val="0"/>
          <c:order val="0"/>
          <c:tx>
            <c:strRef>
              <c:f>クラス分け!$Q$2</c:f>
              <c:strCache>
                <c:ptCount val="1"/>
                <c:pt idx="0">
                  <c:v>集計</c:v>
                </c:pt>
              </c:strCache>
            </c:strRef>
          </c:tx>
          <c:cat>
            <c:multiLvlStrRef>
              <c:f>クラス分け!$P$3:$P$39</c:f>
              <c:multiLvlStrCache>
                <c:ptCount val="26"/>
                <c:lvl>
                  <c:pt idx="0">
                    <c:v>3</c:v>
                  </c:pt>
                  <c:pt idx="1">
                    <c:v>4</c:v>
                  </c:pt>
                  <c:pt idx="2">
                    <c:v>5</c:v>
                  </c:pt>
                  <c:pt idx="3">
                    <c:v>6</c:v>
                  </c:pt>
                  <c:pt idx="4">
                    <c:v>7</c:v>
                  </c:pt>
                  <c:pt idx="5">
                    <c:v>8</c:v>
                  </c:pt>
                  <c:pt idx="6">
                    <c:v>9</c:v>
                  </c:pt>
                  <c:pt idx="7">
                    <c:v>10</c:v>
                  </c:pt>
                  <c:pt idx="8">
                    <c:v>11</c:v>
                  </c:pt>
                  <c:pt idx="9">
                    <c:v>12</c:v>
                  </c:pt>
                  <c:pt idx="10">
                    <c:v>13</c:v>
                  </c:pt>
                  <c:pt idx="11">
                    <c:v>14</c:v>
                  </c:pt>
                  <c:pt idx="12">
                    <c:v>15</c:v>
                  </c:pt>
                  <c:pt idx="13">
                    <c:v>16</c:v>
                  </c:pt>
                  <c:pt idx="14">
                    <c:v>17</c:v>
                  </c:pt>
                  <c:pt idx="15">
                    <c:v>18</c:v>
                  </c:pt>
                  <c:pt idx="16">
                    <c:v>19</c:v>
                  </c:pt>
                  <c:pt idx="17">
                    <c:v>20</c:v>
                  </c:pt>
                  <c:pt idx="18">
                    <c:v>21</c:v>
                  </c:pt>
                  <c:pt idx="19">
                    <c:v>22</c:v>
                  </c:pt>
                  <c:pt idx="20">
                    <c:v>23</c:v>
                  </c:pt>
                  <c:pt idx="21">
                    <c:v>24</c:v>
                  </c:pt>
                  <c:pt idx="22">
                    <c:v>25</c:v>
                  </c:pt>
                  <c:pt idx="23">
                    <c:v>26</c:v>
                  </c:pt>
                  <c:pt idx="24">
                    <c:v>29</c:v>
                  </c:pt>
                  <c:pt idx="25">
                    <c:v>30</c:v>
                  </c:pt>
                </c:lvl>
                <c:lvl>
                  <c:pt idx="0">
                    <c:v>Class 01</c:v>
                  </c:pt>
                  <c:pt idx="3">
                    <c:v>Class 02</c:v>
                  </c:pt>
                  <c:pt idx="6">
                    <c:v>Class 03</c:v>
                  </c:pt>
                  <c:pt idx="9">
                    <c:v>Class04</c:v>
                  </c:pt>
                  <c:pt idx="12">
                    <c:v>Class 05</c:v>
                  </c:pt>
                  <c:pt idx="15">
                    <c:v>Class 06</c:v>
                  </c:pt>
                  <c:pt idx="17">
                    <c:v>Class 07</c:v>
                  </c:pt>
                  <c:pt idx="19">
                    <c:v>Class 08</c:v>
                  </c:pt>
                  <c:pt idx="21">
                    <c:v>Class 09</c:v>
                  </c:pt>
                  <c:pt idx="23">
                    <c:v>Class 10</c:v>
                  </c:pt>
                </c:lvl>
              </c:multiLvlStrCache>
            </c:multiLvlStrRef>
          </c:cat>
          <c:val>
            <c:numRef>
              <c:f>クラス分け!$Q$3:$Q$39</c:f>
              <c:numCache>
                <c:formatCode>General</c:formatCode>
                <c:ptCount val="26"/>
                <c:pt idx="0">
                  <c:v>2</c:v>
                </c:pt>
                <c:pt idx="1">
                  <c:v>3</c:v>
                </c:pt>
                <c:pt idx="2">
                  <c:v>2</c:v>
                </c:pt>
                <c:pt idx="3">
                  <c:v>4</c:v>
                </c:pt>
                <c:pt idx="4">
                  <c:v>2</c:v>
                </c:pt>
                <c:pt idx="5">
                  <c:v>2</c:v>
                </c:pt>
                <c:pt idx="6">
                  <c:v>3</c:v>
                </c:pt>
                <c:pt idx="7">
                  <c:v>3</c:v>
                </c:pt>
                <c:pt idx="8">
                  <c:v>2</c:v>
                </c:pt>
                <c:pt idx="9">
                  <c:v>3</c:v>
                </c:pt>
                <c:pt idx="10">
                  <c:v>3</c:v>
                </c:pt>
                <c:pt idx="11">
                  <c:v>1</c:v>
                </c:pt>
                <c:pt idx="12">
                  <c:v>2</c:v>
                </c:pt>
                <c:pt idx="13">
                  <c:v>2</c:v>
                </c:pt>
                <c:pt idx="14">
                  <c:v>5</c:v>
                </c:pt>
                <c:pt idx="15">
                  <c:v>5</c:v>
                </c:pt>
                <c:pt idx="16">
                  <c:v>2</c:v>
                </c:pt>
                <c:pt idx="17">
                  <c:v>5</c:v>
                </c:pt>
                <c:pt idx="18">
                  <c:v>3</c:v>
                </c:pt>
                <c:pt idx="19">
                  <c:v>3</c:v>
                </c:pt>
                <c:pt idx="20">
                  <c:v>3</c:v>
                </c:pt>
                <c:pt idx="21">
                  <c:v>4</c:v>
                </c:pt>
                <c:pt idx="22">
                  <c:v>3</c:v>
                </c:pt>
                <c:pt idx="23">
                  <c:v>2</c:v>
                </c:pt>
                <c:pt idx="24">
                  <c:v>2</c:v>
                </c:pt>
                <c:pt idx="25">
                  <c:v>4</c:v>
                </c:pt>
              </c:numCache>
            </c:numRef>
          </c:val>
        </c:ser>
        <c:gapWidth val="55"/>
        <c:axId val="158428160"/>
        <c:axId val="158135040"/>
      </c:barChart>
      <c:catAx>
        <c:axId val="158428160"/>
        <c:scaling>
          <c:orientation val="minMax"/>
        </c:scaling>
        <c:axPos val="b"/>
        <c:tickLblPos val="nextTo"/>
        <c:txPr>
          <a:bodyPr rot="0" vert="horz" anchor="t" anchorCtr="0"/>
          <a:lstStyle/>
          <a:p>
            <a:pPr>
              <a:defRPr sz="1600"/>
            </a:pPr>
            <a:endParaRPr lang="ja-JP"/>
          </a:p>
        </c:txPr>
        <c:crossAx val="158135040"/>
        <c:crosses val="autoZero"/>
        <c:auto val="1"/>
        <c:lblAlgn val="ctr"/>
        <c:lblOffset val="100"/>
      </c:catAx>
      <c:valAx>
        <c:axId val="158135040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ja-JP"/>
          </a:p>
        </c:txPr>
        <c:crossAx val="158428160"/>
        <c:crosses val="autoZero"/>
        <c:crossBetween val="between"/>
      </c:valAx>
    </c:plotArea>
    <c:plotVisOnly val="1"/>
  </c:chart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pivotSource>
    <c:name>[相関分析.xlsx]クラス分け!ﾋﾟﾎﾞｯﾄﾃｰﾌﾞﾙ2</c:name>
    <c:fmtId val="4"/>
  </c:pivotSource>
  <c:chart>
    <c:autoTitleDeleted val="1"/>
    <c:pivotFmts>
      <c:pivotFmt>
        <c:idx val="0"/>
        <c:marker>
          <c:symbol val="none"/>
        </c:marker>
      </c:pivotFmt>
      <c:pivotFmt>
        <c:idx val="1"/>
        <c:marker>
          <c:symbol val="none"/>
        </c:marker>
      </c:pivotFmt>
    </c:pivotFmts>
    <c:plotArea>
      <c:layout/>
      <c:barChart>
        <c:barDir val="col"/>
        <c:grouping val="clustered"/>
        <c:ser>
          <c:idx val="0"/>
          <c:order val="0"/>
          <c:tx>
            <c:strRef>
              <c:f>クラス分け!$Q$45</c:f>
              <c:strCache>
                <c:ptCount val="1"/>
                <c:pt idx="0">
                  <c:v>集計</c:v>
                </c:pt>
              </c:strCache>
            </c:strRef>
          </c:tx>
          <c:cat>
            <c:multiLvlStrRef>
              <c:f>クラス分け!$P$46:$P$77</c:f>
              <c:multiLvlStrCache>
                <c:ptCount val="26"/>
                <c:lvl>
                  <c:pt idx="0">
                    <c:v>3</c:v>
                  </c:pt>
                  <c:pt idx="1">
                    <c:v>4</c:v>
                  </c:pt>
                  <c:pt idx="2">
                    <c:v>5</c:v>
                  </c:pt>
                  <c:pt idx="3">
                    <c:v>6</c:v>
                  </c:pt>
                  <c:pt idx="4">
                    <c:v>7</c:v>
                  </c:pt>
                  <c:pt idx="5">
                    <c:v>8</c:v>
                  </c:pt>
                  <c:pt idx="6">
                    <c:v>9</c:v>
                  </c:pt>
                  <c:pt idx="7">
                    <c:v>10</c:v>
                  </c:pt>
                  <c:pt idx="8">
                    <c:v>11</c:v>
                  </c:pt>
                  <c:pt idx="9">
                    <c:v>12</c:v>
                  </c:pt>
                  <c:pt idx="10">
                    <c:v>13</c:v>
                  </c:pt>
                  <c:pt idx="11">
                    <c:v>14</c:v>
                  </c:pt>
                  <c:pt idx="12">
                    <c:v>15</c:v>
                  </c:pt>
                  <c:pt idx="13">
                    <c:v>16</c:v>
                  </c:pt>
                  <c:pt idx="14">
                    <c:v>17</c:v>
                  </c:pt>
                  <c:pt idx="15">
                    <c:v>18</c:v>
                  </c:pt>
                  <c:pt idx="16">
                    <c:v>19</c:v>
                  </c:pt>
                  <c:pt idx="17">
                    <c:v>20</c:v>
                  </c:pt>
                  <c:pt idx="18">
                    <c:v>21</c:v>
                  </c:pt>
                  <c:pt idx="19">
                    <c:v>22</c:v>
                  </c:pt>
                  <c:pt idx="20">
                    <c:v>23</c:v>
                  </c:pt>
                  <c:pt idx="21">
                    <c:v>24</c:v>
                  </c:pt>
                  <c:pt idx="22">
                    <c:v>25</c:v>
                  </c:pt>
                  <c:pt idx="23">
                    <c:v>26</c:v>
                  </c:pt>
                  <c:pt idx="24">
                    <c:v>29</c:v>
                  </c:pt>
                  <c:pt idx="25">
                    <c:v>30</c:v>
                  </c:pt>
                </c:lvl>
                <c:lvl>
                  <c:pt idx="0">
                    <c:v>Class01</c:v>
                  </c:pt>
                  <c:pt idx="6">
                    <c:v>Class02</c:v>
                  </c:pt>
                  <c:pt idx="12">
                    <c:v>Class03</c:v>
                  </c:pt>
                  <c:pt idx="17">
                    <c:v>Class04</c:v>
                  </c:pt>
                  <c:pt idx="21">
                    <c:v>Class05</c:v>
                  </c:pt>
                </c:lvl>
              </c:multiLvlStrCache>
            </c:multiLvlStrRef>
          </c:cat>
          <c:val>
            <c:numRef>
              <c:f>クラス分け!$Q$46:$Q$77</c:f>
              <c:numCache>
                <c:formatCode>General</c:formatCode>
                <c:ptCount val="26"/>
                <c:pt idx="0">
                  <c:v>2</c:v>
                </c:pt>
                <c:pt idx="1">
                  <c:v>3</c:v>
                </c:pt>
                <c:pt idx="2">
                  <c:v>2</c:v>
                </c:pt>
                <c:pt idx="3">
                  <c:v>4</c:v>
                </c:pt>
                <c:pt idx="4">
                  <c:v>2</c:v>
                </c:pt>
                <c:pt idx="5">
                  <c:v>2</c:v>
                </c:pt>
                <c:pt idx="6">
                  <c:v>3</c:v>
                </c:pt>
                <c:pt idx="7">
                  <c:v>3</c:v>
                </c:pt>
                <c:pt idx="8">
                  <c:v>2</c:v>
                </c:pt>
                <c:pt idx="9">
                  <c:v>3</c:v>
                </c:pt>
                <c:pt idx="10">
                  <c:v>3</c:v>
                </c:pt>
                <c:pt idx="11">
                  <c:v>1</c:v>
                </c:pt>
                <c:pt idx="12">
                  <c:v>2</c:v>
                </c:pt>
                <c:pt idx="13">
                  <c:v>2</c:v>
                </c:pt>
                <c:pt idx="14">
                  <c:v>5</c:v>
                </c:pt>
                <c:pt idx="15">
                  <c:v>5</c:v>
                </c:pt>
                <c:pt idx="16">
                  <c:v>2</c:v>
                </c:pt>
                <c:pt idx="17">
                  <c:v>5</c:v>
                </c:pt>
                <c:pt idx="18">
                  <c:v>3</c:v>
                </c:pt>
                <c:pt idx="19">
                  <c:v>3</c:v>
                </c:pt>
                <c:pt idx="20">
                  <c:v>3</c:v>
                </c:pt>
                <c:pt idx="21">
                  <c:v>4</c:v>
                </c:pt>
                <c:pt idx="22">
                  <c:v>3</c:v>
                </c:pt>
                <c:pt idx="23">
                  <c:v>2</c:v>
                </c:pt>
                <c:pt idx="24">
                  <c:v>2</c:v>
                </c:pt>
                <c:pt idx="25">
                  <c:v>4</c:v>
                </c:pt>
              </c:numCache>
            </c:numRef>
          </c:val>
        </c:ser>
        <c:gapWidth val="58"/>
        <c:axId val="158490624"/>
        <c:axId val="158492160"/>
      </c:barChart>
      <c:catAx>
        <c:axId val="158490624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/>
            </a:pPr>
            <a:endParaRPr lang="ja-JP"/>
          </a:p>
        </c:txPr>
        <c:crossAx val="158492160"/>
        <c:crosses val="autoZero"/>
        <c:auto val="1"/>
        <c:lblAlgn val="ctr"/>
        <c:lblOffset val="100"/>
      </c:catAx>
      <c:valAx>
        <c:axId val="158492160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ja-JP"/>
          </a:p>
        </c:txPr>
        <c:crossAx val="158490624"/>
        <c:crosses val="autoZero"/>
        <c:crossBetween val="between"/>
      </c:valAx>
    </c:plotArea>
    <c:plotVisOnly val="1"/>
  </c:chart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autoTitleDeleted val="1"/>
    <c:plotArea>
      <c:layout/>
      <c:lineChart>
        <c:grouping val="standard"/>
        <c:ser>
          <c:idx val="0"/>
          <c:order val="0"/>
          <c:tx>
            <c:strRef>
              <c:f>'NTT10'!$L$90</c:f>
              <c:strCache>
                <c:ptCount val="1"/>
                <c:pt idx="0">
                  <c:v>T(I=68)</c:v>
                </c:pt>
              </c:strCache>
            </c:strRef>
          </c:tx>
          <c:spPr>
            <a:ln w="44450"/>
          </c:spPr>
          <c:marker>
            <c:symbol val="diamond"/>
            <c:size val="14"/>
          </c:marker>
          <c:errBars>
            <c:errDir val="y"/>
            <c:errBarType val="both"/>
            <c:errValType val="cust"/>
            <c:plus>
              <c:numRef>
                <c:f>'NTT10'!$M$93:$V$93</c:f>
                <c:numCache>
                  <c:formatCode>General</c:formatCode>
                  <c:ptCount val="10"/>
                  <c:pt idx="0">
                    <c:v>4.8099999999999996</c:v>
                  </c:pt>
                  <c:pt idx="1">
                    <c:v>3.24</c:v>
                  </c:pt>
                  <c:pt idx="2">
                    <c:v>4.58</c:v>
                  </c:pt>
                  <c:pt idx="3">
                    <c:v>3.21</c:v>
                  </c:pt>
                  <c:pt idx="4">
                    <c:v>3.38</c:v>
                  </c:pt>
                  <c:pt idx="5">
                    <c:v>4.2300000000000004</c:v>
                  </c:pt>
                  <c:pt idx="6">
                    <c:v>2.56</c:v>
                  </c:pt>
                  <c:pt idx="7">
                    <c:v>3.27</c:v>
                  </c:pt>
                  <c:pt idx="8">
                    <c:v>3.3499999999999992</c:v>
                  </c:pt>
                  <c:pt idx="9">
                    <c:v>3.2800000000000002</c:v>
                  </c:pt>
                </c:numCache>
              </c:numRef>
            </c:plus>
            <c:minus>
              <c:numRef>
                <c:f>'NTT10'!$M$94:$V$94</c:f>
                <c:numCache>
                  <c:formatCode>General</c:formatCode>
                  <c:ptCount val="10"/>
                  <c:pt idx="0">
                    <c:v>4.8099999999999996</c:v>
                  </c:pt>
                  <c:pt idx="1">
                    <c:v>3.24</c:v>
                  </c:pt>
                  <c:pt idx="2">
                    <c:v>4.58</c:v>
                  </c:pt>
                  <c:pt idx="3">
                    <c:v>3.21</c:v>
                  </c:pt>
                  <c:pt idx="4">
                    <c:v>3.38</c:v>
                  </c:pt>
                  <c:pt idx="5">
                    <c:v>4.2300000000000004</c:v>
                  </c:pt>
                  <c:pt idx="6">
                    <c:v>2.56</c:v>
                  </c:pt>
                  <c:pt idx="7">
                    <c:v>3.27</c:v>
                  </c:pt>
                  <c:pt idx="8">
                    <c:v>3.3499999999999992</c:v>
                  </c:pt>
                  <c:pt idx="9">
                    <c:v>3.2800000000000002</c:v>
                  </c:pt>
                </c:numCache>
              </c:numRef>
            </c:minus>
          </c:errBars>
          <c:cat>
            <c:strRef>
              <c:f>'NTT10'!$M$86:$V$86</c:f>
              <c:strCache>
                <c:ptCount val="10"/>
                <c:pt idx="0">
                  <c:v>       R01</c:v>
                </c:pt>
                <c:pt idx="1">
                  <c:v>       R02</c:v>
                </c:pt>
                <c:pt idx="2">
                  <c:v>       R03</c:v>
                </c:pt>
                <c:pt idx="3">
                  <c:v>       R04</c:v>
                </c:pt>
                <c:pt idx="4">
                  <c:v>       R05</c:v>
                </c:pt>
                <c:pt idx="5">
                  <c:v>       R06</c:v>
                </c:pt>
                <c:pt idx="6">
                  <c:v>       R07</c:v>
                </c:pt>
                <c:pt idx="7">
                  <c:v>       R08</c:v>
                </c:pt>
                <c:pt idx="8">
                  <c:v>       R09</c:v>
                </c:pt>
                <c:pt idx="9">
                  <c:v>       R10</c:v>
                </c:pt>
              </c:strCache>
            </c:strRef>
          </c:cat>
          <c:val>
            <c:numRef>
              <c:f>'NTT10'!$M$90:$V$90</c:f>
              <c:numCache>
                <c:formatCode>General</c:formatCode>
                <c:ptCount val="10"/>
                <c:pt idx="0">
                  <c:v>25.62077</c:v>
                </c:pt>
                <c:pt idx="1">
                  <c:v>28.357279999999999</c:v>
                </c:pt>
                <c:pt idx="2">
                  <c:v>32.752480000000006</c:v>
                </c:pt>
                <c:pt idx="3">
                  <c:v>37.461760000000005</c:v>
                </c:pt>
                <c:pt idx="4">
                  <c:v>41.429640000000006</c:v>
                </c:pt>
                <c:pt idx="5">
                  <c:v>44.821160000000006</c:v>
                </c:pt>
                <c:pt idx="6">
                  <c:v>48.057199999999995</c:v>
                </c:pt>
                <c:pt idx="7">
                  <c:v>51.32226</c:v>
                </c:pt>
                <c:pt idx="8">
                  <c:v>54.131800000000005</c:v>
                </c:pt>
                <c:pt idx="9">
                  <c:v>55.859120000000004</c:v>
                </c:pt>
              </c:numCache>
            </c:numRef>
          </c:val>
        </c:ser>
        <c:marker val="1"/>
        <c:axId val="158524928"/>
        <c:axId val="158526848"/>
      </c:lineChart>
      <c:catAx>
        <c:axId val="15852492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800"/>
                </a:pPr>
                <a:r>
                  <a:rPr lang="en-US" altLang="ja-JP" sz="1800"/>
                  <a:t>LATENT</a:t>
                </a:r>
                <a:r>
                  <a:rPr lang="en-US" altLang="ja-JP" sz="1800" baseline="0"/>
                  <a:t> RANK</a:t>
                </a:r>
                <a:endParaRPr lang="ja-JP" altLang="en-US" sz="1800"/>
              </a:p>
            </c:rich>
          </c:tx>
          <c:layout/>
        </c:title>
        <c:tickLblPos val="nextTo"/>
        <c:txPr>
          <a:bodyPr/>
          <a:lstStyle/>
          <a:p>
            <a:pPr>
              <a:defRPr sz="1800"/>
            </a:pPr>
            <a:endParaRPr lang="ja-JP"/>
          </a:p>
        </c:txPr>
        <c:crossAx val="158526848"/>
        <c:crosses val="autoZero"/>
        <c:auto val="1"/>
        <c:lblAlgn val="ctr"/>
        <c:lblOffset val="5"/>
      </c:catAx>
      <c:valAx>
        <c:axId val="158526848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US" altLang="ja-JP" sz="1800"/>
                  <a:t>Score</a:t>
                </a:r>
                <a:endParaRPr lang="ja-JP" altLang="en-US" sz="1800"/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800">
                <a:solidFill>
                  <a:schemeClr val="accent1"/>
                </a:solidFill>
              </a:defRPr>
            </a:pPr>
            <a:endParaRPr lang="ja-JP"/>
          </a:p>
        </c:txPr>
        <c:crossAx val="158524928"/>
        <c:crosses val="autoZero"/>
        <c:crossBetween val="between"/>
      </c:valAx>
    </c:plotArea>
    <c:plotVisOnly val="1"/>
  </c:chart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ja-JP"/>
  <c:chart>
    <c:autoTitleDeleted val="1"/>
    <c:plotArea>
      <c:layout/>
      <c:lineChart>
        <c:grouping val="standard"/>
        <c:ser>
          <c:idx val="0"/>
          <c:order val="0"/>
          <c:spPr>
            <a:ln w="44450"/>
          </c:spPr>
          <c:marker>
            <c:symbol val="diamond"/>
            <c:size val="14"/>
          </c:marker>
          <c:errBars>
            <c:errDir val="y"/>
            <c:errBarType val="both"/>
            <c:errValType val="cust"/>
            <c:plus>
              <c:numRef>
                <c:f>'NTT05'!$J$91:$N$91</c:f>
                <c:numCache>
                  <c:formatCode>General</c:formatCode>
                  <c:ptCount val="5"/>
                  <c:pt idx="0">
                    <c:v>3.88</c:v>
                  </c:pt>
                  <c:pt idx="1">
                    <c:v>3.7600000000000002</c:v>
                  </c:pt>
                  <c:pt idx="2">
                    <c:v>3.66</c:v>
                  </c:pt>
                  <c:pt idx="3">
                    <c:v>3.09</c:v>
                  </c:pt>
                  <c:pt idx="4">
                    <c:v>4.84</c:v>
                  </c:pt>
                </c:numCache>
              </c:numRef>
            </c:plus>
            <c:minus>
              <c:numRef>
                <c:f>'NTT05'!$J$91:$N$91</c:f>
                <c:numCache>
                  <c:formatCode>General</c:formatCode>
                  <c:ptCount val="5"/>
                  <c:pt idx="0">
                    <c:v>3.88</c:v>
                  </c:pt>
                  <c:pt idx="1">
                    <c:v>3.7600000000000002</c:v>
                  </c:pt>
                  <c:pt idx="2">
                    <c:v>3.66</c:v>
                  </c:pt>
                  <c:pt idx="3">
                    <c:v>3.09</c:v>
                  </c:pt>
                  <c:pt idx="4">
                    <c:v>4.84</c:v>
                  </c:pt>
                </c:numCache>
              </c:numRef>
            </c:minus>
          </c:errBars>
          <c:cat>
            <c:strRef>
              <c:f>'NTT05'!$J$86:$N$86</c:f>
              <c:strCache>
                <c:ptCount val="5"/>
                <c:pt idx="0">
                  <c:v>       R01</c:v>
                </c:pt>
                <c:pt idx="1">
                  <c:v>       R02</c:v>
                </c:pt>
                <c:pt idx="2">
                  <c:v>       R03</c:v>
                </c:pt>
                <c:pt idx="3">
                  <c:v>       R04</c:v>
                </c:pt>
                <c:pt idx="4">
                  <c:v>       R05</c:v>
                </c:pt>
              </c:strCache>
            </c:strRef>
          </c:cat>
          <c:val>
            <c:numRef>
              <c:f>'NTT05'!$J$90:$N$90</c:f>
              <c:numCache>
                <c:formatCode>General</c:formatCode>
                <c:ptCount val="5"/>
                <c:pt idx="0">
                  <c:v>30.335440000000002</c:v>
                </c:pt>
                <c:pt idx="1">
                  <c:v>35.297320000000013</c:v>
                </c:pt>
                <c:pt idx="2">
                  <c:v>42.407049999999998</c:v>
                </c:pt>
                <c:pt idx="3">
                  <c:v>48.847970000000004</c:v>
                </c:pt>
                <c:pt idx="4">
                  <c:v>52.769470000000013</c:v>
                </c:pt>
              </c:numCache>
            </c:numRef>
          </c:val>
        </c:ser>
        <c:marker val="1"/>
        <c:axId val="158703616"/>
        <c:axId val="158705536"/>
      </c:lineChart>
      <c:catAx>
        <c:axId val="15870361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800"/>
                </a:pPr>
                <a:r>
                  <a:rPr lang="en-US" altLang="ja-JP" sz="1800"/>
                  <a:t>LATENT</a:t>
                </a:r>
                <a:r>
                  <a:rPr lang="en-US" altLang="ja-JP" sz="1800" baseline="0"/>
                  <a:t> RANK</a:t>
                </a:r>
                <a:endParaRPr lang="ja-JP" altLang="en-US" sz="1800"/>
              </a:p>
            </c:rich>
          </c:tx>
          <c:layout/>
        </c:title>
        <c:tickLblPos val="nextTo"/>
        <c:txPr>
          <a:bodyPr/>
          <a:lstStyle/>
          <a:p>
            <a:pPr>
              <a:defRPr sz="1800"/>
            </a:pPr>
            <a:endParaRPr lang="ja-JP"/>
          </a:p>
        </c:txPr>
        <c:crossAx val="158705536"/>
        <c:crosses val="autoZero"/>
        <c:auto val="1"/>
        <c:lblAlgn val="ctr"/>
        <c:lblOffset val="5"/>
      </c:catAx>
      <c:valAx>
        <c:axId val="158705536"/>
        <c:scaling>
          <c:orientation val="minMax"/>
          <c:max val="6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US" altLang="ja-JP" sz="1800"/>
                  <a:t>Score</a:t>
                </a:r>
                <a:endParaRPr lang="ja-JP" altLang="en-US" sz="1800"/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800">
                <a:solidFill>
                  <a:schemeClr val="accent1"/>
                </a:solidFill>
              </a:defRPr>
            </a:pPr>
            <a:endParaRPr lang="ja-JP"/>
          </a:p>
        </c:txPr>
        <c:crossAx val="158703616"/>
        <c:crosses val="autoZero"/>
        <c:crossBetween val="between"/>
      </c:valAx>
    </c:plotArea>
    <c:plotVisOnly val="1"/>
  </c:chart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ja-JP"/>
  <c:chart>
    <c:autoTitleDeleted val="1"/>
    <c:plotArea>
      <c:layout>
        <c:manualLayout>
          <c:layoutTarget val="inner"/>
          <c:xMode val="edge"/>
          <c:yMode val="edge"/>
          <c:x val="0.12036898256620712"/>
          <c:y val="5.8104065557464057E-2"/>
          <c:w val="0.73338802445701312"/>
          <c:h val="0.71910072576302286"/>
        </c:manualLayout>
      </c:layout>
      <c:lineChart>
        <c:grouping val="standard"/>
        <c:ser>
          <c:idx val="0"/>
          <c:order val="0"/>
          <c:tx>
            <c:strRef>
              <c:f>'NTT10'!$L$90</c:f>
              <c:strCache>
                <c:ptCount val="1"/>
                <c:pt idx="0">
                  <c:v>T(I=68)</c:v>
                </c:pt>
              </c:strCache>
            </c:strRef>
          </c:tx>
          <c:spPr>
            <a:ln w="44450"/>
          </c:spPr>
          <c:marker>
            <c:symbol val="diamond"/>
            <c:size val="14"/>
          </c:marker>
          <c:cat>
            <c:strRef>
              <c:f>'NTT10'!$M$86:$V$86</c:f>
              <c:strCache>
                <c:ptCount val="10"/>
                <c:pt idx="0">
                  <c:v>       R01</c:v>
                </c:pt>
                <c:pt idx="1">
                  <c:v>       R02</c:v>
                </c:pt>
                <c:pt idx="2">
                  <c:v>       R03</c:v>
                </c:pt>
                <c:pt idx="3">
                  <c:v>       R04</c:v>
                </c:pt>
                <c:pt idx="4">
                  <c:v>       R05</c:v>
                </c:pt>
                <c:pt idx="5">
                  <c:v>       R06</c:v>
                </c:pt>
                <c:pt idx="6">
                  <c:v>       R07</c:v>
                </c:pt>
                <c:pt idx="7">
                  <c:v>       R08</c:v>
                </c:pt>
                <c:pt idx="8">
                  <c:v>       R09</c:v>
                </c:pt>
                <c:pt idx="9">
                  <c:v>       R10</c:v>
                </c:pt>
              </c:strCache>
            </c:strRef>
          </c:cat>
          <c:val>
            <c:numRef>
              <c:f>'NTT10'!$M$90:$V$90</c:f>
              <c:numCache>
                <c:formatCode>General</c:formatCode>
                <c:ptCount val="10"/>
                <c:pt idx="0">
                  <c:v>25.653469999999999</c:v>
                </c:pt>
                <c:pt idx="1">
                  <c:v>28.41251999999999</c:v>
                </c:pt>
                <c:pt idx="2">
                  <c:v>32.813999999999993</c:v>
                </c:pt>
                <c:pt idx="3">
                  <c:v>37.508570000000013</c:v>
                </c:pt>
                <c:pt idx="4">
                  <c:v>41.458740000000006</c:v>
                </c:pt>
                <c:pt idx="5">
                  <c:v>44.814229999999995</c:v>
                </c:pt>
                <c:pt idx="6">
                  <c:v>47.998100000000015</c:v>
                </c:pt>
                <c:pt idx="7">
                  <c:v>51.278110000000019</c:v>
                </c:pt>
                <c:pt idx="8">
                  <c:v>54.160800000000002</c:v>
                </c:pt>
                <c:pt idx="9">
                  <c:v>55.904130000000002</c:v>
                </c:pt>
              </c:numCache>
            </c:numRef>
          </c:val>
        </c:ser>
        <c:marker val="1"/>
        <c:axId val="158728192"/>
        <c:axId val="158730112"/>
      </c:lineChart>
      <c:lineChart>
        <c:grouping val="standard"/>
        <c:ser>
          <c:idx val="1"/>
          <c:order val="1"/>
          <c:tx>
            <c:strRef>
              <c:f>'NTT10'!$L$91</c:f>
              <c:strCache>
                <c:ptCount val="1"/>
                <c:pt idx="0">
                  <c:v>θ1-T</c:v>
                </c:pt>
              </c:strCache>
            </c:strRef>
          </c:tx>
          <c:marker>
            <c:symbol val="square"/>
            <c:size val="10"/>
          </c:marker>
          <c:val>
            <c:numRef>
              <c:f>'NTT10'!$M$91:$V$91</c:f>
              <c:numCache>
                <c:formatCode>General</c:formatCode>
                <c:ptCount val="10"/>
                <c:pt idx="0">
                  <c:v>-3.3437685714285714</c:v>
                </c:pt>
                <c:pt idx="1">
                  <c:v>-2.820279999999999</c:v>
                </c:pt>
                <c:pt idx="2">
                  <c:v>-1.5528875000000006</c:v>
                </c:pt>
                <c:pt idx="3">
                  <c:v>-1.200038571428572</c:v>
                </c:pt>
                <c:pt idx="4">
                  <c:v>-8.5788888888888873E-2</c:v>
                </c:pt>
                <c:pt idx="5">
                  <c:v>0.3692628571428575</c:v>
                </c:pt>
                <c:pt idx="6">
                  <c:v>0.58898624999999971</c:v>
                </c:pt>
                <c:pt idx="7">
                  <c:v>1.480921666666666</c:v>
                </c:pt>
                <c:pt idx="8">
                  <c:v>2.0885371428571444</c:v>
                </c:pt>
                <c:pt idx="9">
                  <c:v>3.5910024999999992</c:v>
                </c:pt>
              </c:numCache>
            </c:numRef>
          </c:val>
        </c:ser>
        <c:marker val="1"/>
        <c:axId val="158738304"/>
        <c:axId val="158736384"/>
      </c:lineChart>
      <c:catAx>
        <c:axId val="15872819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800"/>
                </a:pPr>
                <a:r>
                  <a:rPr lang="en-US" altLang="ja-JP" sz="1800"/>
                  <a:t>LATENT</a:t>
                </a:r>
                <a:r>
                  <a:rPr lang="en-US" altLang="ja-JP" sz="1800" baseline="0"/>
                  <a:t> RANK</a:t>
                </a:r>
                <a:endParaRPr lang="ja-JP" altLang="en-US" sz="1800"/>
              </a:p>
            </c:rich>
          </c:tx>
          <c:layout/>
        </c:title>
        <c:tickLblPos val="nextTo"/>
        <c:txPr>
          <a:bodyPr/>
          <a:lstStyle/>
          <a:p>
            <a:pPr>
              <a:defRPr sz="1800"/>
            </a:pPr>
            <a:endParaRPr lang="ja-JP"/>
          </a:p>
        </c:txPr>
        <c:crossAx val="158730112"/>
        <c:crosses val="autoZero"/>
        <c:auto val="1"/>
        <c:lblAlgn val="ctr"/>
        <c:lblOffset val="5"/>
      </c:catAx>
      <c:valAx>
        <c:axId val="158730112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US" altLang="ja-JP" sz="1800"/>
                  <a:t>Score</a:t>
                </a:r>
                <a:endParaRPr lang="ja-JP" altLang="en-US" sz="1800"/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800">
                <a:solidFill>
                  <a:schemeClr val="accent1"/>
                </a:solidFill>
              </a:defRPr>
            </a:pPr>
            <a:endParaRPr lang="ja-JP"/>
          </a:p>
        </c:txPr>
        <c:crossAx val="158728192"/>
        <c:crosses val="autoZero"/>
        <c:crossBetween val="between"/>
      </c:valAx>
      <c:valAx>
        <c:axId val="158736384"/>
        <c:scaling>
          <c:orientation val="minMax"/>
        </c:scaling>
        <c:axPos val="r"/>
        <c:title>
          <c:tx>
            <c:rich>
              <a:bodyPr rot="5400000" vert="horz"/>
              <a:lstStyle/>
              <a:p>
                <a:pPr>
                  <a:defRPr sz="1800"/>
                </a:pPr>
                <a:r>
                  <a:rPr lang="en-US" altLang="ja-JP" sz="1800" dirty="0" smtClean="0"/>
                  <a:t>θ</a:t>
                </a:r>
                <a:r>
                  <a:rPr lang="ja-JP" altLang="en-US" sz="1800" dirty="0" smtClean="0"/>
                  <a:t>１</a:t>
                </a:r>
                <a:endParaRPr lang="ja-JP" altLang="en-US" sz="1800" dirty="0"/>
              </a:p>
            </c:rich>
          </c:tx>
          <c:layout>
            <c:manualLayout>
              <c:xMode val="edge"/>
              <c:yMode val="edge"/>
              <c:x val="0.95344578253835854"/>
              <c:y val="0.3828049991518776"/>
            </c:manualLayout>
          </c:layout>
        </c:title>
        <c:numFmt formatCode="#,##0.0_ " sourceLinked="0"/>
        <c:tickLblPos val="nextTo"/>
        <c:txPr>
          <a:bodyPr/>
          <a:lstStyle/>
          <a:p>
            <a:pPr>
              <a:defRPr sz="1800">
                <a:solidFill>
                  <a:schemeClr val="accent2"/>
                </a:solidFill>
              </a:defRPr>
            </a:pPr>
            <a:endParaRPr lang="ja-JP"/>
          </a:p>
        </c:txPr>
        <c:crossAx val="158738304"/>
        <c:crosses val="max"/>
        <c:crossBetween val="between"/>
      </c:valAx>
      <c:catAx>
        <c:axId val="158738304"/>
        <c:scaling>
          <c:orientation val="minMax"/>
        </c:scaling>
        <c:delete val="1"/>
        <c:axPos val="b"/>
        <c:tickLblPos val="nextTo"/>
        <c:crossAx val="158736384"/>
        <c:crosses val="autoZero"/>
        <c:auto val="1"/>
        <c:lblAlgn val="ctr"/>
        <c:lblOffset val="100"/>
      </c:catAx>
    </c:plotArea>
    <c:plotVisOnly val="1"/>
  </c:chart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ja-JP"/>
  <c:chart>
    <c:autoTitleDeleted val="1"/>
    <c:plotArea>
      <c:layout/>
      <c:lineChart>
        <c:grouping val="standard"/>
        <c:ser>
          <c:idx val="0"/>
          <c:order val="0"/>
          <c:spPr>
            <a:ln w="44450"/>
          </c:spPr>
          <c:marker>
            <c:symbol val="diamond"/>
            <c:size val="14"/>
          </c:marker>
          <c:cat>
            <c:strRef>
              <c:f>'NTT05'!$J$86:$N$86</c:f>
              <c:strCache>
                <c:ptCount val="5"/>
                <c:pt idx="0">
                  <c:v>       R01</c:v>
                </c:pt>
                <c:pt idx="1">
                  <c:v>       R02</c:v>
                </c:pt>
                <c:pt idx="2">
                  <c:v>       R03</c:v>
                </c:pt>
                <c:pt idx="3">
                  <c:v>       R04</c:v>
                </c:pt>
                <c:pt idx="4">
                  <c:v>       R05</c:v>
                </c:pt>
              </c:strCache>
            </c:strRef>
          </c:cat>
          <c:val>
            <c:numRef>
              <c:f>'NTT05'!$J$90:$N$90</c:f>
              <c:numCache>
                <c:formatCode>General</c:formatCode>
                <c:ptCount val="5"/>
                <c:pt idx="0">
                  <c:v>30.335440000000002</c:v>
                </c:pt>
                <c:pt idx="1">
                  <c:v>35.297320000000013</c:v>
                </c:pt>
                <c:pt idx="2">
                  <c:v>42.407049999999998</c:v>
                </c:pt>
                <c:pt idx="3">
                  <c:v>48.847970000000004</c:v>
                </c:pt>
                <c:pt idx="4">
                  <c:v>52.769470000000013</c:v>
                </c:pt>
              </c:numCache>
            </c:numRef>
          </c:val>
        </c:ser>
        <c:marker val="1"/>
        <c:axId val="158756224"/>
        <c:axId val="158782976"/>
      </c:lineChart>
      <c:lineChart>
        <c:grouping val="standard"/>
        <c:ser>
          <c:idx val="1"/>
          <c:order val="1"/>
          <c:tx>
            <c:strRef>
              <c:f>'NTT05'!$I$93</c:f>
              <c:strCache>
                <c:ptCount val="1"/>
                <c:pt idx="0">
                  <c:v>1PLOM</c:v>
                </c:pt>
              </c:strCache>
            </c:strRef>
          </c:tx>
          <c:val>
            <c:numRef>
              <c:f>'NTT05'!$J$93:$N$93</c:f>
              <c:numCache>
                <c:formatCode>General</c:formatCode>
                <c:ptCount val="5"/>
                <c:pt idx="0">
                  <c:v>-3.06</c:v>
                </c:pt>
                <c:pt idx="1">
                  <c:v>-1.3900000000000001</c:v>
                </c:pt>
                <c:pt idx="2">
                  <c:v>0.11</c:v>
                </c:pt>
                <c:pt idx="3">
                  <c:v>0.9700000000000002</c:v>
                </c:pt>
                <c:pt idx="4">
                  <c:v>2.8899999999999997</c:v>
                </c:pt>
              </c:numCache>
            </c:numRef>
          </c:val>
        </c:ser>
        <c:marker val="1"/>
        <c:axId val="161752192"/>
        <c:axId val="158784896"/>
      </c:lineChart>
      <c:catAx>
        <c:axId val="15875622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800"/>
                </a:pPr>
                <a:r>
                  <a:rPr lang="en-US" altLang="ja-JP" sz="1800"/>
                  <a:t>LATENT</a:t>
                </a:r>
                <a:r>
                  <a:rPr lang="en-US" altLang="ja-JP" sz="1800" baseline="0"/>
                  <a:t> RANK</a:t>
                </a:r>
                <a:endParaRPr lang="ja-JP" altLang="en-US" sz="1800"/>
              </a:p>
            </c:rich>
          </c:tx>
          <c:layout/>
        </c:title>
        <c:tickLblPos val="nextTo"/>
        <c:txPr>
          <a:bodyPr/>
          <a:lstStyle/>
          <a:p>
            <a:pPr>
              <a:defRPr sz="1800"/>
            </a:pPr>
            <a:endParaRPr lang="ja-JP"/>
          </a:p>
        </c:txPr>
        <c:crossAx val="158782976"/>
        <c:crosses val="autoZero"/>
        <c:auto val="1"/>
        <c:lblAlgn val="ctr"/>
        <c:lblOffset val="5"/>
      </c:catAx>
      <c:valAx>
        <c:axId val="158782976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US" altLang="ja-JP" sz="1800"/>
                  <a:t>Score</a:t>
                </a:r>
                <a:endParaRPr lang="ja-JP" altLang="en-US" sz="1800"/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800">
                <a:solidFill>
                  <a:schemeClr val="accent1"/>
                </a:solidFill>
              </a:defRPr>
            </a:pPr>
            <a:endParaRPr lang="ja-JP"/>
          </a:p>
        </c:txPr>
        <c:crossAx val="158756224"/>
        <c:crosses val="autoZero"/>
        <c:crossBetween val="between"/>
      </c:valAx>
      <c:valAx>
        <c:axId val="158784896"/>
        <c:scaling>
          <c:orientation val="minMax"/>
        </c:scaling>
        <c:axPos val="r"/>
        <c:numFmt formatCode="#,##0.0_ " sourceLinked="0"/>
        <c:tickLblPos val="nextTo"/>
        <c:txPr>
          <a:bodyPr/>
          <a:lstStyle/>
          <a:p>
            <a:pPr>
              <a:defRPr sz="1800">
                <a:solidFill>
                  <a:schemeClr val="accent2"/>
                </a:solidFill>
              </a:defRPr>
            </a:pPr>
            <a:endParaRPr lang="ja-JP"/>
          </a:p>
        </c:txPr>
        <c:crossAx val="161752192"/>
        <c:crosses val="max"/>
        <c:crossBetween val="between"/>
      </c:valAx>
      <c:catAx>
        <c:axId val="161752192"/>
        <c:scaling>
          <c:orientation val="minMax"/>
        </c:scaling>
        <c:delete val="1"/>
        <c:axPos val="b"/>
        <c:tickLblPos val="nextTo"/>
        <c:crossAx val="158784896"/>
        <c:crosses val="autoZero"/>
        <c:auto val="1"/>
        <c:lblAlgn val="ctr"/>
        <c:lblOffset val="100"/>
      </c:catAx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style val="34"/>
  <c:chart>
    <c:plotArea>
      <c:layout>
        <c:manualLayout>
          <c:layoutTarget val="inner"/>
          <c:xMode val="edge"/>
          <c:yMode val="edge"/>
          <c:x val="0.15127304312450759"/>
          <c:y val="1.9346829081370327E-2"/>
          <c:w val="0.80992607174103237"/>
          <c:h val="0.89331641585991606"/>
        </c:manualLayout>
      </c:layout>
      <c:lineChart>
        <c:grouping val="standard"/>
        <c:ser>
          <c:idx val="0"/>
          <c:order val="0"/>
          <c:tx>
            <c:strRef>
              <c:f>'1PLM1７PROX '!$A$14</c:f>
              <c:strCache>
                <c:ptCount val="1"/>
                <c:pt idx="0">
                  <c:v>Person misfit</c:v>
                </c:pt>
              </c:strCache>
            </c:strRef>
          </c:tx>
          <c:marker>
            <c:symbol val="none"/>
          </c:marker>
          <c:val>
            <c:numRef>
              <c:f>'1PLM1７PROX '!$B$14:$F$14</c:f>
              <c:numCache>
                <c:formatCode>General</c:formatCode>
                <c:ptCount val="5"/>
                <c:pt idx="0">
                  <c:v>18</c:v>
                </c:pt>
                <c:pt idx="1">
                  <c:v>8</c:v>
                </c:pt>
                <c:pt idx="2">
                  <c:v>3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ser>
          <c:idx val="1"/>
          <c:order val="1"/>
          <c:tx>
            <c:strRef>
              <c:f>'1PLM1７PROX '!$A$15</c:f>
              <c:strCache>
                <c:ptCount val="1"/>
                <c:pt idx="0">
                  <c:v>Item misfit</c:v>
                </c:pt>
              </c:strCache>
            </c:strRef>
          </c:tx>
          <c:marker>
            <c:symbol val="none"/>
          </c:marker>
          <c:val>
            <c:numRef>
              <c:f>'1PLM1７PROX '!$B$15:$F$15</c:f>
              <c:numCache>
                <c:formatCode>General</c:formatCode>
                <c:ptCount val="5"/>
                <c:pt idx="0">
                  <c:v>37</c:v>
                </c:pt>
                <c:pt idx="1">
                  <c:v>6</c:v>
                </c:pt>
                <c:pt idx="2">
                  <c:v>0</c:v>
                </c:pt>
                <c:pt idx="3">
                  <c:v>1</c:v>
                </c:pt>
                <c:pt idx="4">
                  <c:v>0</c:v>
                </c:pt>
              </c:numCache>
            </c:numRef>
          </c:val>
        </c:ser>
        <c:ser>
          <c:idx val="2"/>
          <c:order val="2"/>
          <c:tx>
            <c:strRef>
              <c:f>'1PLM1７PROX '!$A$13</c:f>
              <c:strCache>
                <c:ptCount val="1"/>
                <c:pt idx="0">
                  <c:v>Item</c:v>
                </c:pt>
              </c:strCache>
            </c:strRef>
          </c:tx>
          <c:marker>
            <c:symbol val="none"/>
          </c:marker>
          <c:val>
            <c:numRef>
              <c:f>'1PLM1７PROX '!$B$13:$F$13</c:f>
              <c:numCache>
                <c:formatCode>0;__xdc04_</c:formatCode>
                <c:ptCount val="5"/>
                <c:pt idx="0">
                  <c:v>80</c:v>
                </c:pt>
                <c:pt idx="1">
                  <c:v>43</c:v>
                </c:pt>
                <c:pt idx="2">
                  <c:v>37</c:v>
                </c:pt>
                <c:pt idx="3">
                  <c:v>37</c:v>
                </c:pt>
                <c:pt idx="4">
                  <c:v>36</c:v>
                </c:pt>
              </c:numCache>
            </c:numRef>
          </c:val>
        </c:ser>
        <c:ser>
          <c:idx val="4"/>
          <c:order val="4"/>
          <c:tx>
            <c:strRef>
              <c:f>'1PLM1７PROX '!$A$12</c:f>
              <c:strCache>
                <c:ptCount val="1"/>
                <c:pt idx="0">
                  <c:v>Person</c:v>
                </c:pt>
              </c:strCache>
            </c:strRef>
          </c:tx>
          <c:spPr>
            <a:ln>
              <a:solidFill>
                <a:schemeClr val="accent6"/>
              </a:solidFill>
            </a:ln>
          </c:spPr>
          <c:marker>
            <c:symbol val="none"/>
          </c:marker>
          <c:val>
            <c:numRef>
              <c:f>'1PLM1７PROX '!$B$12:$F$12</c:f>
              <c:numCache>
                <c:formatCode>0;__xdc04_</c:formatCode>
                <c:ptCount val="5"/>
                <c:pt idx="0">
                  <c:v>222</c:v>
                </c:pt>
                <c:pt idx="1">
                  <c:v>204</c:v>
                </c:pt>
                <c:pt idx="2">
                  <c:v>196</c:v>
                </c:pt>
                <c:pt idx="3">
                  <c:v>193</c:v>
                </c:pt>
                <c:pt idx="4">
                  <c:v>193</c:v>
                </c:pt>
              </c:numCache>
            </c:numRef>
          </c:val>
        </c:ser>
        <c:marker val="1"/>
        <c:axId val="150086016"/>
        <c:axId val="150087552"/>
      </c:lineChart>
      <c:lineChart>
        <c:grouping val="standard"/>
        <c:ser>
          <c:idx val="3"/>
          <c:order val="3"/>
          <c:tx>
            <c:strRef>
              <c:f>'1PLM1７PROX '!$A$19</c:f>
              <c:strCache>
                <c:ptCount val="1"/>
                <c:pt idx="0">
                  <c:v>KR20</c:v>
                </c:pt>
              </c:strCache>
            </c:strRef>
          </c:tx>
          <c:spPr>
            <a:ln>
              <a:solidFill>
                <a:schemeClr val="accent5"/>
              </a:solidFill>
              <a:prstDash val="dash"/>
            </a:ln>
          </c:spPr>
          <c:marker>
            <c:symbol val="none"/>
          </c:marker>
          <c:val>
            <c:numRef>
              <c:f>'1PLM1７PROX '!$B$19:$F$19</c:f>
              <c:numCache>
                <c:formatCode>0.000_ </c:formatCode>
                <c:ptCount val="5"/>
                <c:pt idx="0">
                  <c:v>0.85772000000000126</c:v>
                </c:pt>
                <c:pt idx="1">
                  <c:v>0.86951999999999996</c:v>
                </c:pt>
                <c:pt idx="2">
                  <c:v>0.87194000000000138</c:v>
                </c:pt>
                <c:pt idx="3">
                  <c:v>0.86928000000000005</c:v>
                </c:pt>
                <c:pt idx="4">
                  <c:v>0.86865000000000125</c:v>
                </c:pt>
              </c:numCache>
            </c:numRef>
          </c:val>
        </c:ser>
        <c:ser>
          <c:idx val="5"/>
          <c:order val="5"/>
          <c:tx>
            <c:strRef>
              <c:f>'1PLM1７PROX '!$A$17</c:f>
              <c:strCache>
                <c:ptCount val="1"/>
                <c:pt idx="0">
                  <c:v>Test Mean (%)</c:v>
                </c:pt>
              </c:strCache>
            </c:strRef>
          </c:tx>
          <c:spPr>
            <a:ln>
              <a:solidFill>
                <a:schemeClr val="accent4"/>
              </a:solidFill>
            </a:ln>
          </c:spPr>
          <c:marker>
            <c:symbol val="none"/>
          </c:marker>
          <c:val>
            <c:numRef>
              <c:f>'1PLM1７PROX '!$B$17:$F$17</c:f>
              <c:numCache>
                <c:formatCode>0.0%</c:formatCode>
                <c:ptCount val="5"/>
                <c:pt idx="0">
                  <c:v>0.49904275000000031</c:v>
                </c:pt>
                <c:pt idx="1">
                  <c:v>0.6378248837209306</c:v>
                </c:pt>
                <c:pt idx="2">
                  <c:v>0.6412024324324338</c:v>
                </c:pt>
                <c:pt idx="3">
                  <c:v>0.64402756756756763</c:v>
                </c:pt>
                <c:pt idx="4">
                  <c:v>0.63485888888889075</c:v>
                </c:pt>
              </c:numCache>
            </c:numRef>
          </c:val>
        </c:ser>
        <c:marker val="1"/>
        <c:axId val="150090880"/>
        <c:axId val="150089088"/>
      </c:lineChart>
      <c:catAx>
        <c:axId val="150086016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/>
            </a:pPr>
            <a:endParaRPr lang="ja-JP"/>
          </a:p>
        </c:txPr>
        <c:crossAx val="150087552"/>
        <c:crossesAt val="0"/>
        <c:auto val="1"/>
        <c:lblAlgn val="ctr"/>
        <c:lblOffset val="100"/>
      </c:catAx>
      <c:valAx>
        <c:axId val="150087552"/>
        <c:scaling>
          <c:orientation val="minMax"/>
          <c:max val="225"/>
          <c:min val="0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400"/>
            </a:pPr>
            <a:endParaRPr lang="ja-JP"/>
          </a:p>
        </c:txPr>
        <c:crossAx val="150086016"/>
        <c:crosses val="autoZero"/>
        <c:crossBetween val="between"/>
        <c:majorUnit val="20"/>
      </c:valAx>
      <c:valAx>
        <c:axId val="150089088"/>
        <c:scaling>
          <c:orientation val="minMax"/>
          <c:max val="1"/>
          <c:min val="0.30000000000000032"/>
        </c:scaling>
        <c:axPos val="r"/>
        <c:numFmt formatCode="#,##0.0_);[Red]\(#,##0.0\)" sourceLinked="0"/>
        <c:tickLblPos val="nextTo"/>
        <c:txPr>
          <a:bodyPr/>
          <a:lstStyle/>
          <a:p>
            <a:pPr>
              <a:defRPr sz="1400">
                <a:solidFill>
                  <a:schemeClr val="accent4"/>
                </a:solidFill>
              </a:defRPr>
            </a:pPr>
            <a:endParaRPr lang="ja-JP"/>
          </a:p>
        </c:txPr>
        <c:crossAx val="150090880"/>
        <c:crosses val="max"/>
        <c:crossBetween val="between"/>
        <c:majorUnit val="0.1"/>
      </c:valAx>
      <c:catAx>
        <c:axId val="150090880"/>
        <c:scaling>
          <c:orientation val="minMax"/>
        </c:scaling>
        <c:delete val="1"/>
        <c:axPos val="b"/>
        <c:tickLblPos val="nextTo"/>
        <c:crossAx val="150089088"/>
        <c:crosses val="autoZero"/>
        <c:auto val="1"/>
        <c:lblAlgn val="ctr"/>
        <c:lblOffset val="100"/>
      </c:catAx>
    </c:plotArea>
    <c:plotVisOnly val="1"/>
  </c:chart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plotArea>
      <c:layout/>
      <c:lineChart>
        <c:grouping val="standard"/>
        <c:ser>
          <c:idx val="0"/>
          <c:order val="0"/>
          <c:tx>
            <c:strRef>
              <c:f>'1PLM8PROX'!$A$4</c:f>
              <c:strCache>
                <c:ptCount val="1"/>
                <c:pt idx="0">
                  <c:v>Person misfit</c:v>
                </c:pt>
              </c:strCache>
            </c:strRef>
          </c:tx>
          <c:spPr>
            <a:ln w="47625"/>
          </c:spPr>
          <c:marker>
            <c:symbol val="none"/>
          </c:marker>
          <c:val>
            <c:numRef>
              <c:f>'1PLM8PROX'!$B$4:$J$4</c:f>
              <c:numCache>
                <c:formatCode>General</c:formatCode>
                <c:ptCount val="9"/>
                <c:pt idx="0">
                  <c:v>6</c:v>
                </c:pt>
                <c:pt idx="1">
                  <c:v>3</c:v>
                </c:pt>
                <c:pt idx="2">
                  <c:v>1</c:v>
                </c:pt>
                <c:pt idx="3">
                  <c:v>1</c:v>
                </c:pt>
                <c:pt idx="4">
                  <c:v>2</c:v>
                </c:pt>
                <c:pt idx="5">
                  <c:v>0</c:v>
                </c:pt>
                <c:pt idx="6">
                  <c:v>1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</c:ser>
        <c:ser>
          <c:idx val="1"/>
          <c:order val="1"/>
          <c:tx>
            <c:strRef>
              <c:f>'1PLM8PROX'!$A$5</c:f>
              <c:strCache>
                <c:ptCount val="1"/>
                <c:pt idx="0">
                  <c:v>Item misfit</c:v>
                </c:pt>
              </c:strCache>
            </c:strRef>
          </c:tx>
          <c:spPr>
            <a:ln w="47625"/>
          </c:spPr>
          <c:marker>
            <c:symbol val="none"/>
          </c:marker>
          <c:val>
            <c:numRef>
              <c:f>'1PLM8PROX'!$B$5:$J$5</c:f>
              <c:numCache>
                <c:formatCode>General</c:formatCode>
                <c:ptCount val="9"/>
                <c:pt idx="0">
                  <c:v>31</c:v>
                </c:pt>
                <c:pt idx="1">
                  <c:v>31</c:v>
                </c:pt>
                <c:pt idx="2">
                  <c:v>31</c:v>
                </c:pt>
                <c:pt idx="3">
                  <c:v>31</c:v>
                </c:pt>
                <c:pt idx="4">
                  <c:v>31</c:v>
                </c:pt>
                <c:pt idx="5">
                  <c:v>31</c:v>
                </c:pt>
                <c:pt idx="6">
                  <c:v>2</c:v>
                </c:pt>
                <c:pt idx="7">
                  <c:v>1</c:v>
                </c:pt>
                <c:pt idx="8">
                  <c:v>0</c:v>
                </c:pt>
              </c:numCache>
            </c:numRef>
          </c:val>
        </c:ser>
        <c:ser>
          <c:idx val="2"/>
          <c:order val="2"/>
          <c:tx>
            <c:strRef>
              <c:f>'1PLM8PROX'!$A$3</c:f>
              <c:strCache>
                <c:ptCount val="1"/>
                <c:pt idx="0">
                  <c:v>Item</c:v>
                </c:pt>
              </c:strCache>
            </c:strRef>
          </c:tx>
          <c:spPr>
            <a:ln w="47625"/>
          </c:spPr>
          <c:marker>
            <c:symbol val="none"/>
          </c:marker>
          <c:val>
            <c:numRef>
              <c:f>'1PLM8PROX'!$B$3:$J$3</c:f>
              <c:numCache>
                <c:formatCode>General</c:formatCode>
                <c:ptCount val="9"/>
                <c:pt idx="0">
                  <c:v>47</c:v>
                </c:pt>
                <c:pt idx="1">
                  <c:v>47</c:v>
                </c:pt>
                <c:pt idx="2">
                  <c:v>47</c:v>
                </c:pt>
                <c:pt idx="3">
                  <c:v>47</c:v>
                </c:pt>
                <c:pt idx="4">
                  <c:v>47</c:v>
                </c:pt>
                <c:pt idx="5">
                  <c:v>47</c:v>
                </c:pt>
                <c:pt idx="6">
                  <c:v>16</c:v>
                </c:pt>
                <c:pt idx="7">
                  <c:v>14</c:v>
                </c:pt>
                <c:pt idx="8">
                  <c:v>13</c:v>
                </c:pt>
              </c:numCache>
            </c:numRef>
          </c:val>
        </c:ser>
        <c:ser>
          <c:idx val="4"/>
          <c:order val="4"/>
          <c:tx>
            <c:strRef>
              <c:f>'1PLM8PROX'!$A$2</c:f>
              <c:strCache>
                <c:ptCount val="1"/>
                <c:pt idx="0">
                  <c:v>Person</c:v>
                </c:pt>
              </c:strCache>
            </c:strRef>
          </c:tx>
          <c:spPr>
            <a:ln w="47625">
              <a:solidFill>
                <a:schemeClr val="accent6"/>
              </a:solidFill>
            </a:ln>
          </c:spPr>
          <c:marker>
            <c:symbol val="none"/>
          </c:marker>
          <c:val>
            <c:numRef>
              <c:f>'1PLM8PROX'!$B$2:$J$2</c:f>
              <c:numCache>
                <c:formatCode>General</c:formatCode>
                <c:ptCount val="9"/>
                <c:pt idx="0">
                  <c:v>157</c:v>
                </c:pt>
                <c:pt idx="1">
                  <c:v>151</c:v>
                </c:pt>
                <c:pt idx="2">
                  <c:v>148</c:v>
                </c:pt>
                <c:pt idx="3">
                  <c:v>147</c:v>
                </c:pt>
                <c:pt idx="4">
                  <c:v>146</c:v>
                </c:pt>
                <c:pt idx="5">
                  <c:v>144</c:v>
                </c:pt>
                <c:pt idx="6">
                  <c:v>143</c:v>
                </c:pt>
                <c:pt idx="7">
                  <c:v>142</c:v>
                </c:pt>
                <c:pt idx="8">
                  <c:v>139</c:v>
                </c:pt>
              </c:numCache>
            </c:numRef>
          </c:val>
        </c:ser>
        <c:marker val="1"/>
        <c:axId val="149559936"/>
        <c:axId val="150622592"/>
      </c:lineChart>
      <c:lineChart>
        <c:grouping val="standard"/>
        <c:ser>
          <c:idx val="3"/>
          <c:order val="3"/>
          <c:tx>
            <c:strRef>
              <c:f>'1PLM8PROX'!$A$9</c:f>
              <c:strCache>
                <c:ptCount val="1"/>
                <c:pt idx="0">
                  <c:v>KR20</c:v>
                </c:pt>
              </c:strCache>
            </c:strRef>
          </c:tx>
          <c:spPr>
            <a:ln w="47625">
              <a:solidFill>
                <a:schemeClr val="accent5"/>
              </a:solidFill>
              <a:prstDash val="dash"/>
            </a:ln>
          </c:spPr>
          <c:marker>
            <c:symbol val="none"/>
          </c:marker>
          <c:val>
            <c:numRef>
              <c:f>'1PLM8PROX'!$B$9:$J$9</c:f>
              <c:numCache>
                <c:formatCode>0.000_ </c:formatCode>
                <c:ptCount val="9"/>
                <c:pt idx="0">
                  <c:v>0.72171000000000063</c:v>
                </c:pt>
                <c:pt idx="1">
                  <c:v>0.73010000000000064</c:v>
                </c:pt>
                <c:pt idx="2">
                  <c:v>0.73346999999999996</c:v>
                </c:pt>
                <c:pt idx="3">
                  <c:v>0.73583000000000065</c:v>
                </c:pt>
                <c:pt idx="4">
                  <c:v>0.73826000000000003</c:v>
                </c:pt>
                <c:pt idx="5">
                  <c:v>0.74012000000000133</c:v>
                </c:pt>
                <c:pt idx="6">
                  <c:v>0.71038999999999997</c:v>
                </c:pt>
                <c:pt idx="7">
                  <c:v>0.71220000000000061</c:v>
                </c:pt>
                <c:pt idx="8">
                  <c:v>0.70626</c:v>
                </c:pt>
              </c:numCache>
            </c:numRef>
          </c:val>
        </c:ser>
        <c:ser>
          <c:idx val="5"/>
          <c:order val="5"/>
          <c:tx>
            <c:strRef>
              <c:f>'1PLM8PROX'!$A$7</c:f>
              <c:strCache>
                <c:ptCount val="1"/>
                <c:pt idx="0">
                  <c:v>Test Mean (%)</c:v>
                </c:pt>
              </c:strCache>
            </c:strRef>
          </c:tx>
          <c:spPr>
            <a:ln w="44450">
              <a:solidFill>
                <a:schemeClr val="accent4"/>
              </a:solidFill>
            </a:ln>
          </c:spPr>
          <c:marker>
            <c:symbol val="none"/>
          </c:marker>
          <c:val>
            <c:numRef>
              <c:f>'1PLM8PROX'!$B$7:$J$7</c:f>
              <c:numCache>
                <c:formatCode>0.0%</c:formatCode>
                <c:ptCount val="9"/>
                <c:pt idx="0">
                  <c:v>0.52486787234042565</c:v>
                </c:pt>
                <c:pt idx="1">
                  <c:v>0.52811042553191456</c:v>
                </c:pt>
                <c:pt idx="2">
                  <c:v>0.52961468085106356</c:v>
                </c:pt>
                <c:pt idx="3">
                  <c:v>0.52959914893617022</c:v>
                </c:pt>
                <c:pt idx="4">
                  <c:v>0.52958319148936017</c:v>
                </c:pt>
                <c:pt idx="5">
                  <c:v>0.5310282978723404</c:v>
                </c:pt>
                <c:pt idx="6">
                  <c:v>0.62762250000000064</c:v>
                </c:pt>
                <c:pt idx="7">
                  <c:v>0.6428571428571429</c:v>
                </c:pt>
                <c:pt idx="8">
                  <c:v>0.62838538461538462</c:v>
                </c:pt>
              </c:numCache>
            </c:numRef>
          </c:val>
        </c:ser>
        <c:marker val="1"/>
        <c:axId val="150625664"/>
        <c:axId val="150624128"/>
      </c:lineChart>
      <c:catAx>
        <c:axId val="149559936"/>
        <c:scaling>
          <c:orientation val="minMax"/>
        </c:scaling>
        <c:axPos val="b"/>
        <c:tickLblPos val="nextTo"/>
        <c:crossAx val="150622592"/>
        <c:crosses val="autoZero"/>
        <c:auto val="1"/>
        <c:lblAlgn val="ctr"/>
        <c:lblOffset val="100"/>
      </c:catAx>
      <c:valAx>
        <c:axId val="150622592"/>
        <c:scaling>
          <c:orientation val="minMax"/>
          <c:max val="160"/>
        </c:scaling>
        <c:axPos val="l"/>
        <c:majorGridlines/>
        <c:numFmt formatCode="General" sourceLinked="1"/>
        <c:tickLblPos val="nextTo"/>
        <c:crossAx val="149559936"/>
        <c:crosses val="autoZero"/>
        <c:crossBetween val="between"/>
      </c:valAx>
      <c:valAx>
        <c:axId val="150624128"/>
        <c:scaling>
          <c:orientation val="minMax"/>
          <c:max val="0.9"/>
          <c:min val="0.30000000000000032"/>
        </c:scaling>
        <c:axPos val="r"/>
        <c:numFmt formatCode="#,##0.0;[Red]\-#,##0.0" sourceLinked="0"/>
        <c:tickLblPos val="nextTo"/>
        <c:txPr>
          <a:bodyPr/>
          <a:lstStyle/>
          <a:p>
            <a:pPr>
              <a:defRPr>
                <a:solidFill>
                  <a:schemeClr val="accent4"/>
                </a:solidFill>
              </a:defRPr>
            </a:pPr>
            <a:endParaRPr lang="ja-JP"/>
          </a:p>
        </c:txPr>
        <c:crossAx val="150625664"/>
        <c:crosses val="max"/>
        <c:crossBetween val="between"/>
        <c:majorUnit val="0.1"/>
      </c:valAx>
      <c:catAx>
        <c:axId val="150625664"/>
        <c:scaling>
          <c:orientation val="minMax"/>
        </c:scaling>
        <c:delete val="1"/>
        <c:axPos val="b"/>
        <c:tickLblPos val="nextTo"/>
        <c:crossAx val="150624128"/>
        <c:crosses val="autoZero"/>
        <c:auto val="1"/>
        <c:lblAlgn val="ctr"/>
        <c:lblOffset val="100"/>
      </c:catAx>
      <c:spPr>
        <a:solidFill>
          <a:schemeClr val="bg2"/>
        </a:solidFill>
      </c:spPr>
    </c:plotArea>
    <c:plotVisOnly val="1"/>
  </c:chart>
  <c:txPr>
    <a:bodyPr/>
    <a:lstStyle/>
    <a:p>
      <a:pPr>
        <a:defRPr sz="1400"/>
      </a:pPr>
      <a:endParaRPr lang="ja-JP"/>
    </a:p>
  </c:txPr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plotArea>
      <c:layout/>
      <c:lineChart>
        <c:grouping val="standard"/>
        <c:ser>
          <c:idx val="0"/>
          <c:order val="0"/>
          <c:tx>
            <c:strRef>
              <c:f>'1PLM8PROX'!$A$14</c:f>
              <c:strCache>
                <c:ptCount val="1"/>
                <c:pt idx="0">
                  <c:v>Person misfit</c:v>
                </c:pt>
              </c:strCache>
            </c:strRef>
          </c:tx>
          <c:spPr>
            <a:ln w="47625"/>
          </c:spPr>
          <c:marker>
            <c:symbol val="none"/>
          </c:marker>
          <c:val>
            <c:numRef>
              <c:f>'1PLM8PROX'!$B$14:$D$14</c:f>
              <c:numCache>
                <c:formatCode>General</c:formatCode>
                <c:ptCount val="3"/>
                <c:pt idx="0">
                  <c:v>6</c:v>
                </c:pt>
                <c:pt idx="1">
                  <c:v>3</c:v>
                </c:pt>
                <c:pt idx="2">
                  <c:v>4</c:v>
                </c:pt>
              </c:numCache>
            </c:numRef>
          </c:val>
        </c:ser>
        <c:ser>
          <c:idx val="1"/>
          <c:order val="1"/>
          <c:tx>
            <c:strRef>
              <c:f>'1PLM8PROX'!$A$15</c:f>
              <c:strCache>
                <c:ptCount val="1"/>
                <c:pt idx="0">
                  <c:v>Item misfit</c:v>
                </c:pt>
              </c:strCache>
            </c:strRef>
          </c:tx>
          <c:spPr>
            <a:ln w="47625"/>
          </c:spPr>
          <c:marker>
            <c:symbol val="none"/>
          </c:marker>
          <c:val>
            <c:numRef>
              <c:f>'1PLM8PROX'!$B$15:$D$15</c:f>
              <c:numCache>
                <c:formatCode>General</c:formatCode>
                <c:ptCount val="3"/>
                <c:pt idx="0">
                  <c:v>31</c:v>
                </c:pt>
                <c:pt idx="1">
                  <c:v>7</c:v>
                </c:pt>
                <c:pt idx="2">
                  <c:v>5</c:v>
                </c:pt>
              </c:numCache>
            </c:numRef>
          </c:val>
        </c:ser>
        <c:ser>
          <c:idx val="2"/>
          <c:order val="2"/>
          <c:tx>
            <c:strRef>
              <c:f>'1PLM8PROX'!$A$13</c:f>
              <c:strCache>
                <c:ptCount val="1"/>
                <c:pt idx="0">
                  <c:v>Item</c:v>
                </c:pt>
              </c:strCache>
            </c:strRef>
          </c:tx>
          <c:spPr>
            <a:ln w="47625"/>
          </c:spPr>
          <c:marker>
            <c:symbol val="none"/>
          </c:marker>
          <c:val>
            <c:numRef>
              <c:f>'1PLM8PROX'!$B$13:$D$13</c:f>
              <c:numCache>
                <c:formatCode>General</c:formatCode>
                <c:ptCount val="3"/>
                <c:pt idx="0">
                  <c:v>47</c:v>
                </c:pt>
                <c:pt idx="1">
                  <c:v>16</c:v>
                </c:pt>
                <c:pt idx="2">
                  <c:v>9</c:v>
                </c:pt>
              </c:numCache>
            </c:numRef>
          </c:val>
        </c:ser>
        <c:ser>
          <c:idx val="4"/>
          <c:order val="4"/>
          <c:tx>
            <c:strRef>
              <c:f>'1PLM8PROX'!$A$12</c:f>
              <c:strCache>
                <c:ptCount val="1"/>
                <c:pt idx="0">
                  <c:v>Person</c:v>
                </c:pt>
              </c:strCache>
            </c:strRef>
          </c:tx>
          <c:spPr>
            <a:ln w="47625">
              <a:solidFill>
                <a:schemeClr val="accent6"/>
              </a:solidFill>
            </a:ln>
          </c:spPr>
          <c:marker>
            <c:symbol val="none"/>
          </c:marker>
          <c:val>
            <c:numRef>
              <c:f>'1PLM8PROX'!$B$12:$D$12</c:f>
              <c:numCache>
                <c:formatCode>General</c:formatCode>
                <c:ptCount val="3"/>
                <c:pt idx="0">
                  <c:v>157</c:v>
                </c:pt>
                <c:pt idx="1">
                  <c:v>148</c:v>
                </c:pt>
                <c:pt idx="2">
                  <c:v>125</c:v>
                </c:pt>
              </c:numCache>
            </c:numRef>
          </c:val>
        </c:ser>
        <c:marker val="1"/>
        <c:axId val="150773120"/>
        <c:axId val="150787200"/>
      </c:lineChart>
      <c:lineChart>
        <c:grouping val="standard"/>
        <c:ser>
          <c:idx val="3"/>
          <c:order val="3"/>
          <c:tx>
            <c:strRef>
              <c:f>'1PLM8PROX'!$A$19</c:f>
              <c:strCache>
                <c:ptCount val="1"/>
                <c:pt idx="0">
                  <c:v>KR20</c:v>
                </c:pt>
              </c:strCache>
            </c:strRef>
          </c:tx>
          <c:spPr>
            <a:ln w="47625">
              <a:solidFill>
                <a:schemeClr val="accent5"/>
              </a:solidFill>
              <a:prstDash val="dash"/>
            </a:ln>
          </c:spPr>
          <c:marker>
            <c:symbol val="none"/>
          </c:marker>
          <c:val>
            <c:numRef>
              <c:f>'1PLM8PROX'!$B$19:$D$19</c:f>
              <c:numCache>
                <c:formatCode>0.000_ </c:formatCode>
                <c:ptCount val="3"/>
                <c:pt idx="0">
                  <c:v>0.72171000000000063</c:v>
                </c:pt>
                <c:pt idx="1">
                  <c:v>0.66555000000000064</c:v>
                </c:pt>
                <c:pt idx="2">
                  <c:v>0.51632999999999996</c:v>
                </c:pt>
              </c:numCache>
            </c:numRef>
          </c:val>
        </c:ser>
        <c:ser>
          <c:idx val="5"/>
          <c:order val="5"/>
          <c:tx>
            <c:strRef>
              <c:f>'1PLM8PROX'!$A$17</c:f>
              <c:strCache>
                <c:ptCount val="1"/>
                <c:pt idx="0">
                  <c:v>Test Mean (%)</c:v>
                </c:pt>
              </c:strCache>
            </c:strRef>
          </c:tx>
          <c:spPr>
            <a:ln w="44450">
              <a:solidFill>
                <a:schemeClr val="accent4"/>
              </a:solidFill>
            </a:ln>
          </c:spPr>
          <c:marker>
            <c:symbol val="none"/>
          </c:marker>
          <c:val>
            <c:numRef>
              <c:f>'1PLM8PROX'!$B$17:$D$17</c:f>
              <c:numCache>
                <c:formatCode>0.0%</c:formatCode>
                <c:ptCount val="3"/>
                <c:pt idx="0">
                  <c:v>0.52486787234042565</c:v>
                </c:pt>
                <c:pt idx="1">
                  <c:v>0.64104750000000121</c:v>
                </c:pt>
                <c:pt idx="2">
                  <c:v>0.67822222222222261</c:v>
                </c:pt>
              </c:numCache>
            </c:numRef>
          </c:val>
        </c:ser>
        <c:marker val="1"/>
        <c:axId val="150790528"/>
        <c:axId val="150788736"/>
      </c:lineChart>
      <c:catAx>
        <c:axId val="150773120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/>
            </a:pPr>
            <a:endParaRPr lang="ja-JP"/>
          </a:p>
        </c:txPr>
        <c:crossAx val="150787200"/>
        <c:crosses val="autoZero"/>
        <c:auto val="1"/>
        <c:lblAlgn val="ctr"/>
        <c:lblOffset val="100"/>
      </c:catAx>
      <c:valAx>
        <c:axId val="150787200"/>
        <c:scaling>
          <c:orientation val="minMax"/>
          <c:max val="160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400"/>
            </a:pPr>
            <a:endParaRPr lang="ja-JP"/>
          </a:p>
        </c:txPr>
        <c:crossAx val="150773120"/>
        <c:crosses val="autoZero"/>
        <c:crossBetween val="between"/>
      </c:valAx>
      <c:valAx>
        <c:axId val="150788736"/>
        <c:scaling>
          <c:orientation val="minMax"/>
          <c:max val="1"/>
          <c:min val="0.30000000000000032"/>
        </c:scaling>
        <c:axPos val="r"/>
        <c:numFmt formatCode="#,##0.0_);[Red]\(#,##0.0\)" sourceLinked="0"/>
        <c:tickLblPos val="nextTo"/>
        <c:txPr>
          <a:bodyPr/>
          <a:lstStyle/>
          <a:p>
            <a:pPr>
              <a:defRPr sz="1400">
                <a:solidFill>
                  <a:schemeClr val="accent4"/>
                </a:solidFill>
              </a:defRPr>
            </a:pPr>
            <a:endParaRPr lang="ja-JP"/>
          </a:p>
        </c:txPr>
        <c:crossAx val="150790528"/>
        <c:crosses val="max"/>
        <c:crossBetween val="between"/>
        <c:majorUnit val="0.1"/>
      </c:valAx>
      <c:catAx>
        <c:axId val="150790528"/>
        <c:scaling>
          <c:orientation val="minMax"/>
        </c:scaling>
        <c:delete val="1"/>
        <c:axPos val="b"/>
        <c:tickLblPos val="nextTo"/>
        <c:crossAx val="150788736"/>
        <c:crosses val="autoZero"/>
        <c:auto val="1"/>
        <c:lblAlgn val="ctr"/>
        <c:lblOffset val="100"/>
      </c:catAx>
      <c:spPr>
        <a:solidFill>
          <a:schemeClr val="bg2"/>
        </a:solidFill>
      </c:spPr>
    </c:plotArea>
    <c:plotVisOnly val="1"/>
  </c:chart>
  <c:externalData r:id="rId1"/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style val="34"/>
  <c:chart>
    <c:autoTitleDeleted val="1"/>
    <c:plotArea>
      <c:layout>
        <c:manualLayout>
          <c:layoutTarget val="inner"/>
          <c:xMode val="edge"/>
          <c:yMode val="edge"/>
          <c:x val="9.8364964206363717E-2"/>
          <c:y val="3.6854326653153052E-2"/>
          <c:w val="0.82185501405013972"/>
          <c:h val="0.88789230982673328"/>
        </c:manualLayout>
      </c:layout>
      <c:lineChart>
        <c:grouping val="standard"/>
        <c:ser>
          <c:idx val="0"/>
          <c:order val="0"/>
          <c:tx>
            <c:strRef>
              <c:f>'1PLM3PROX'!$A$4</c:f>
              <c:strCache>
                <c:ptCount val="1"/>
                <c:pt idx="0">
                  <c:v>Person misfit</c:v>
                </c:pt>
              </c:strCache>
            </c:strRef>
          </c:tx>
          <c:marker>
            <c:symbol val="none"/>
          </c:marker>
          <c:val>
            <c:numRef>
              <c:f>'1PLM3PROX'!$B$4:$H$4</c:f>
              <c:numCache>
                <c:formatCode>0_ </c:formatCode>
                <c:ptCount val="7"/>
                <c:pt idx="0">
                  <c:v>5</c:v>
                </c:pt>
                <c:pt idx="1">
                  <c:v>2</c:v>
                </c:pt>
                <c:pt idx="2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0</c:v>
                </c:pt>
              </c:numCache>
            </c:numRef>
          </c:val>
        </c:ser>
        <c:ser>
          <c:idx val="1"/>
          <c:order val="1"/>
          <c:tx>
            <c:strRef>
              <c:f>'1PLM3PROX'!$A$5</c:f>
              <c:strCache>
                <c:ptCount val="1"/>
                <c:pt idx="0">
                  <c:v>Item misfit</c:v>
                </c:pt>
              </c:strCache>
            </c:strRef>
          </c:tx>
          <c:marker>
            <c:symbol val="none"/>
          </c:marker>
          <c:val>
            <c:numRef>
              <c:f>'1PLM3PROX'!$B$5:$H$5</c:f>
              <c:numCache>
                <c:formatCode>0_ </c:formatCode>
                <c:ptCount val="7"/>
                <c:pt idx="0">
                  <c:v>16</c:v>
                </c:pt>
                <c:pt idx="1">
                  <c:v>16</c:v>
                </c:pt>
                <c:pt idx="2">
                  <c:v>16</c:v>
                </c:pt>
                <c:pt idx="3">
                  <c:v>0</c:v>
                </c:pt>
                <c:pt idx="4">
                  <c:v>2</c:v>
                </c:pt>
                <c:pt idx="5">
                  <c:v>1</c:v>
                </c:pt>
                <c:pt idx="6">
                  <c:v>0</c:v>
                </c:pt>
              </c:numCache>
            </c:numRef>
          </c:val>
        </c:ser>
        <c:ser>
          <c:idx val="2"/>
          <c:order val="2"/>
          <c:tx>
            <c:strRef>
              <c:f>'1PLM3PROX'!$A$3</c:f>
              <c:strCache>
                <c:ptCount val="1"/>
                <c:pt idx="0">
                  <c:v>Item</c:v>
                </c:pt>
              </c:strCache>
            </c:strRef>
          </c:tx>
          <c:marker>
            <c:symbol val="none"/>
          </c:marker>
          <c:val>
            <c:numRef>
              <c:f>'1PLM3PROX'!$B$3:$H$3</c:f>
              <c:numCache>
                <c:formatCode>0_ </c:formatCode>
                <c:ptCount val="7"/>
                <c:pt idx="0">
                  <c:v>35</c:v>
                </c:pt>
                <c:pt idx="1">
                  <c:v>35</c:v>
                </c:pt>
                <c:pt idx="2">
                  <c:v>25</c:v>
                </c:pt>
                <c:pt idx="3">
                  <c:v>19</c:v>
                </c:pt>
                <c:pt idx="4">
                  <c:v>19</c:v>
                </c:pt>
                <c:pt idx="5">
                  <c:v>17</c:v>
                </c:pt>
                <c:pt idx="6">
                  <c:v>16</c:v>
                </c:pt>
              </c:numCache>
            </c:numRef>
          </c:val>
        </c:ser>
        <c:ser>
          <c:idx val="4"/>
          <c:order val="4"/>
          <c:tx>
            <c:strRef>
              <c:f>'1PLM3PROX'!$A$2</c:f>
              <c:strCache>
                <c:ptCount val="1"/>
                <c:pt idx="0">
                  <c:v>Person</c:v>
                </c:pt>
              </c:strCache>
            </c:strRef>
          </c:tx>
          <c:spPr>
            <a:ln>
              <a:solidFill>
                <a:schemeClr val="accent6"/>
              </a:solidFill>
            </a:ln>
          </c:spPr>
          <c:marker>
            <c:symbol val="none"/>
          </c:marker>
          <c:val>
            <c:numRef>
              <c:f>'1PLM3PROX'!$B$2:$H$2</c:f>
              <c:numCache>
                <c:formatCode>0_ </c:formatCode>
                <c:ptCount val="7"/>
                <c:pt idx="0">
                  <c:v>119</c:v>
                </c:pt>
                <c:pt idx="1">
                  <c:v>114</c:v>
                </c:pt>
                <c:pt idx="2">
                  <c:v>112</c:v>
                </c:pt>
                <c:pt idx="3">
                  <c:v>112</c:v>
                </c:pt>
                <c:pt idx="4">
                  <c:v>110</c:v>
                </c:pt>
                <c:pt idx="5">
                  <c:v>109</c:v>
                </c:pt>
                <c:pt idx="6">
                  <c:v>108</c:v>
                </c:pt>
              </c:numCache>
            </c:numRef>
          </c:val>
        </c:ser>
        <c:marker val="1"/>
        <c:axId val="37565568"/>
        <c:axId val="37567104"/>
      </c:lineChart>
      <c:lineChart>
        <c:grouping val="standard"/>
        <c:ser>
          <c:idx val="3"/>
          <c:order val="3"/>
          <c:tx>
            <c:strRef>
              <c:f>'1PLM3PROX'!$A$9</c:f>
              <c:strCache>
                <c:ptCount val="1"/>
                <c:pt idx="0">
                  <c:v>KR20</c:v>
                </c:pt>
              </c:strCache>
            </c:strRef>
          </c:tx>
          <c:spPr>
            <a:ln>
              <a:solidFill>
                <a:schemeClr val="accent5"/>
              </a:solidFill>
              <a:prstDash val="dash"/>
            </a:ln>
          </c:spPr>
          <c:marker>
            <c:symbol val="none"/>
          </c:marker>
          <c:val>
            <c:numRef>
              <c:f>'1PLM3PROX'!$B$9:$H$9</c:f>
              <c:numCache>
                <c:formatCode>0.000_ </c:formatCode>
                <c:ptCount val="7"/>
                <c:pt idx="0">
                  <c:v>0.75151000000000001</c:v>
                </c:pt>
                <c:pt idx="1">
                  <c:v>0.75770000000000171</c:v>
                </c:pt>
                <c:pt idx="2">
                  <c:v>0.75954999999999995</c:v>
                </c:pt>
                <c:pt idx="3">
                  <c:v>0.78325999999999996</c:v>
                </c:pt>
                <c:pt idx="4">
                  <c:v>0.77632000000000134</c:v>
                </c:pt>
                <c:pt idx="5">
                  <c:v>0.76562000000000197</c:v>
                </c:pt>
                <c:pt idx="6">
                  <c:v>0.76672000000000184</c:v>
                </c:pt>
              </c:numCache>
            </c:numRef>
          </c:val>
        </c:ser>
        <c:ser>
          <c:idx val="5"/>
          <c:order val="5"/>
          <c:tx>
            <c:strRef>
              <c:f>'1PLM3PROX'!$A$7</c:f>
              <c:strCache>
                <c:ptCount val="1"/>
                <c:pt idx="0">
                  <c:v>Test Mean (%)</c:v>
                </c:pt>
              </c:strCache>
            </c:strRef>
          </c:tx>
          <c:spPr>
            <a:ln>
              <a:solidFill>
                <a:schemeClr val="accent4"/>
              </a:solidFill>
            </a:ln>
          </c:spPr>
          <c:marker>
            <c:symbol val="none"/>
          </c:marker>
          <c:val>
            <c:numRef>
              <c:f>'1PLM3PROX'!$B$7:$H$7</c:f>
              <c:numCache>
                <c:formatCode>0.0%</c:formatCode>
                <c:ptCount val="7"/>
                <c:pt idx="0">
                  <c:v>0.56398571428571465</c:v>
                </c:pt>
                <c:pt idx="1">
                  <c:v>0.56842114285714251</c:v>
                </c:pt>
                <c:pt idx="2">
                  <c:v>0.79928560000000004</c:v>
                </c:pt>
                <c:pt idx="3">
                  <c:v>0.57471789473684209</c:v>
                </c:pt>
                <c:pt idx="4">
                  <c:v>0.57272736842105254</c:v>
                </c:pt>
                <c:pt idx="5">
                  <c:v>0.58014058823529358</c:v>
                </c:pt>
                <c:pt idx="6">
                  <c:v>0.58854187499999999</c:v>
                </c:pt>
              </c:numCache>
            </c:numRef>
          </c:val>
        </c:ser>
        <c:marker val="1"/>
        <c:axId val="37582720"/>
        <c:axId val="37581184"/>
      </c:lineChart>
      <c:catAx>
        <c:axId val="37565568"/>
        <c:scaling>
          <c:orientation val="minMax"/>
        </c:scaling>
        <c:axPos val="b"/>
        <c:tickLblPos val="nextTo"/>
        <c:crossAx val="37567104"/>
        <c:crossesAt val="0"/>
        <c:auto val="1"/>
        <c:lblAlgn val="ctr"/>
        <c:lblOffset val="100"/>
      </c:catAx>
      <c:valAx>
        <c:axId val="37567104"/>
        <c:scaling>
          <c:orientation val="minMax"/>
          <c:max val="120"/>
          <c:min val="0"/>
        </c:scaling>
        <c:axPos val="l"/>
        <c:majorGridlines/>
        <c:numFmt formatCode="0_ " sourceLinked="1"/>
        <c:tickLblPos val="nextTo"/>
        <c:crossAx val="37565568"/>
        <c:crosses val="autoZero"/>
        <c:crossBetween val="between"/>
        <c:majorUnit val="20"/>
      </c:valAx>
      <c:valAx>
        <c:axId val="37581184"/>
        <c:scaling>
          <c:orientation val="minMax"/>
          <c:min val="0.30000000000000032"/>
        </c:scaling>
        <c:axPos val="r"/>
        <c:numFmt formatCode="#,##0.0;[Red]\-#,##0.0" sourceLinked="0"/>
        <c:tickLblPos val="nextTo"/>
        <c:txPr>
          <a:bodyPr/>
          <a:lstStyle/>
          <a:p>
            <a:pPr>
              <a:defRPr>
                <a:solidFill>
                  <a:schemeClr val="accent4"/>
                </a:solidFill>
              </a:defRPr>
            </a:pPr>
            <a:endParaRPr lang="ja-JP"/>
          </a:p>
        </c:txPr>
        <c:crossAx val="37582720"/>
        <c:crosses val="max"/>
        <c:crossBetween val="between"/>
        <c:majorUnit val="0.1"/>
      </c:valAx>
      <c:catAx>
        <c:axId val="37582720"/>
        <c:scaling>
          <c:orientation val="minMax"/>
        </c:scaling>
        <c:delete val="1"/>
        <c:axPos val="b"/>
        <c:tickLblPos val="nextTo"/>
        <c:crossAx val="37581184"/>
        <c:crosses val="autoZero"/>
        <c:auto val="1"/>
        <c:lblAlgn val="ctr"/>
        <c:lblOffset val="100"/>
      </c:catAx>
    </c:plotArea>
    <c:plotVisOnly val="1"/>
  </c:chart>
  <c:txPr>
    <a:bodyPr/>
    <a:lstStyle/>
    <a:p>
      <a:pPr>
        <a:defRPr sz="1400"/>
      </a:pPr>
      <a:endParaRPr lang="ja-JP"/>
    </a:p>
  </c:txPr>
  <c:externalData r:id="rId1"/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style val="34"/>
  <c:chart>
    <c:autoTitleDeleted val="1"/>
    <c:plotArea>
      <c:layout>
        <c:manualLayout>
          <c:layoutTarget val="inner"/>
          <c:xMode val="edge"/>
          <c:yMode val="edge"/>
          <c:x val="9.8364964206363759E-2"/>
          <c:y val="3.6854326653153052E-2"/>
          <c:w val="0.82185501405013994"/>
          <c:h val="0.88789230982673306"/>
        </c:manualLayout>
      </c:layout>
      <c:lineChart>
        <c:grouping val="standard"/>
        <c:ser>
          <c:idx val="0"/>
          <c:order val="0"/>
          <c:tx>
            <c:strRef>
              <c:f>'1PLM3PROX'!$A$14</c:f>
              <c:strCache>
                <c:ptCount val="1"/>
                <c:pt idx="0">
                  <c:v>Person misfit</c:v>
                </c:pt>
              </c:strCache>
            </c:strRef>
          </c:tx>
          <c:marker>
            <c:symbol val="none"/>
          </c:marker>
          <c:val>
            <c:numRef>
              <c:f>'1PLM3PROX'!$B$14:$D$14</c:f>
              <c:numCache>
                <c:formatCode>0_ </c:formatCode>
                <c:ptCount val="3"/>
                <c:pt idx="0">
                  <c:v>5</c:v>
                </c:pt>
                <c:pt idx="1">
                  <c:v>1</c:v>
                </c:pt>
                <c:pt idx="2">
                  <c:v>0</c:v>
                </c:pt>
              </c:numCache>
            </c:numRef>
          </c:val>
        </c:ser>
        <c:ser>
          <c:idx val="1"/>
          <c:order val="1"/>
          <c:tx>
            <c:strRef>
              <c:f>'1PLM3PROX'!$A$15</c:f>
              <c:strCache>
                <c:ptCount val="1"/>
                <c:pt idx="0">
                  <c:v>Item misfit</c:v>
                </c:pt>
              </c:strCache>
            </c:strRef>
          </c:tx>
          <c:marker>
            <c:symbol val="none"/>
          </c:marker>
          <c:val>
            <c:numRef>
              <c:f>'1PLM3PROX'!$B$15:$D$15</c:f>
              <c:numCache>
                <c:formatCode>0_ </c:formatCode>
                <c:ptCount val="3"/>
                <c:pt idx="0">
                  <c:v>16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</c:ser>
        <c:ser>
          <c:idx val="2"/>
          <c:order val="2"/>
          <c:tx>
            <c:strRef>
              <c:f>'1PLM3PROX'!$A$13</c:f>
              <c:strCache>
                <c:ptCount val="1"/>
                <c:pt idx="0">
                  <c:v>Item</c:v>
                </c:pt>
              </c:strCache>
            </c:strRef>
          </c:tx>
          <c:marker>
            <c:symbol val="none"/>
          </c:marker>
          <c:val>
            <c:numRef>
              <c:f>'1PLM3PROX'!$B$13:$D$13</c:f>
              <c:numCache>
                <c:formatCode>0_ </c:formatCode>
                <c:ptCount val="3"/>
                <c:pt idx="0">
                  <c:v>35</c:v>
                </c:pt>
                <c:pt idx="1">
                  <c:v>19</c:v>
                </c:pt>
                <c:pt idx="2">
                  <c:v>19</c:v>
                </c:pt>
              </c:numCache>
            </c:numRef>
          </c:val>
        </c:ser>
        <c:ser>
          <c:idx val="4"/>
          <c:order val="4"/>
          <c:tx>
            <c:strRef>
              <c:f>'1PLM3PROX'!$A$12</c:f>
              <c:strCache>
                <c:ptCount val="1"/>
                <c:pt idx="0">
                  <c:v>Person</c:v>
                </c:pt>
              </c:strCache>
            </c:strRef>
          </c:tx>
          <c:spPr>
            <a:ln>
              <a:solidFill>
                <a:schemeClr val="accent6"/>
              </a:solidFill>
            </a:ln>
          </c:spPr>
          <c:marker>
            <c:symbol val="none"/>
          </c:marker>
          <c:val>
            <c:numRef>
              <c:f>'1PLM3PROX'!$B$12:$D$12</c:f>
              <c:numCache>
                <c:formatCode>0_ </c:formatCode>
                <c:ptCount val="3"/>
                <c:pt idx="0">
                  <c:v>119</c:v>
                </c:pt>
                <c:pt idx="1">
                  <c:v>114</c:v>
                </c:pt>
                <c:pt idx="2">
                  <c:v>112</c:v>
                </c:pt>
              </c:numCache>
            </c:numRef>
          </c:val>
        </c:ser>
        <c:marker val="1"/>
        <c:axId val="37907072"/>
        <c:axId val="37912960"/>
      </c:lineChart>
      <c:lineChart>
        <c:grouping val="standard"/>
        <c:ser>
          <c:idx val="3"/>
          <c:order val="3"/>
          <c:tx>
            <c:strRef>
              <c:f>'1PLM3PROX'!$A$19</c:f>
              <c:strCache>
                <c:ptCount val="1"/>
                <c:pt idx="0">
                  <c:v>KR20</c:v>
                </c:pt>
              </c:strCache>
            </c:strRef>
          </c:tx>
          <c:spPr>
            <a:ln>
              <a:solidFill>
                <a:schemeClr val="accent5"/>
              </a:solidFill>
              <a:prstDash val="dash"/>
            </a:ln>
          </c:spPr>
          <c:marker>
            <c:symbol val="none"/>
          </c:marker>
          <c:val>
            <c:numRef>
              <c:f>'1PLM3PROX'!$B$19:$D$19</c:f>
              <c:numCache>
                <c:formatCode>0.000_ </c:formatCode>
                <c:ptCount val="3"/>
                <c:pt idx="0">
                  <c:v>0.75151000000000001</c:v>
                </c:pt>
                <c:pt idx="1">
                  <c:v>0.78564000000000134</c:v>
                </c:pt>
                <c:pt idx="2">
                  <c:v>0.78029000000000004</c:v>
                </c:pt>
              </c:numCache>
            </c:numRef>
          </c:val>
        </c:ser>
        <c:ser>
          <c:idx val="5"/>
          <c:order val="5"/>
          <c:tx>
            <c:strRef>
              <c:f>'1PLM3PROX'!$A$17</c:f>
              <c:strCache>
                <c:ptCount val="1"/>
                <c:pt idx="0">
                  <c:v>Test Mean (%)</c:v>
                </c:pt>
              </c:strCache>
            </c:strRef>
          </c:tx>
          <c:spPr>
            <a:ln>
              <a:solidFill>
                <a:schemeClr val="accent4"/>
              </a:solidFill>
            </a:ln>
          </c:spPr>
          <c:marker>
            <c:symbol val="none"/>
          </c:marker>
          <c:val>
            <c:numRef>
              <c:f>'1PLM3PROX'!$B$17:$D$17</c:f>
              <c:numCache>
                <c:formatCode>0.0%</c:formatCode>
                <c:ptCount val="3"/>
                <c:pt idx="0">
                  <c:v>0.56398571428571465</c:v>
                </c:pt>
                <c:pt idx="1">
                  <c:v>0.59602947368421177</c:v>
                </c:pt>
                <c:pt idx="2">
                  <c:v>0.59398473684210529</c:v>
                </c:pt>
              </c:numCache>
            </c:numRef>
          </c:val>
        </c:ser>
        <c:marker val="1"/>
        <c:axId val="37916032"/>
        <c:axId val="37914496"/>
      </c:lineChart>
      <c:catAx>
        <c:axId val="37907072"/>
        <c:scaling>
          <c:orientation val="minMax"/>
        </c:scaling>
        <c:axPos val="b"/>
        <c:tickLblPos val="nextTo"/>
        <c:crossAx val="37912960"/>
        <c:crossesAt val="0"/>
        <c:auto val="1"/>
        <c:lblAlgn val="ctr"/>
        <c:lblOffset val="100"/>
      </c:catAx>
      <c:valAx>
        <c:axId val="37912960"/>
        <c:scaling>
          <c:orientation val="minMax"/>
          <c:max val="120"/>
          <c:min val="0"/>
        </c:scaling>
        <c:axPos val="l"/>
        <c:majorGridlines/>
        <c:numFmt formatCode="0_ " sourceLinked="1"/>
        <c:tickLblPos val="nextTo"/>
        <c:crossAx val="37907072"/>
        <c:crosses val="autoZero"/>
        <c:crossBetween val="between"/>
        <c:majorUnit val="20"/>
      </c:valAx>
      <c:valAx>
        <c:axId val="37914496"/>
        <c:scaling>
          <c:orientation val="minMax"/>
          <c:min val="0.30000000000000032"/>
        </c:scaling>
        <c:axPos val="r"/>
        <c:numFmt formatCode="#,##0.0;[Red]\-#,##0.0" sourceLinked="0"/>
        <c:tickLblPos val="nextTo"/>
        <c:txPr>
          <a:bodyPr/>
          <a:lstStyle/>
          <a:p>
            <a:pPr>
              <a:defRPr>
                <a:solidFill>
                  <a:schemeClr val="accent4"/>
                </a:solidFill>
              </a:defRPr>
            </a:pPr>
            <a:endParaRPr lang="ja-JP"/>
          </a:p>
        </c:txPr>
        <c:crossAx val="37916032"/>
        <c:crosses val="max"/>
        <c:crossBetween val="between"/>
        <c:majorUnit val="0.1"/>
      </c:valAx>
      <c:catAx>
        <c:axId val="37916032"/>
        <c:scaling>
          <c:orientation val="minMax"/>
        </c:scaling>
        <c:delete val="1"/>
        <c:axPos val="b"/>
        <c:tickLblPos val="nextTo"/>
        <c:crossAx val="37914496"/>
        <c:crosses val="autoZero"/>
        <c:auto val="1"/>
        <c:lblAlgn val="ctr"/>
        <c:lblOffset val="100"/>
      </c:catAx>
    </c:plotArea>
    <c:plotVisOnly val="1"/>
  </c:chart>
  <c:txPr>
    <a:bodyPr/>
    <a:lstStyle/>
    <a:p>
      <a:pPr>
        <a:defRPr sz="1400"/>
      </a:pPr>
      <a:endParaRPr lang="ja-JP"/>
    </a:p>
  </c:txPr>
  <c:externalData r:id="rId1"/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ja-JP"/>
  <c:style val="10"/>
  <c:chart>
    <c:plotArea>
      <c:layout/>
      <c:lineChart>
        <c:grouping val="standard"/>
        <c:ser>
          <c:idx val="0"/>
          <c:order val="0"/>
          <c:tx>
            <c:v>初期</c:v>
          </c:tx>
          <c:cat>
            <c:strRef>
              <c:f>特性値!$S$83:$S$86</c:f>
              <c:strCache>
                <c:ptCount val="4"/>
                <c:pt idx="0">
                  <c:v>準1級 </c:v>
                </c:pt>
                <c:pt idx="1">
                  <c:v>2級 </c:v>
                </c:pt>
                <c:pt idx="2">
                  <c:v>準2級 </c:v>
                </c:pt>
                <c:pt idx="3">
                  <c:v>3級 </c:v>
                </c:pt>
              </c:strCache>
            </c:strRef>
          </c:cat>
          <c:val>
            <c:numRef>
              <c:f>特性値!$E$96:$E$99</c:f>
              <c:numCache>
                <c:formatCode>0.00_ </c:formatCode>
                <c:ptCount val="4"/>
                <c:pt idx="0">
                  <c:v>0.27423440000000004</c:v>
                </c:pt>
                <c:pt idx="1">
                  <c:v>0.42702800000000041</c:v>
                </c:pt>
                <c:pt idx="2">
                  <c:v>0.63062950000000095</c:v>
                </c:pt>
                <c:pt idx="3">
                  <c:v>0.7942946666666667</c:v>
                </c:pt>
              </c:numCache>
            </c:numRef>
          </c:val>
        </c:ser>
        <c:ser>
          <c:idx val="1"/>
          <c:order val="1"/>
          <c:tx>
            <c:v>項目温存</c:v>
          </c:tx>
          <c:cat>
            <c:strRef>
              <c:f>特性値!$S$83:$S$86</c:f>
              <c:strCache>
                <c:ptCount val="4"/>
                <c:pt idx="0">
                  <c:v>準1級 </c:v>
                </c:pt>
                <c:pt idx="1">
                  <c:v>2級 </c:v>
                </c:pt>
                <c:pt idx="2">
                  <c:v>準2級 </c:v>
                </c:pt>
                <c:pt idx="3">
                  <c:v>3級 </c:v>
                </c:pt>
              </c:strCache>
            </c:strRef>
          </c:cat>
          <c:val>
            <c:numRef>
              <c:f>特性値!$E$159:$E$162</c:f>
              <c:numCache>
                <c:formatCode>0.00_ </c:formatCode>
                <c:ptCount val="4"/>
                <c:pt idx="0">
                  <c:v>0.29804000000000008</c:v>
                </c:pt>
                <c:pt idx="1">
                  <c:v>0.52941272727272637</c:v>
                </c:pt>
                <c:pt idx="2">
                  <c:v>0.66058600000000001</c:v>
                </c:pt>
                <c:pt idx="3">
                  <c:v>0.77898857142857247</c:v>
                </c:pt>
              </c:numCache>
            </c:numRef>
          </c:val>
        </c:ser>
        <c:ser>
          <c:idx val="2"/>
          <c:order val="2"/>
          <c:tx>
            <c:v>Ｆｉｔ重視</c:v>
          </c:tx>
          <c:cat>
            <c:strRef>
              <c:f>特性値!$S$83:$S$86</c:f>
              <c:strCache>
                <c:ptCount val="4"/>
                <c:pt idx="0">
                  <c:v>準1級 </c:v>
                </c:pt>
                <c:pt idx="1">
                  <c:v>2級 </c:v>
                </c:pt>
                <c:pt idx="2">
                  <c:v>準2級 </c:v>
                </c:pt>
                <c:pt idx="3">
                  <c:v>3級 </c:v>
                </c:pt>
              </c:strCache>
            </c:strRef>
          </c:cat>
          <c:val>
            <c:numRef>
              <c:f>'特性値 (2)'!$E$124:$E$127</c:f>
              <c:numCache>
                <c:formatCode>0.00_ </c:formatCode>
                <c:ptCount val="4"/>
                <c:pt idx="0">
                  <c:v>0.30412500000000031</c:v>
                </c:pt>
                <c:pt idx="1">
                  <c:v>0.51082400000000061</c:v>
                </c:pt>
                <c:pt idx="2">
                  <c:v>0.65058928571428576</c:v>
                </c:pt>
                <c:pt idx="3">
                  <c:v>0.80360799999999999</c:v>
                </c:pt>
              </c:numCache>
            </c:numRef>
          </c:val>
        </c:ser>
        <c:marker val="1"/>
        <c:axId val="38557952"/>
        <c:axId val="150151168"/>
      </c:lineChart>
      <c:catAx>
        <c:axId val="38557952"/>
        <c:scaling>
          <c:orientation val="minMax"/>
        </c:scaling>
        <c:axPos val="b"/>
        <c:tickLblPos val="nextTo"/>
        <c:txPr>
          <a:bodyPr rot="-3000000"/>
          <a:lstStyle/>
          <a:p>
            <a:pPr>
              <a:defRPr sz="1600"/>
            </a:pPr>
            <a:endParaRPr lang="ja-JP"/>
          </a:p>
        </c:txPr>
        <c:crossAx val="150151168"/>
        <c:crosses val="autoZero"/>
        <c:auto val="1"/>
        <c:lblAlgn val="ctr"/>
        <c:lblOffset val="100"/>
      </c:catAx>
      <c:valAx>
        <c:axId val="150151168"/>
        <c:scaling>
          <c:orientation val="minMax"/>
        </c:scaling>
        <c:axPos val="l"/>
        <c:majorGridlines/>
        <c:numFmt formatCode="0.00_ " sourceLinked="0"/>
        <c:tickLblPos val="nextTo"/>
        <c:txPr>
          <a:bodyPr/>
          <a:lstStyle/>
          <a:p>
            <a:pPr>
              <a:defRPr sz="1600"/>
            </a:pPr>
            <a:endParaRPr lang="ja-JP"/>
          </a:p>
        </c:txPr>
        <c:crossAx val="38557952"/>
        <c:crosses val="autoZero"/>
        <c:crossBetween val="between"/>
        <c:majorUnit val="0.25"/>
      </c:valAx>
      <c:spPr>
        <a:solidFill>
          <a:schemeClr val="tx2">
            <a:lumMod val="20000"/>
            <a:lumOff val="80000"/>
          </a:schemeClr>
        </a:solidFill>
      </c:spPr>
    </c:plotArea>
    <c:legend>
      <c:legendPos val="r"/>
      <c:layout/>
      <c:txPr>
        <a:bodyPr/>
        <a:lstStyle/>
        <a:p>
          <a:pPr>
            <a:defRPr sz="1400"/>
          </a:pPr>
          <a:endParaRPr lang="ja-JP"/>
        </a:p>
      </c:txPr>
    </c:legend>
    <c:plotVisOnly val="1"/>
  </c:chart>
  <c:txPr>
    <a:bodyPr/>
    <a:lstStyle/>
    <a:p>
      <a:pPr>
        <a:defRPr sz="1800"/>
      </a:pPr>
      <a:endParaRPr lang="ja-JP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ja-JP"/>
  <c:chart>
    <c:plotArea>
      <c:layout/>
      <c:lineChart>
        <c:grouping val="standard"/>
        <c:ser>
          <c:idx val="0"/>
          <c:order val="0"/>
          <c:tx>
            <c:v>初期</c:v>
          </c:tx>
          <c:cat>
            <c:strRef>
              <c:f>'C:\Documents and Settings\kimura\Application Data\Microsoft\Excel\[問題一覧（VocGrm I=80).xlsx]特性値'!$S$83:$S$86</c:f>
              <c:strCache>
                <c:ptCount val="4"/>
                <c:pt idx="0">
                  <c:v>準1級 </c:v>
                </c:pt>
                <c:pt idx="1">
                  <c:v>2級 </c:v>
                </c:pt>
                <c:pt idx="2">
                  <c:v>準2級 </c:v>
                </c:pt>
                <c:pt idx="3">
                  <c:v>3級 </c:v>
                </c:pt>
              </c:strCache>
            </c:strRef>
          </c:cat>
          <c:val>
            <c:numRef>
              <c:f>'特性値 (2)'!$E$63:$E$66</c:f>
              <c:numCache>
                <c:formatCode>0.00_ </c:formatCode>
                <c:ptCount val="4"/>
                <c:pt idx="0">
                  <c:v>0.2733558333333333</c:v>
                </c:pt>
                <c:pt idx="1">
                  <c:v>0.43694266666666703</c:v>
                </c:pt>
                <c:pt idx="2">
                  <c:v>0.69681700000000002</c:v>
                </c:pt>
                <c:pt idx="3">
                  <c:v>0.7866250000000008</c:v>
                </c:pt>
              </c:numCache>
            </c:numRef>
          </c:val>
        </c:ser>
        <c:ser>
          <c:idx val="1"/>
          <c:order val="1"/>
          <c:tx>
            <c:v>項目温存</c:v>
          </c:tx>
          <c:cat>
            <c:strRef>
              <c:f>'C:\Documents and Settings\kimura\Application Data\Microsoft\Excel\[問題一覧（VocGrm I=80).xlsx]特性値'!$S$83:$S$86</c:f>
              <c:strCache>
                <c:ptCount val="4"/>
                <c:pt idx="0">
                  <c:v>準1級 </c:v>
                </c:pt>
                <c:pt idx="1">
                  <c:v>2級 </c:v>
                </c:pt>
                <c:pt idx="2">
                  <c:v>準2級 </c:v>
                </c:pt>
                <c:pt idx="3">
                  <c:v>3級 </c:v>
                </c:pt>
              </c:strCache>
            </c:strRef>
          </c:cat>
          <c:val>
            <c:numRef>
              <c:f>特性値!$E$112:$E$115</c:f>
              <c:numCache>
                <c:formatCode>0.00_ </c:formatCode>
                <c:ptCount val="4"/>
                <c:pt idx="1">
                  <c:v>0.45171</c:v>
                </c:pt>
                <c:pt idx="2">
                  <c:v>0.82159666666666653</c:v>
                </c:pt>
                <c:pt idx="3">
                  <c:v>0.84330749999999999</c:v>
                </c:pt>
              </c:numCache>
            </c:numRef>
          </c:val>
        </c:ser>
        <c:ser>
          <c:idx val="2"/>
          <c:order val="2"/>
          <c:tx>
            <c:v>Ｆｉｔ重視</c:v>
          </c:tx>
          <c:cat>
            <c:strRef>
              <c:f>'C:\Documents and Settings\kimura\Application Data\Microsoft\Excel\[問題一覧（VocGrm I=80).xlsx]特性値'!$S$83:$S$86</c:f>
              <c:strCache>
                <c:ptCount val="4"/>
                <c:pt idx="0">
                  <c:v>準1級 </c:v>
                </c:pt>
                <c:pt idx="1">
                  <c:v>2級 </c:v>
                </c:pt>
                <c:pt idx="2">
                  <c:v>準2級 </c:v>
                </c:pt>
                <c:pt idx="3">
                  <c:v>3級 </c:v>
                </c:pt>
              </c:strCache>
            </c:strRef>
          </c:cat>
          <c:val>
            <c:numRef>
              <c:f>'特性値 (2)'!$E$77:$E$80</c:f>
              <c:numCache>
                <c:formatCode>0.00_ </c:formatCode>
                <c:ptCount val="4"/>
                <c:pt idx="1">
                  <c:v>0.49333333333333335</c:v>
                </c:pt>
                <c:pt idx="2">
                  <c:v>0.78666666666666651</c:v>
                </c:pt>
                <c:pt idx="3">
                  <c:v>0.7546666666666666</c:v>
                </c:pt>
              </c:numCache>
            </c:numRef>
          </c:val>
        </c:ser>
        <c:marker val="1"/>
        <c:axId val="38783232"/>
        <c:axId val="37687296"/>
      </c:lineChart>
      <c:catAx>
        <c:axId val="38783232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/>
            </a:pPr>
            <a:endParaRPr lang="ja-JP"/>
          </a:p>
        </c:txPr>
        <c:crossAx val="37687296"/>
        <c:crosses val="autoZero"/>
        <c:auto val="1"/>
        <c:lblAlgn val="ctr"/>
        <c:lblOffset val="100"/>
      </c:catAx>
      <c:valAx>
        <c:axId val="37687296"/>
        <c:scaling>
          <c:orientation val="minMax"/>
        </c:scaling>
        <c:axPos val="l"/>
        <c:majorGridlines/>
        <c:numFmt formatCode="0.00_ " sourceLinked="1"/>
        <c:tickLblPos val="nextTo"/>
        <c:txPr>
          <a:bodyPr/>
          <a:lstStyle/>
          <a:p>
            <a:pPr>
              <a:defRPr sz="1600"/>
            </a:pPr>
            <a:endParaRPr lang="ja-JP"/>
          </a:p>
        </c:txPr>
        <c:crossAx val="38783232"/>
        <c:crosses val="autoZero"/>
        <c:crossBetween val="between"/>
        <c:majorUnit val="0.25"/>
      </c:valAx>
      <c:spPr>
        <a:solidFill>
          <a:schemeClr val="accent1">
            <a:lumMod val="20000"/>
            <a:lumOff val="80000"/>
          </a:schemeClr>
        </a:solidFill>
      </c:spPr>
    </c:plotArea>
    <c:legend>
      <c:legendPos val="r"/>
      <c:layout>
        <c:manualLayout>
          <c:xMode val="edge"/>
          <c:yMode val="edge"/>
          <c:x val="0.63809777109421562"/>
          <c:y val="0.33517953784968429"/>
          <c:w val="0.35872764795047091"/>
          <c:h val="0.34962217773989546"/>
        </c:manualLayout>
      </c:layout>
      <c:txPr>
        <a:bodyPr/>
        <a:lstStyle/>
        <a:p>
          <a:pPr>
            <a:defRPr sz="1400"/>
          </a:pPr>
          <a:endParaRPr lang="ja-JP"/>
        </a:p>
      </c:txPr>
    </c:legend>
    <c:plotVisOnly val="1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ja-JP"/>
  <c:chart>
    <c:plotArea>
      <c:layout/>
      <c:lineChart>
        <c:grouping val="standard"/>
        <c:ser>
          <c:idx val="0"/>
          <c:order val="0"/>
          <c:tx>
            <c:v>初期</c:v>
          </c:tx>
          <c:cat>
            <c:strRef>
              <c:f>[4]特性値!$S$83:$S$86</c:f>
              <c:strCache>
                <c:ptCount val="4"/>
                <c:pt idx="0">
                  <c:v>準1級 </c:v>
                </c:pt>
                <c:pt idx="1">
                  <c:v>2級 </c:v>
                </c:pt>
                <c:pt idx="2">
                  <c:v>準2級 </c:v>
                </c:pt>
                <c:pt idx="3">
                  <c:v>3級 </c:v>
                </c:pt>
              </c:strCache>
            </c:strRef>
          </c:cat>
          <c:val>
            <c:numRef>
              <c:f>'特性値 (2)'!$E$42:$E$45</c:f>
              <c:numCache>
                <c:formatCode>0.00_ </c:formatCode>
                <c:ptCount val="4"/>
                <c:pt idx="1">
                  <c:v>0.46330600000000033</c:v>
                </c:pt>
                <c:pt idx="2">
                  <c:v>0.52689100000000055</c:v>
                </c:pt>
                <c:pt idx="3">
                  <c:v>0.75210000000000055</c:v>
                </c:pt>
              </c:numCache>
            </c:numRef>
          </c:val>
        </c:ser>
        <c:ser>
          <c:idx val="1"/>
          <c:order val="1"/>
          <c:tx>
            <c:v>項目温存</c:v>
          </c:tx>
          <c:cat>
            <c:strRef>
              <c:f>[4]特性値!$S$83:$S$86</c:f>
              <c:strCache>
                <c:ptCount val="4"/>
                <c:pt idx="0">
                  <c:v>準1級 </c:v>
                </c:pt>
                <c:pt idx="1">
                  <c:v>2級 </c:v>
                </c:pt>
                <c:pt idx="2">
                  <c:v>準2級 </c:v>
                </c:pt>
                <c:pt idx="3">
                  <c:v>3級 </c:v>
                </c:pt>
              </c:strCache>
            </c:strRef>
          </c:cat>
          <c:val>
            <c:numRef>
              <c:f>特性値!$E$84:$E$87</c:f>
              <c:numCache>
                <c:formatCode>0.00_ </c:formatCode>
                <c:ptCount val="4"/>
                <c:pt idx="1">
                  <c:v>0.50555599999999956</c:v>
                </c:pt>
                <c:pt idx="2">
                  <c:v>0.50555399999999917</c:v>
                </c:pt>
                <c:pt idx="3">
                  <c:v>0.72685000000000044</c:v>
                </c:pt>
              </c:numCache>
            </c:numRef>
          </c:val>
        </c:ser>
        <c:ser>
          <c:idx val="2"/>
          <c:order val="2"/>
          <c:tx>
            <c:v>Ｆｉｔ重視</c:v>
          </c:tx>
          <c:cat>
            <c:strRef>
              <c:f>[4]特性値!$S$83:$S$86</c:f>
              <c:strCache>
                <c:ptCount val="4"/>
                <c:pt idx="0">
                  <c:v>準1級 </c:v>
                </c:pt>
                <c:pt idx="1">
                  <c:v>2級 </c:v>
                </c:pt>
                <c:pt idx="2">
                  <c:v>準2級 </c:v>
                </c:pt>
                <c:pt idx="3">
                  <c:v>3級 </c:v>
                </c:pt>
              </c:strCache>
            </c:strRef>
          </c:cat>
          <c:val>
            <c:numRef>
              <c:f>'特性値 (2)'!$E$56:$E$59</c:f>
              <c:numCache>
                <c:formatCode>0.00_ </c:formatCode>
                <c:ptCount val="4"/>
                <c:pt idx="1">
                  <c:v>0.51074714285714251</c:v>
                </c:pt>
                <c:pt idx="2">
                  <c:v>0.5150439999999995</c:v>
                </c:pt>
                <c:pt idx="3">
                  <c:v>0.74336428571428559</c:v>
                </c:pt>
              </c:numCache>
            </c:numRef>
          </c:val>
        </c:ser>
        <c:marker val="1"/>
        <c:axId val="157722880"/>
        <c:axId val="157728768"/>
      </c:lineChart>
      <c:catAx>
        <c:axId val="157722880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/>
            </a:pPr>
            <a:endParaRPr lang="ja-JP"/>
          </a:p>
        </c:txPr>
        <c:crossAx val="157728768"/>
        <c:crosses val="autoZero"/>
        <c:auto val="1"/>
        <c:lblAlgn val="ctr"/>
        <c:lblOffset val="100"/>
      </c:catAx>
      <c:valAx>
        <c:axId val="157728768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ja-JP"/>
          </a:p>
        </c:txPr>
        <c:crossAx val="157722880"/>
        <c:crosses val="autoZero"/>
        <c:crossBetween val="between"/>
        <c:majorUnit val="0.25"/>
      </c:valAx>
      <c:spPr>
        <a:solidFill>
          <a:srgbClr val="53548A">
            <a:lumMod val="20000"/>
            <a:lumOff val="80000"/>
          </a:srgbClr>
        </a:solidFill>
      </c:spPr>
    </c:plotArea>
    <c:legend>
      <c:legendPos val="r"/>
      <c:layout/>
      <c:txPr>
        <a:bodyPr/>
        <a:lstStyle/>
        <a:p>
          <a:pPr>
            <a:defRPr sz="1400"/>
          </a:pPr>
          <a:endParaRPr lang="ja-JP"/>
        </a:p>
      </c:txPr>
    </c:legend>
    <c:plotVisOnly val="1"/>
  </c:chart>
  <c:externalData r:id="rId1"/>
</c:chartSpac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drawing6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0.00533</cdr:x>
      <cdr:y>0.0047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24386" cy="24386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</cdr:x>
      <cdr:y>0</cdr:y>
    </cdr:from>
    <cdr:to>
      <cdr:x>0.00533</cdr:x>
      <cdr:y>0.0047</cdr:y>
    </cdr:to>
    <cdr:pic>
      <cdr:nvPicPr>
        <cdr:cNvPr id="3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24386" cy="24386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0.70423</cdr:x>
      <cdr:y>0.26566</cdr:y>
    </cdr:from>
    <cdr:to>
      <cdr:x>0.83925</cdr:x>
      <cdr:y>0.32903</cdr:y>
    </cdr:to>
    <cdr:sp macro="" textlink="">
      <cdr:nvSpPr>
        <cdr:cNvPr id="4" name="テキスト ボックス 1"/>
        <cdr:cNvSpPr txBox="1"/>
      </cdr:nvSpPr>
      <cdr:spPr>
        <a:xfrm xmlns:a="http://schemas.openxmlformats.org/drawingml/2006/main">
          <a:off x="3571901" y="1384284"/>
          <a:ext cx="684830" cy="330228"/>
        </a:xfrm>
        <a:prstGeom xmlns:a="http://schemas.openxmlformats.org/drawingml/2006/main" prst="rect">
          <a:avLst/>
        </a:prstGeom>
        <a:ln xmlns:a="http://schemas.openxmlformats.org/drawingml/2006/main"/>
      </cdr:spPr>
      <cdr:style>
        <a:lnRef xmlns:a="http://schemas.openxmlformats.org/drawingml/2006/main" idx="2">
          <a:schemeClr val="accent5">
            <a:shade val="50000"/>
          </a:schemeClr>
        </a:lnRef>
        <a:fillRef xmlns:a="http://schemas.openxmlformats.org/drawingml/2006/main" idx="1">
          <a:schemeClr val="accent5"/>
        </a:fillRef>
        <a:effectRef xmlns:a="http://schemas.openxmlformats.org/drawingml/2006/main" idx="0">
          <a:schemeClr val="accent5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altLang="ja-JP" sz="1400" dirty="0" smtClean="0"/>
            <a:t>KR-20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0.19943</cdr:x>
      <cdr:y>0.03024</cdr:y>
    </cdr:from>
    <cdr:to>
      <cdr:x>0.63572</cdr:x>
      <cdr:y>0.08605</cdr:y>
    </cdr:to>
    <cdr:sp macro="" textlink="">
      <cdr:nvSpPr>
        <cdr:cNvPr id="5" name="テキスト ボックス 1"/>
        <cdr:cNvSpPr txBox="1"/>
      </cdr:nvSpPr>
      <cdr:spPr>
        <a:xfrm xmlns:a="http://schemas.openxmlformats.org/drawingml/2006/main">
          <a:off x="1070477" y="156897"/>
          <a:ext cx="2341838" cy="289561"/>
        </a:xfrm>
        <a:prstGeom xmlns:a="http://schemas.openxmlformats.org/drawingml/2006/main" prst="rect">
          <a:avLst/>
        </a:prstGeom>
        <a:ln xmlns:a="http://schemas.openxmlformats.org/drawingml/2006/main"/>
      </cdr:spPr>
      <cdr:style>
        <a:lnRef xmlns:a="http://schemas.openxmlformats.org/drawingml/2006/main" idx="2">
          <a:schemeClr val="accent6">
            <a:shade val="50000"/>
          </a:schemeClr>
        </a:lnRef>
        <a:fillRef xmlns:a="http://schemas.openxmlformats.org/drawingml/2006/main" idx="1">
          <a:schemeClr val="accent6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altLang="ja-JP" sz="1400" baseline="0" dirty="0"/>
            <a:t>Number of Examinees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0.1201</cdr:x>
      <cdr:y>0.49892</cdr:y>
    </cdr:from>
    <cdr:to>
      <cdr:x>0.44259</cdr:x>
      <cdr:y>0.55474</cdr:y>
    </cdr:to>
    <cdr:sp macro="" textlink="">
      <cdr:nvSpPr>
        <cdr:cNvPr id="6" name="テキスト ボックス 1"/>
        <cdr:cNvSpPr txBox="1"/>
      </cdr:nvSpPr>
      <cdr:spPr>
        <a:xfrm xmlns:a="http://schemas.openxmlformats.org/drawingml/2006/main">
          <a:off x="644668" y="2588559"/>
          <a:ext cx="1730979" cy="289613"/>
        </a:xfrm>
        <a:prstGeom xmlns:a="http://schemas.openxmlformats.org/drawingml/2006/main" prst="rect">
          <a:avLst/>
        </a:prstGeom>
        <a:ln xmlns:a="http://schemas.openxmlformats.org/drawingml/2006/main"/>
      </cdr:spPr>
      <cdr:style>
        <a:lnRef xmlns:a="http://schemas.openxmlformats.org/drawingml/2006/main" idx="2">
          <a:schemeClr val="accent3">
            <a:shade val="50000"/>
          </a:schemeClr>
        </a:lnRef>
        <a:fillRef xmlns:a="http://schemas.openxmlformats.org/drawingml/2006/main" idx="1">
          <a:schemeClr val="accent3"/>
        </a:fillRef>
        <a:effectRef xmlns:a="http://schemas.openxmlformats.org/drawingml/2006/main" idx="0">
          <a:schemeClr val="accent3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altLang="ja-JP" sz="1400" baseline="0" dirty="0"/>
            <a:t>Number of Items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0.1152</cdr:x>
      <cdr:y>0.77754</cdr:y>
    </cdr:from>
    <cdr:to>
      <cdr:x>0.44093</cdr:x>
      <cdr:y>0.82938</cdr:y>
    </cdr:to>
    <cdr:sp macro="" textlink="">
      <cdr:nvSpPr>
        <cdr:cNvPr id="7" name="テキスト ボックス 1"/>
        <cdr:cNvSpPr txBox="1"/>
      </cdr:nvSpPr>
      <cdr:spPr>
        <a:xfrm xmlns:a="http://schemas.openxmlformats.org/drawingml/2006/main">
          <a:off x="526682" y="4034121"/>
          <a:ext cx="1489237" cy="268962"/>
        </a:xfrm>
        <a:prstGeom xmlns:a="http://schemas.openxmlformats.org/drawingml/2006/main" prst="rect">
          <a:avLst/>
        </a:prstGeom>
        <a:solidFill xmlns:a="http://schemas.openxmlformats.org/drawingml/2006/main">
          <a:srgbClr val="4F81BD"/>
        </a:solidFill>
        <a:ln xmlns:a="http://schemas.openxmlformats.org/drawingml/2006/main" w="25400" cap="flat" cmpd="sng" algn="ctr">
          <a:solidFill>
            <a:srgbClr val="4F81BD">
              <a:shade val="50000"/>
            </a:srgbClr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altLang="ja-JP" sz="1400" dirty="0"/>
            <a:t>Misfit Person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0.12255</cdr:x>
      <cdr:y>0.67602</cdr:y>
    </cdr:from>
    <cdr:to>
      <cdr:x>0.36126</cdr:x>
      <cdr:y>0.7257</cdr:y>
    </cdr:to>
    <cdr:sp macro="" textlink="">
      <cdr:nvSpPr>
        <cdr:cNvPr id="8" name="テキスト ボックス 1"/>
        <cdr:cNvSpPr txBox="1"/>
      </cdr:nvSpPr>
      <cdr:spPr>
        <a:xfrm xmlns:a="http://schemas.openxmlformats.org/drawingml/2006/main">
          <a:off x="560283" y="3507418"/>
          <a:ext cx="1091382" cy="257756"/>
        </a:xfrm>
        <a:prstGeom xmlns:a="http://schemas.openxmlformats.org/drawingml/2006/main" prst="rect">
          <a:avLst/>
        </a:prstGeom>
        <a:ln xmlns:a="http://schemas.openxmlformats.org/drawingml/2006/main"/>
      </cdr:spPr>
      <cdr:style>
        <a:lnRef xmlns:a="http://schemas.openxmlformats.org/drawingml/2006/main" idx="2">
          <a:schemeClr val="accent2">
            <a:shade val="50000"/>
          </a:schemeClr>
        </a:lnRef>
        <a:fillRef xmlns:a="http://schemas.openxmlformats.org/drawingml/2006/main" idx="1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altLang="ja-JP" sz="1400" dirty="0"/>
            <a:t>Misfit Item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0.60564</cdr:x>
      <cdr:y>0.43871</cdr:y>
    </cdr:from>
    <cdr:to>
      <cdr:x>0.84893</cdr:x>
      <cdr:y>0.49355</cdr:y>
    </cdr:to>
    <cdr:sp macro="" textlink="">
      <cdr:nvSpPr>
        <cdr:cNvPr id="9" name="テキスト ボックス 1"/>
        <cdr:cNvSpPr txBox="1"/>
      </cdr:nvSpPr>
      <cdr:spPr>
        <a:xfrm xmlns:a="http://schemas.openxmlformats.org/drawingml/2006/main">
          <a:off x="3071834" y="2286016"/>
          <a:ext cx="1233985" cy="285751"/>
        </a:xfrm>
        <a:prstGeom xmlns:a="http://schemas.openxmlformats.org/drawingml/2006/main" prst="rect">
          <a:avLst/>
        </a:prstGeom>
        <a:ln xmlns:a="http://schemas.openxmlformats.org/drawingml/2006/main"/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altLang="ja-JP" sz="1400" dirty="0"/>
            <a:t>Test Mean (%)</a:t>
          </a:r>
          <a:endParaRPr lang="ja-JP" altLang="en-US" sz="14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0.00533</cdr:x>
      <cdr:y>0.0047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24386" cy="24386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</cdr:x>
      <cdr:y>0</cdr:y>
    </cdr:from>
    <cdr:to>
      <cdr:x>0.00533</cdr:x>
      <cdr:y>0.0047</cdr:y>
    </cdr:to>
    <cdr:pic>
      <cdr:nvPicPr>
        <cdr:cNvPr id="3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24386" cy="24386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0.58691</cdr:x>
      <cdr:y>0.21889</cdr:y>
    </cdr:from>
    <cdr:to>
      <cdr:x>0.79522</cdr:x>
      <cdr:y>0.27435</cdr:y>
    </cdr:to>
    <cdr:sp macro="" textlink="">
      <cdr:nvSpPr>
        <cdr:cNvPr id="4" name="テキスト ボックス 1"/>
        <cdr:cNvSpPr txBox="1"/>
      </cdr:nvSpPr>
      <cdr:spPr>
        <a:xfrm xmlns:a="http://schemas.openxmlformats.org/drawingml/2006/main">
          <a:off x="2071702" y="1143008"/>
          <a:ext cx="735303" cy="289609"/>
        </a:xfrm>
        <a:prstGeom xmlns:a="http://schemas.openxmlformats.org/drawingml/2006/main" prst="rect">
          <a:avLst/>
        </a:prstGeom>
        <a:ln xmlns:a="http://schemas.openxmlformats.org/drawingml/2006/main"/>
      </cdr:spPr>
      <cdr:style>
        <a:lnRef xmlns:a="http://schemas.openxmlformats.org/drawingml/2006/main" idx="2">
          <a:schemeClr val="accent5">
            <a:shade val="50000"/>
          </a:schemeClr>
        </a:lnRef>
        <a:fillRef xmlns:a="http://schemas.openxmlformats.org/drawingml/2006/main" idx="1">
          <a:schemeClr val="accent5"/>
        </a:fillRef>
        <a:effectRef xmlns:a="http://schemas.openxmlformats.org/drawingml/2006/main" idx="0">
          <a:schemeClr val="accent5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altLang="ja-JP" sz="1400" dirty="0" smtClean="0"/>
            <a:t>KR-20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0.28334</cdr:x>
      <cdr:y>0.0324</cdr:y>
    </cdr:from>
    <cdr:to>
      <cdr:x>0.82977</cdr:x>
      <cdr:y>0.08208</cdr:y>
    </cdr:to>
    <cdr:sp macro="" textlink="">
      <cdr:nvSpPr>
        <cdr:cNvPr id="5" name="テキスト ボックス 1"/>
        <cdr:cNvSpPr txBox="1"/>
      </cdr:nvSpPr>
      <cdr:spPr>
        <a:xfrm xmlns:a="http://schemas.openxmlformats.org/drawingml/2006/main">
          <a:off x="1000133" y="169191"/>
          <a:ext cx="1928826" cy="259438"/>
        </a:xfrm>
        <a:prstGeom xmlns:a="http://schemas.openxmlformats.org/drawingml/2006/main" prst="rect">
          <a:avLst/>
        </a:prstGeom>
        <a:ln xmlns:a="http://schemas.openxmlformats.org/drawingml/2006/main"/>
      </cdr:spPr>
      <cdr:style>
        <a:lnRef xmlns:a="http://schemas.openxmlformats.org/drawingml/2006/main" idx="2">
          <a:schemeClr val="accent6">
            <a:shade val="50000"/>
          </a:schemeClr>
        </a:lnRef>
        <a:fillRef xmlns:a="http://schemas.openxmlformats.org/drawingml/2006/main" idx="1">
          <a:schemeClr val="accent6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altLang="ja-JP" sz="1400" baseline="0" dirty="0"/>
            <a:t>Number of Examinees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0.13649</cdr:x>
      <cdr:y>0.50972</cdr:y>
    </cdr:from>
    <cdr:to>
      <cdr:x>0.57278</cdr:x>
      <cdr:y>0.56554</cdr:y>
    </cdr:to>
    <cdr:sp macro="" textlink="">
      <cdr:nvSpPr>
        <cdr:cNvPr id="6" name="テキスト ボックス 1"/>
        <cdr:cNvSpPr txBox="1"/>
      </cdr:nvSpPr>
      <cdr:spPr>
        <a:xfrm xmlns:a="http://schemas.openxmlformats.org/drawingml/2006/main">
          <a:off x="559807" y="2644589"/>
          <a:ext cx="1789380" cy="289612"/>
        </a:xfrm>
        <a:prstGeom xmlns:a="http://schemas.openxmlformats.org/drawingml/2006/main" prst="rect">
          <a:avLst/>
        </a:prstGeom>
        <a:ln xmlns:a="http://schemas.openxmlformats.org/drawingml/2006/main"/>
      </cdr:spPr>
      <cdr:style>
        <a:lnRef xmlns:a="http://schemas.openxmlformats.org/drawingml/2006/main" idx="2">
          <a:schemeClr val="accent3">
            <a:shade val="50000"/>
          </a:schemeClr>
        </a:lnRef>
        <a:fillRef xmlns:a="http://schemas.openxmlformats.org/drawingml/2006/main" idx="1">
          <a:schemeClr val="accent3"/>
        </a:fillRef>
        <a:effectRef xmlns:a="http://schemas.openxmlformats.org/drawingml/2006/main" idx="0">
          <a:schemeClr val="accent3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altLang="ja-JP" sz="1400" baseline="0" dirty="0"/>
            <a:t>Number of Items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0.41301</cdr:x>
      <cdr:y>0.81426</cdr:y>
    </cdr:from>
    <cdr:to>
      <cdr:x>0.73874</cdr:x>
      <cdr:y>0.8661</cdr:y>
    </cdr:to>
    <cdr:sp macro="" textlink="">
      <cdr:nvSpPr>
        <cdr:cNvPr id="7" name="テキスト ボックス 1"/>
        <cdr:cNvSpPr txBox="1"/>
      </cdr:nvSpPr>
      <cdr:spPr>
        <a:xfrm xmlns:a="http://schemas.openxmlformats.org/drawingml/2006/main">
          <a:off x="1693917" y="4224629"/>
          <a:ext cx="1335934" cy="268963"/>
        </a:xfrm>
        <a:prstGeom xmlns:a="http://schemas.openxmlformats.org/drawingml/2006/main" prst="rect">
          <a:avLst/>
        </a:prstGeom>
        <a:solidFill xmlns:a="http://schemas.openxmlformats.org/drawingml/2006/main">
          <a:srgbClr val="4F81BD"/>
        </a:solidFill>
        <a:ln xmlns:a="http://schemas.openxmlformats.org/drawingml/2006/main" w="25400" cap="flat" cmpd="sng" algn="ctr">
          <a:solidFill>
            <a:srgbClr val="4F81BD">
              <a:shade val="50000"/>
            </a:srgbClr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altLang="ja-JP" sz="1400"/>
            <a:t>Misfit Person</a:t>
          </a:r>
          <a:endParaRPr lang="ja-JP" altLang="en-US" sz="1400"/>
        </a:p>
      </cdr:txBody>
    </cdr:sp>
  </cdr:relSizeAnchor>
  <cdr:relSizeAnchor xmlns:cdr="http://schemas.openxmlformats.org/drawingml/2006/chartDrawing">
    <cdr:from>
      <cdr:x>0.14167</cdr:x>
      <cdr:y>0.6977</cdr:y>
    </cdr:from>
    <cdr:to>
      <cdr:x>0.46548</cdr:x>
      <cdr:y>0.75242</cdr:y>
    </cdr:to>
    <cdr:sp macro="" textlink="">
      <cdr:nvSpPr>
        <cdr:cNvPr id="8" name="テキスト ボックス 1"/>
        <cdr:cNvSpPr txBox="1"/>
      </cdr:nvSpPr>
      <cdr:spPr>
        <a:xfrm xmlns:a="http://schemas.openxmlformats.org/drawingml/2006/main">
          <a:off x="500066" y="3643338"/>
          <a:ext cx="1143008" cy="285752"/>
        </a:xfrm>
        <a:prstGeom xmlns:a="http://schemas.openxmlformats.org/drawingml/2006/main" prst="rect">
          <a:avLst/>
        </a:prstGeom>
        <a:ln xmlns:a="http://schemas.openxmlformats.org/drawingml/2006/main"/>
      </cdr:spPr>
      <cdr:style>
        <a:lnRef xmlns:a="http://schemas.openxmlformats.org/drawingml/2006/main" idx="2">
          <a:schemeClr val="accent2">
            <a:shade val="50000"/>
          </a:schemeClr>
        </a:lnRef>
        <a:fillRef xmlns:a="http://schemas.openxmlformats.org/drawingml/2006/main" idx="1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altLang="ja-JP" sz="1400" dirty="0"/>
            <a:t>Misfit Item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0.72951</cdr:x>
      <cdr:y>0.29526</cdr:y>
    </cdr:from>
    <cdr:to>
      <cdr:x>0.82514</cdr:x>
      <cdr:y>0.35991</cdr:y>
    </cdr:to>
    <cdr:sp macro="" textlink="">
      <cdr:nvSpPr>
        <cdr:cNvPr id="9" name="スマイル 8"/>
        <cdr:cNvSpPr/>
      </cdr:nvSpPr>
      <cdr:spPr>
        <a:xfrm xmlns:a="http://schemas.openxmlformats.org/drawingml/2006/main">
          <a:off x="2575060" y="1541830"/>
          <a:ext cx="337560" cy="337599"/>
        </a:xfrm>
        <a:prstGeom xmlns:a="http://schemas.openxmlformats.org/drawingml/2006/main" prst="smileyFace">
          <a:avLst>
            <a:gd name="adj" fmla="val 4653"/>
          </a:avLst>
        </a:prstGeom>
        <a:solidFill xmlns:a="http://schemas.openxmlformats.org/drawingml/2006/main">
          <a:sysClr val="window" lastClr="FFFFFF"/>
        </a:solidFill>
        <a:ln xmlns:a="http://schemas.openxmlformats.org/drawingml/2006/main" w="25400" cap="flat" cmpd="sng" algn="ctr">
          <a:solidFill>
            <a:srgbClr val="4F81BD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endParaRPr kumimoji="1" lang="ja-JP" altLang="en-US" sz="1100"/>
        </a:p>
      </cdr:txBody>
    </cdr:sp>
  </cdr:relSizeAnchor>
  <cdr:relSizeAnchor xmlns:cdr="http://schemas.openxmlformats.org/drawingml/2006/chartDrawing">
    <cdr:from>
      <cdr:x>0.45902</cdr:x>
      <cdr:y>0.40558</cdr:y>
    </cdr:from>
    <cdr:to>
      <cdr:x>0.80953</cdr:x>
      <cdr:y>0.45145</cdr:y>
    </cdr:to>
    <cdr:sp macro="" textlink="">
      <cdr:nvSpPr>
        <cdr:cNvPr id="10" name="テキスト ボックス 1"/>
        <cdr:cNvSpPr txBox="1"/>
      </cdr:nvSpPr>
      <cdr:spPr>
        <a:xfrm xmlns:a="http://schemas.openxmlformats.org/drawingml/2006/main">
          <a:off x="1620270" y="2117915"/>
          <a:ext cx="1237250" cy="239539"/>
        </a:xfrm>
        <a:prstGeom xmlns:a="http://schemas.openxmlformats.org/drawingml/2006/main" prst="rect">
          <a:avLst/>
        </a:prstGeom>
        <a:ln xmlns:a="http://schemas.openxmlformats.org/drawingml/2006/main"/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altLang="ja-JP" sz="1400" dirty="0"/>
            <a:t>Test Mean (%)</a:t>
          </a:r>
          <a:endParaRPr lang="ja-JP" altLang="en-US" sz="14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0.31527</cdr:x>
      <cdr:y>0.03392</cdr:y>
    </cdr:from>
    <cdr:to>
      <cdr:x>0.69909</cdr:x>
      <cdr:y>0.07407</cdr:y>
    </cdr:to>
    <cdr:sp macro="" textlink="">
      <cdr:nvSpPr>
        <cdr:cNvPr id="2" name="テキスト ボックス 1"/>
        <cdr:cNvSpPr txBox="1"/>
      </cdr:nvSpPr>
      <cdr:spPr>
        <a:xfrm xmlns:a="http://schemas.openxmlformats.org/drawingml/2006/main">
          <a:off x="1756736" y="196277"/>
          <a:ext cx="2138708" cy="232352"/>
        </a:xfrm>
        <a:prstGeom xmlns:a="http://schemas.openxmlformats.org/drawingml/2006/main" prst="rect">
          <a:avLst/>
        </a:prstGeom>
        <a:ln xmlns:a="http://schemas.openxmlformats.org/drawingml/2006/main"/>
      </cdr:spPr>
      <cdr:style>
        <a:lnRef xmlns:a="http://schemas.openxmlformats.org/drawingml/2006/main" idx="2">
          <a:schemeClr val="accent6">
            <a:shade val="50000"/>
          </a:schemeClr>
        </a:lnRef>
        <a:fillRef xmlns:a="http://schemas.openxmlformats.org/drawingml/2006/main" idx="1">
          <a:schemeClr val="accent6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wrap="square" rtlCol="0" anchor="ctr" anchorCtr="0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altLang="ja-JP" sz="1400" baseline="0" dirty="0"/>
            <a:t>Number of Examinees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0.75589</cdr:x>
      <cdr:y>0.20988</cdr:y>
    </cdr:from>
    <cdr:to>
      <cdr:x>0.87557</cdr:x>
      <cdr:y>0.26419</cdr:y>
    </cdr:to>
    <cdr:sp macro="" textlink="">
      <cdr:nvSpPr>
        <cdr:cNvPr id="3" name="テキスト ボックス 1"/>
        <cdr:cNvSpPr txBox="1"/>
      </cdr:nvSpPr>
      <cdr:spPr>
        <a:xfrm xmlns:a="http://schemas.openxmlformats.org/drawingml/2006/main">
          <a:off x="4319917" y="1214446"/>
          <a:ext cx="683973" cy="314277"/>
        </a:xfrm>
        <a:prstGeom xmlns:a="http://schemas.openxmlformats.org/drawingml/2006/main" prst="rect">
          <a:avLst/>
        </a:prstGeom>
        <a:ln xmlns:a="http://schemas.openxmlformats.org/drawingml/2006/main"/>
      </cdr:spPr>
      <cdr:style>
        <a:lnRef xmlns:a="http://schemas.openxmlformats.org/drawingml/2006/main" idx="2">
          <a:schemeClr val="accent5">
            <a:shade val="50000"/>
          </a:schemeClr>
        </a:lnRef>
        <a:fillRef xmlns:a="http://schemas.openxmlformats.org/drawingml/2006/main" idx="1">
          <a:schemeClr val="accent5"/>
        </a:fillRef>
        <a:effectRef xmlns:a="http://schemas.openxmlformats.org/drawingml/2006/main" idx="0">
          <a:schemeClr val="accent5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wrap="square" rtlCol="0" anchor="ctr" anchorCtr="0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altLang="ja-JP" sz="1400" dirty="0" smtClean="0"/>
            <a:t>KR-20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0.13126</cdr:x>
      <cdr:y>0.60078</cdr:y>
    </cdr:from>
    <cdr:to>
      <cdr:x>0.42827</cdr:x>
      <cdr:y>0.63796</cdr:y>
    </cdr:to>
    <cdr:sp macro="" textlink="">
      <cdr:nvSpPr>
        <cdr:cNvPr id="4" name="テキスト ボックス 1"/>
        <cdr:cNvSpPr txBox="1"/>
      </cdr:nvSpPr>
      <cdr:spPr>
        <a:xfrm xmlns:a="http://schemas.openxmlformats.org/drawingml/2006/main">
          <a:off x="686879" y="3440203"/>
          <a:ext cx="1554300" cy="212913"/>
        </a:xfrm>
        <a:prstGeom xmlns:a="http://schemas.openxmlformats.org/drawingml/2006/main" prst="rect">
          <a:avLst/>
        </a:prstGeom>
        <a:ln xmlns:a="http://schemas.openxmlformats.org/drawingml/2006/main"/>
      </cdr:spPr>
      <cdr:style>
        <a:lnRef xmlns:a="http://schemas.openxmlformats.org/drawingml/2006/main" idx="2">
          <a:schemeClr val="accent3">
            <a:shade val="50000"/>
          </a:schemeClr>
        </a:lnRef>
        <a:fillRef xmlns:a="http://schemas.openxmlformats.org/drawingml/2006/main" idx="1">
          <a:schemeClr val="accent3"/>
        </a:fillRef>
        <a:effectRef xmlns:a="http://schemas.openxmlformats.org/drawingml/2006/main" idx="0">
          <a:schemeClr val="accent3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wrap="square" rtlCol="0" anchor="ctr" anchorCtr="0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altLang="ja-JP" sz="1400" baseline="0" dirty="0"/>
            <a:t>Number of Items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0.12543</cdr:x>
      <cdr:y>0.80513</cdr:y>
    </cdr:from>
    <cdr:to>
      <cdr:x>0.36199</cdr:x>
      <cdr:y>0.8454</cdr:y>
    </cdr:to>
    <cdr:sp macro="" textlink="">
      <cdr:nvSpPr>
        <cdr:cNvPr id="5" name="テキスト ボックス 1"/>
        <cdr:cNvSpPr txBox="1"/>
      </cdr:nvSpPr>
      <cdr:spPr>
        <a:xfrm xmlns:a="http://schemas.openxmlformats.org/drawingml/2006/main">
          <a:off x="656394" y="4610340"/>
          <a:ext cx="1237954" cy="230595"/>
        </a:xfrm>
        <a:prstGeom xmlns:a="http://schemas.openxmlformats.org/drawingml/2006/main" prst="rect">
          <a:avLst/>
        </a:prstGeom>
        <a:solidFill xmlns:a="http://schemas.openxmlformats.org/drawingml/2006/main">
          <a:srgbClr val="4F81BD"/>
        </a:solidFill>
        <a:ln xmlns:a="http://schemas.openxmlformats.org/drawingml/2006/main" w="25400" cap="flat" cmpd="sng" algn="ctr">
          <a:solidFill>
            <a:srgbClr val="4F81BD">
              <a:shade val="50000"/>
            </a:srgbClr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wrap="square" rtlCol="0" anchor="ctr" anchorCtr="0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altLang="ja-JP" sz="1400"/>
            <a:t>Misfit Person</a:t>
          </a:r>
          <a:endParaRPr lang="ja-JP" altLang="en-US" sz="1400"/>
        </a:p>
      </cdr:txBody>
    </cdr:sp>
  </cdr:relSizeAnchor>
  <cdr:relSizeAnchor xmlns:cdr="http://schemas.openxmlformats.org/drawingml/2006/chartDrawing">
    <cdr:from>
      <cdr:x>0.12451</cdr:x>
      <cdr:y>0.68262</cdr:y>
    </cdr:from>
    <cdr:to>
      <cdr:x>0.32334</cdr:x>
      <cdr:y>0.72603</cdr:y>
    </cdr:to>
    <cdr:sp macro="" textlink="">
      <cdr:nvSpPr>
        <cdr:cNvPr id="6" name="テキスト ボックス 1"/>
        <cdr:cNvSpPr txBox="1"/>
      </cdr:nvSpPr>
      <cdr:spPr>
        <a:xfrm xmlns:a="http://schemas.openxmlformats.org/drawingml/2006/main">
          <a:off x="651579" y="3908823"/>
          <a:ext cx="1040511" cy="248558"/>
        </a:xfrm>
        <a:prstGeom xmlns:a="http://schemas.openxmlformats.org/drawingml/2006/main" prst="rect">
          <a:avLst/>
        </a:prstGeom>
        <a:ln xmlns:a="http://schemas.openxmlformats.org/drawingml/2006/main"/>
      </cdr:spPr>
      <cdr:style>
        <a:lnRef xmlns:a="http://schemas.openxmlformats.org/drawingml/2006/main" idx="2">
          <a:schemeClr val="accent2">
            <a:shade val="50000"/>
          </a:schemeClr>
        </a:lnRef>
        <a:fillRef xmlns:a="http://schemas.openxmlformats.org/drawingml/2006/main" idx="1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wrap="square" rtlCol="0" anchor="ctr" anchorCtr="0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altLang="ja-JP" sz="1400" dirty="0"/>
            <a:t>Misfit Item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0.3875</cdr:x>
      <cdr:y>0.4321</cdr:y>
    </cdr:from>
    <cdr:to>
      <cdr:x>0.62095</cdr:x>
      <cdr:y>0.47516</cdr:y>
    </cdr:to>
    <cdr:sp macro="" textlink="">
      <cdr:nvSpPr>
        <cdr:cNvPr id="7" name="テキスト ボックス 1"/>
        <cdr:cNvSpPr txBox="1"/>
      </cdr:nvSpPr>
      <cdr:spPr>
        <a:xfrm xmlns:a="http://schemas.openxmlformats.org/drawingml/2006/main">
          <a:off x="2214546" y="2500330"/>
          <a:ext cx="1334169" cy="249165"/>
        </a:xfrm>
        <a:prstGeom xmlns:a="http://schemas.openxmlformats.org/drawingml/2006/main" prst="rect">
          <a:avLst/>
        </a:prstGeom>
        <a:ln xmlns:a="http://schemas.openxmlformats.org/drawingml/2006/main"/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altLang="ja-JP" sz="1400" dirty="0"/>
            <a:t>Test Mean (%)</a:t>
          </a:r>
          <a:endParaRPr lang="ja-JP" altLang="en-US" sz="1400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0.00551</cdr:x>
      <cdr:y>0.00422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24386" cy="24386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0.58089</cdr:x>
      <cdr:y>0.5679</cdr:y>
    </cdr:from>
    <cdr:to>
      <cdr:x>0.79644</cdr:x>
      <cdr:y>0.61728</cdr:y>
    </cdr:to>
    <cdr:sp macro="" textlink="">
      <cdr:nvSpPr>
        <cdr:cNvPr id="3" name="テキスト ボックス 1"/>
        <cdr:cNvSpPr txBox="1"/>
      </cdr:nvSpPr>
      <cdr:spPr>
        <a:xfrm xmlns:a="http://schemas.openxmlformats.org/drawingml/2006/main">
          <a:off x="1881210" y="3286147"/>
          <a:ext cx="698059" cy="285735"/>
        </a:xfrm>
        <a:prstGeom xmlns:a="http://schemas.openxmlformats.org/drawingml/2006/main" prst="rect">
          <a:avLst/>
        </a:prstGeom>
        <a:ln xmlns:a="http://schemas.openxmlformats.org/drawingml/2006/main"/>
      </cdr:spPr>
      <cdr:style>
        <a:lnRef xmlns:a="http://schemas.openxmlformats.org/drawingml/2006/main" idx="2">
          <a:schemeClr val="accent5">
            <a:shade val="50000"/>
          </a:schemeClr>
        </a:lnRef>
        <a:fillRef xmlns:a="http://schemas.openxmlformats.org/drawingml/2006/main" idx="1">
          <a:schemeClr val="accent5"/>
        </a:fillRef>
        <a:effectRef xmlns:a="http://schemas.openxmlformats.org/drawingml/2006/main" idx="0">
          <a:schemeClr val="accent5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wrap="square" rtlCol="0" anchor="ctr" anchorCtr="0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altLang="ja-JP" sz="1400" dirty="0" smtClean="0"/>
            <a:t>KR-20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0.18383</cdr:x>
      <cdr:y>0.64198</cdr:y>
    </cdr:from>
    <cdr:to>
      <cdr:x>0.64045</cdr:x>
      <cdr:y>0.68074</cdr:y>
    </cdr:to>
    <cdr:sp macro="" textlink="">
      <cdr:nvSpPr>
        <cdr:cNvPr id="4" name="テキスト ボックス 1"/>
        <cdr:cNvSpPr txBox="1"/>
      </cdr:nvSpPr>
      <cdr:spPr>
        <a:xfrm xmlns:a="http://schemas.openxmlformats.org/drawingml/2006/main">
          <a:off x="595326" y="3714775"/>
          <a:ext cx="1478764" cy="224283"/>
        </a:xfrm>
        <a:prstGeom xmlns:a="http://schemas.openxmlformats.org/drawingml/2006/main" prst="rect">
          <a:avLst/>
        </a:prstGeom>
        <a:ln xmlns:a="http://schemas.openxmlformats.org/drawingml/2006/main"/>
      </cdr:spPr>
      <cdr:style>
        <a:lnRef xmlns:a="http://schemas.openxmlformats.org/drawingml/2006/main" idx="2">
          <a:schemeClr val="accent3">
            <a:shade val="50000"/>
          </a:schemeClr>
        </a:lnRef>
        <a:fillRef xmlns:a="http://schemas.openxmlformats.org/drawingml/2006/main" idx="1">
          <a:schemeClr val="accent3"/>
        </a:fillRef>
        <a:effectRef xmlns:a="http://schemas.openxmlformats.org/drawingml/2006/main" idx="0">
          <a:schemeClr val="accent3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wrap="square" rtlCol="0" anchor="ctr" anchorCtr="0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altLang="ja-JP" sz="1400" baseline="0" dirty="0"/>
            <a:t>Number of Items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0.0066</cdr:x>
      <cdr:y>0.81976</cdr:y>
    </cdr:from>
    <cdr:to>
      <cdr:x>0.38408</cdr:x>
      <cdr:y>0.86047</cdr:y>
    </cdr:to>
    <cdr:sp macro="" textlink="">
      <cdr:nvSpPr>
        <cdr:cNvPr id="5" name="テキスト ボックス 1"/>
        <cdr:cNvSpPr txBox="1"/>
      </cdr:nvSpPr>
      <cdr:spPr>
        <a:xfrm xmlns:a="http://schemas.openxmlformats.org/drawingml/2006/main">
          <a:off x="21372" y="4740066"/>
          <a:ext cx="1222481" cy="235345"/>
        </a:xfrm>
        <a:prstGeom xmlns:a="http://schemas.openxmlformats.org/drawingml/2006/main" prst="rect">
          <a:avLst/>
        </a:prstGeom>
        <a:solidFill xmlns:a="http://schemas.openxmlformats.org/drawingml/2006/main">
          <a:srgbClr val="4F81BD"/>
        </a:solidFill>
        <a:ln xmlns:a="http://schemas.openxmlformats.org/drawingml/2006/main" w="25400" cap="flat" cmpd="sng" algn="ctr">
          <a:solidFill>
            <a:srgbClr val="4F81BD">
              <a:shade val="50000"/>
            </a:srgbClr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wrap="square" rtlCol="0" anchor="ctr" anchorCtr="0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altLang="ja-JP" sz="1400"/>
            <a:t>Misfit Person</a:t>
          </a:r>
          <a:endParaRPr lang="ja-JP" altLang="en-US" sz="1400"/>
        </a:p>
      </cdr:txBody>
    </cdr:sp>
  </cdr:relSizeAnchor>
  <cdr:relSizeAnchor xmlns:cdr="http://schemas.openxmlformats.org/drawingml/2006/chartDrawing">
    <cdr:from>
      <cdr:x>0.05147</cdr:x>
      <cdr:y>0.71605</cdr:y>
    </cdr:from>
    <cdr:to>
      <cdr:x>0.36499</cdr:x>
      <cdr:y>0.75093</cdr:y>
    </cdr:to>
    <cdr:sp macro="" textlink="">
      <cdr:nvSpPr>
        <cdr:cNvPr id="6" name="テキスト ボックス 1"/>
        <cdr:cNvSpPr txBox="1"/>
      </cdr:nvSpPr>
      <cdr:spPr>
        <a:xfrm xmlns:a="http://schemas.openxmlformats.org/drawingml/2006/main">
          <a:off x="166698" y="4143403"/>
          <a:ext cx="1015335" cy="201831"/>
        </a:xfrm>
        <a:prstGeom xmlns:a="http://schemas.openxmlformats.org/drawingml/2006/main" prst="rect">
          <a:avLst/>
        </a:prstGeom>
        <a:ln xmlns:a="http://schemas.openxmlformats.org/drawingml/2006/main"/>
      </cdr:spPr>
      <cdr:style>
        <a:lnRef xmlns:a="http://schemas.openxmlformats.org/drawingml/2006/main" idx="2">
          <a:schemeClr val="accent2">
            <a:shade val="50000"/>
          </a:schemeClr>
        </a:lnRef>
        <a:fillRef xmlns:a="http://schemas.openxmlformats.org/drawingml/2006/main" idx="1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wrap="square" rtlCol="0" anchor="ctr" anchorCtr="0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altLang="ja-JP" sz="1400" dirty="0"/>
            <a:t>Misfit Item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0.22795</cdr:x>
      <cdr:y>0.23457</cdr:y>
    </cdr:from>
    <cdr:to>
      <cdr:x>0.79168</cdr:x>
      <cdr:y>0.27721</cdr:y>
    </cdr:to>
    <cdr:sp macro="" textlink="">
      <cdr:nvSpPr>
        <cdr:cNvPr id="7" name="テキスト ボックス 1"/>
        <cdr:cNvSpPr txBox="1"/>
      </cdr:nvSpPr>
      <cdr:spPr>
        <a:xfrm xmlns:a="http://schemas.openxmlformats.org/drawingml/2006/main">
          <a:off x="738202" y="1357321"/>
          <a:ext cx="1825639" cy="246735"/>
        </a:xfrm>
        <a:prstGeom xmlns:a="http://schemas.openxmlformats.org/drawingml/2006/main" prst="rect">
          <a:avLst/>
        </a:prstGeom>
        <a:ln xmlns:a="http://schemas.openxmlformats.org/drawingml/2006/main"/>
      </cdr:spPr>
      <cdr:style>
        <a:lnRef xmlns:a="http://schemas.openxmlformats.org/drawingml/2006/main" idx="2">
          <a:schemeClr val="accent6">
            <a:shade val="50000"/>
          </a:schemeClr>
        </a:lnRef>
        <a:fillRef xmlns:a="http://schemas.openxmlformats.org/drawingml/2006/main" idx="1">
          <a:schemeClr val="accent6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wrap="square" rtlCol="0" anchor="ctr" anchorCtr="0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altLang="ja-JP" sz="1400" baseline="0" dirty="0"/>
            <a:t>Number of Examinees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0.00736</cdr:x>
      <cdr:y>0.50617</cdr:y>
    </cdr:from>
    <cdr:to>
      <cdr:x>0.41271</cdr:x>
      <cdr:y>0.54658</cdr:y>
    </cdr:to>
    <cdr:sp macro="" textlink="">
      <cdr:nvSpPr>
        <cdr:cNvPr id="8" name="テキスト ボックス 1"/>
        <cdr:cNvSpPr txBox="1"/>
      </cdr:nvSpPr>
      <cdr:spPr>
        <a:xfrm xmlns:a="http://schemas.openxmlformats.org/drawingml/2006/main">
          <a:off x="23822" y="2928957"/>
          <a:ext cx="1312726" cy="233831"/>
        </a:xfrm>
        <a:prstGeom xmlns:a="http://schemas.openxmlformats.org/drawingml/2006/main" prst="rect">
          <a:avLst/>
        </a:prstGeom>
        <a:ln xmlns:a="http://schemas.openxmlformats.org/drawingml/2006/main"/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altLang="ja-JP" sz="1400" dirty="0"/>
            <a:t>Test Mean (%)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0.69118</cdr:x>
      <cdr:y>0.80247</cdr:y>
    </cdr:from>
    <cdr:to>
      <cdr:x>0.81229</cdr:x>
      <cdr:y>0.86057</cdr:y>
    </cdr:to>
    <cdr:sp macro="" textlink="">
      <cdr:nvSpPr>
        <cdr:cNvPr id="9" name="スマイル 8"/>
        <cdr:cNvSpPr/>
      </cdr:nvSpPr>
      <cdr:spPr>
        <a:xfrm xmlns:a="http://schemas.openxmlformats.org/drawingml/2006/main">
          <a:off x="2238400" y="4643469"/>
          <a:ext cx="392205" cy="336176"/>
        </a:xfrm>
        <a:prstGeom xmlns:a="http://schemas.openxmlformats.org/drawingml/2006/main" prst="smileyFace">
          <a:avLst>
            <a:gd name="adj" fmla="val -4653"/>
          </a:avLst>
        </a:prstGeom>
        <a:solidFill xmlns:a="http://schemas.openxmlformats.org/drawingml/2006/main">
          <a:sysClr val="window" lastClr="FFFFFF"/>
        </a:solidFill>
        <a:ln xmlns:a="http://schemas.openxmlformats.org/drawingml/2006/main" w="25400" cap="flat" cmpd="sng" algn="ctr">
          <a:solidFill>
            <a:srgbClr val="4F81BD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endParaRPr kumimoji="1" lang="ja-JP" altLang="en-US" sz="110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0.74504</cdr:x>
      <cdr:y>0.26383</cdr:y>
    </cdr:from>
    <cdr:to>
      <cdr:x>0.88382</cdr:x>
      <cdr:y>0.31018</cdr:y>
    </cdr:to>
    <cdr:sp macro="" textlink="">
      <cdr:nvSpPr>
        <cdr:cNvPr id="4" name="テキスト ボックス 3"/>
        <cdr:cNvSpPr txBox="1"/>
      </cdr:nvSpPr>
      <cdr:spPr>
        <a:xfrm xmlns:a="http://schemas.openxmlformats.org/drawingml/2006/main">
          <a:off x="3578678" y="1477966"/>
          <a:ext cx="666595" cy="259667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5">
            <a:shade val="50000"/>
          </a:schemeClr>
        </a:lnRef>
        <a:fillRef xmlns:a="http://schemas.openxmlformats.org/drawingml/2006/main" idx="1">
          <a:schemeClr val="accent5"/>
        </a:fillRef>
        <a:effectRef xmlns:a="http://schemas.openxmlformats.org/drawingml/2006/main" idx="0">
          <a:schemeClr val="accent5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wrap="square" rtlCol="0" anchor="ctr"/>
        <a:lstStyle xmlns:a="http://schemas.openxmlformats.org/drawingml/2006/main"/>
        <a:p xmlns:a="http://schemas.openxmlformats.org/drawingml/2006/main">
          <a:pPr algn="ctr"/>
          <a:r>
            <a:rPr lang="en-US" altLang="ja-JP" sz="1400" dirty="0" smtClean="0">
              <a:latin typeface="Calibri" pitchFamily="34" charset="0"/>
            </a:rPr>
            <a:t>KR-20</a:t>
          </a:r>
          <a:endParaRPr lang="ja-JP" altLang="en-US" sz="1400" dirty="0">
            <a:latin typeface="Calibri" pitchFamily="34" charset="0"/>
          </a:endParaRPr>
        </a:p>
      </cdr:txBody>
    </cdr:sp>
  </cdr:relSizeAnchor>
  <cdr:relSizeAnchor xmlns:cdr="http://schemas.openxmlformats.org/drawingml/2006/chartDrawing">
    <cdr:from>
      <cdr:x>0.11224</cdr:x>
      <cdr:y>0.81658</cdr:y>
    </cdr:from>
    <cdr:to>
      <cdr:x>0.35761</cdr:x>
      <cdr:y>0.8637</cdr:y>
    </cdr:to>
    <cdr:sp macro="" textlink="">
      <cdr:nvSpPr>
        <cdr:cNvPr id="5" name="テキスト ボックス 1"/>
        <cdr:cNvSpPr txBox="1"/>
      </cdr:nvSpPr>
      <cdr:spPr>
        <a:xfrm xmlns:a="http://schemas.openxmlformats.org/drawingml/2006/main">
          <a:off x="541655" y="4344457"/>
          <a:ext cx="1184052" cy="250677"/>
        </a:xfrm>
        <a:prstGeom xmlns:a="http://schemas.openxmlformats.org/drawingml/2006/main" prst="rect">
          <a:avLst/>
        </a:prstGeom>
        <a:ln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altLang="ja-JP" sz="1400"/>
            <a:t>Misfit Person</a:t>
          </a:r>
          <a:endParaRPr lang="ja-JP" altLang="en-US" sz="1400"/>
        </a:p>
      </cdr:txBody>
    </cdr:sp>
  </cdr:relSizeAnchor>
  <cdr:relSizeAnchor xmlns:cdr="http://schemas.openxmlformats.org/drawingml/2006/chartDrawing">
    <cdr:from>
      <cdr:x>0.11435</cdr:x>
      <cdr:y>0.71059</cdr:y>
    </cdr:from>
    <cdr:to>
      <cdr:x>0.35761</cdr:x>
      <cdr:y>0.75628</cdr:y>
    </cdr:to>
    <cdr:sp macro="" textlink="">
      <cdr:nvSpPr>
        <cdr:cNvPr id="6" name="テキスト ボックス 1"/>
        <cdr:cNvSpPr txBox="1"/>
      </cdr:nvSpPr>
      <cdr:spPr>
        <a:xfrm xmlns:a="http://schemas.openxmlformats.org/drawingml/2006/main">
          <a:off x="551837" y="3780586"/>
          <a:ext cx="1173870" cy="243048"/>
        </a:xfrm>
        <a:prstGeom xmlns:a="http://schemas.openxmlformats.org/drawingml/2006/main" prst="rect">
          <a:avLst/>
        </a:prstGeom>
        <a:ln xmlns:a="http://schemas.openxmlformats.org/drawingml/2006/main"/>
      </cdr:spPr>
      <cdr:style>
        <a:lnRef xmlns:a="http://schemas.openxmlformats.org/drawingml/2006/main" idx="2">
          <a:schemeClr val="accent2">
            <a:shade val="50000"/>
          </a:schemeClr>
        </a:lnRef>
        <a:fillRef xmlns:a="http://schemas.openxmlformats.org/drawingml/2006/main" idx="1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altLang="ja-JP" sz="1400"/>
            <a:t>Misfit Item</a:t>
          </a:r>
          <a:endParaRPr lang="ja-JP" altLang="en-US" sz="1400"/>
        </a:p>
      </cdr:txBody>
    </cdr:sp>
  </cdr:relSizeAnchor>
  <cdr:relSizeAnchor xmlns:cdr="http://schemas.openxmlformats.org/drawingml/2006/chartDrawing">
    <cdr:from>
      <cdr:x>0.12495</cdr:x>
      <cdr:y>0.58778</cdr:y>
    </cdr:from>
    <cdr:to>
      <cdr:x>0.43888</cdr:x>
      <cdr:y>0.63412</cdr:y>
    </cdr:to>
    <cdr:sp macro="" textlink="">
      <cdr:nvSpPr>
        <cdr:cNvPr id="7" name="テキスト ボックス 1"/>
        <cdr:cNvSpPr txBox="1"/>
      </cdr:nvSpPr>
      <cdr:spPr>
        <a:xfrm xmlns:a="http://schemas.openxmlformats.org/drawingml/2006/main">
          <a:off x="602968" y="3127165"/>
          <a:ext cx="1514943" cy="246528"/>
        </a:xfrm>
        <a:prstGeom xmlns:a="http://schemas.openxmlformats.org/drawingml/2006/main" prst="rect">
          <a:avLst/>
        </a:prstGeom>
        <a:ln xmlns:a="http://schemas.openxmlformats.org/drawingml/2006/main"/>
      </cdr:spPr>
      <cdr:style>
        <a:lnRef xmlns:a="http://schemas.openxmlformats.org/drawingml/2006/main" idx="2">
          <a:schemeClr val="accent3">
            <a:shade val="50000"/>
          </a:schemeClr>
        </a:lnRef>
        <a:fillRef xmlns:a="http://schemas.openxmlformats.org/drawingml/2006/main" idx="1">
          <a:schemeClr val="accent3"/>
        </a:fillRef>
        <a:effectRef xmlns:a="http://schemas.openxmlformats.org/drawingml/2006/main" idx="0">
          <a:schemeClr val="accent3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altLang="ja-JP" sz="1400" baseline="0"/>
            <a:t>Number of Items</a:t>
          </a:r>
          <a:endParaRPr lang="ja-JP" altLang="en-US" sz="1400"/>
        </a:p>
      </cdr:txBody>
    </cdr:sp>
  </cdr:relSizeAnchor>
  <cdr:relSizeAnchor xmlns:cdr="http://schemas.openxmlformats.org/drawingml/2006/chartDrawing">
    <cdr:from>
      <cdr:x>0</cdr:x>
      <cdr:y>0</cdr:y>
    </cdr:from>
    <cdr:to>
      <cdr:x>0.00508</cdr:x>
      <cdr:y>0.00435</cdr:y>
    </cdr:to>
    <cdr:pic>
      <cdr:nvPicPr>
        <cdr:cNvPr id="8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24386" cy="24386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</cdr:x>
      <cdr:y>0</cdr:y>
    </cdr:from>
    <cdr:to>
      <cdr:x>0.00508</cdr:x>
      <cdr:y>0.00435</cdr:y>
    </cdr:to>
    <cdr:pic>
      <cdr:nvPicPr>
        <cdr:cNvPr id="9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24386" cy="24386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0.55266</cdr:x>
      <cdr:y>0.41072</cdr:y>
    </cdr:from>
    <cdr:to>
      <cdr:x>0.80583</cdr:x>
      <cdr:y>0.45706</cdr:y>
    </cdr:to>
    <cdr:sp macro="" textlink="">
      <cdr:nvSpPr>
        <cdr:cNvPr id="11" name="テキスト ボックス 1"/>
        <cdr:cNvSpPr txBox="1"/>
      </cdr:nvSpPr>
      <cdr:spPr>
        <a:xfrm xmlns:a="http://schemas.openxmlformats.org/drawingml/2006/main">
          <a:off x="2667000" y="2185147"/>
          <a:ext cx="1221716" cy="246530"/>
        </a:xfrm>
        <a:prstGeom xmlns:a="http://schemas.openxmlformats.org/drawingml/2006/main" prst="rect">
          <a:avLst/>
        </a:prstGeom>
        <a:ln xmlns:a="http://schemas.openxmlformats.org/drawingml/2006/main"/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altLang="ja-JP" sz="1400" dirty="0"/>
            <a:t>Test Mean (%)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0.32467</cdr:x>
      <cdr:y>0.03704</cdr:y>
    </cdr:from>
    <cdr:to>
      <cdr:x>0.66234</cdr:x>
      <cdr:y>0.08642</cdr:y>
    </cdr:to>
    <cdr:sp macro="" textlink="">
      <cdr:nvSpPr>
        <cdr:cNvPr id="12" name="テキスト ボックス 1"/>
        <cdr:cNvSpPr txBox="1"/>
      </cdr:nvSpPr>
      <cdr:spPr>
        <a:xfrm xmlns:a="http://schemas.openxmlformats.org/drawingml/2006/main">
          <a:off x="1785918" y="214313"/>
          <a:ext cx="1857388" cy="285752"/>
        </a:xfrm>
        <a:prstGeom xmlns:a="http://schemas.openxmlformats.org/drawingml/2006/main" prst="rect">
          <a:avLst/>
        </a:prstGeom>
        <a:solidFill xmlns:a="http://schemas.openxmlformats.org/drawingml/2006/main">
          <a:srgbClr val="5C92B5"/>
        </a:solidFill>
        <a:ln xmlns:a="http://schemas.openxmlformats.org/drawingml/2006/main" w="19050" cap="flat" cmpd="sng" algn="ctr">
          <a:solidFill>
            <a:srgbClr val="5C92B5">
              <a:shade val="50000"/>
            </a:srgbClr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6">
            <a:shade val="50000"/>
          </a:schemeClr>
        </a:lnRef>
        <a:fillRef xmlns:a="http://schemas.openxmlformats.org/drawingml/2006/main" idx="1">
          <a:schemeClr val="accent6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wrap="square" rtlCol="0" anchor="ctr" anchorCtr="0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Georgia"/>
            </a:defRPr>
          </a:lvl1pPr>
          <a:lvl2pPr marL="457200" indent="0">
            <a:defRPr sz="1100">
              <a:solidFill>
                <a:sysClr val="window" lastClr="FFFFFF"/>
              </a:solidFill>
              <a:latin typeface="Georgia"/>
            </a:defRPr>
          </a:lvl2pPr>
          <a:lvl3pPr marL="914400" indent="0">
            <a:defRPr sz="1100">
              <a:solidFill>
                <a:sysClr val="window" lastClr="FFFFFF"/>
              </a:solidFill>
              <a:latin typeface="Georgia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Georgia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Georgia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Georgia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Georgia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Georgia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Georgia"/>
            </a:defRPr>
          </a:lvl9pPr>
        </a:lstStyle>
        <a:p xmlns:a="http://schemas.openxmlformats.org/drawingml/2006/main">
          <a:pPr algn="ctr"/>
          <a:r>
            <a:rPr lang="en-US" altLang="ja-JP" sz="1400" baseline="0" dirty="0">
              <a:latin typeface="Calibri" pitchFamily="34" charset="0"/>
            </a:rPr>
            <a:t>Number of Examinees</a:t>
          </a:r>
          <a:endParaRPr lang="ja-JP" altLang="en-US" sz="1400" dirty="0">
            <a:latin typeface="Calibri" pitchFamily="34" charset="0"/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0.59387</cdr:x>
      <cdr:y>0.23169</cdr:y>
    </cdr:from>
    <cdr:to>
      <cdr:x>0.81102</cdr:x>
      <cdr:y>0.27437</cdr:y>
    </cdr:to>
    <cdr:sp macro="" textlink="">
      <cdr:nvSpPr>
        <cdr:cNvPr id="4" name="テキスト ボックス 3"/>
        <cdr:cNvSpPr txBox="1"/>
      </cdr:nvSpPr>
      <cdr:spPr>
        <a:xfrm xmlns:a="http://schemas.openxmlformats.org/drawingml/2006/main">
          <a:off x="1736912" y="1232647"/>
          <a:ext cx="635115" cy="227108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5">
            <a:shade val="50000"/>
          </a:schemeClr>
        </a:lnRef>
        <a:fillRef xmlns:a="http://schemas.openxmlformats.org/drawingml/2006/main" idx="1">
          <a:schemeClr val="accent5"/>
        </a:fillRef>
        <a:effectRef xmlns:a="http://schemas.openxmlformats.org/drawingml/2006/main" idx="0">
          <a:schemeClr val="accent5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wrap="square" rtlCol="0" anchor="ctr"/>
        <a:lstStyle xmlns:a="http://schemas.openxmlformats.org/drawingml/2006/main"/>
        <a:p xmlns:a="http://schemas.openxmlformats.org/drawingml/2006/main">
          <a:pPr algn="ctr"/>
          <a:r>
            <a:rPr lang="en-US" altLang="ja-JP" sz="1400" dirty="0" smtClean="0">
              <a:latin typeface="Calibri" pitchFamily="34" charset="0"/>
            </a:rPr>
            <a:t>KR-20</a:t>
          </a:r>
          <a:endParaRPr lang="ja-JP" altLang="en-US" sz="1400" dirty="0">
            <a:latin typeface="Calibri" pitchFamily="34" charset="0"/>
          </a:endParaRPr>
        </a:p>
      </cdr:txBody>
    </cdr:sp>
  </cdr:relSizeAnchor>
  <cdr:relSizeAnchor xmlns:cdr="http://schemas.openxmlformats.org/drawingml/2006/chartDrawing">
    <cdr:from>
      <cdr:x>0.13523</cdr:x>
      <cdr:y>0.82501</cdr:y>
    </cdr:from>
    <cdr:to>
      <cdr:x>0.55556</cdr:x>
      <cdr:y>0.86777</cdr:y>
    </cdr:to>
    <cdr:sp macro="" textlink="">
      <cdr:nvSpPr>
        <cdr:cNvPr id="5" name="テキスト ボックス 1"/>
        <cdr:cNvSpPr txBox="1"/>
      </cdr:nvSpPr>
      <cdr:spPr>
        <a:xfrm xmlns:a="http://schemas.openxmlformats.org/drawingml/2006/main">
          <a:off x="395506" y="4389286"/>
          <a:ext cx="1229347" cy="227538"/>
        </a:xfrm>
        <a:prstGeom xmlns:a="http://schemas.openxmlformats.org/drawingml/2006/main" prst="rect">
          <a:avLst/>
        </a:prstGeom>
        <a:ln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altLang="ja-JP" sz="1400"/>
            <a:t>Misfit Person</a:t>
          </a:r>
          <a:endParaRPr lang="ja-JP" altLang="en-US" sz="1400"/>
        </a:p>
      </cdr:txBody>
    </cdr:sp>
  </cdr:relSizeAnchor>
  <cdr:relSizeAnchor xmlns:cdr="http://schemas.openxmlformats.org/drawingml/2006/chartDrawing">
    <cdr:from>
      <cdr:x>0.14883</cdr:x>
      <cdr:y>0.74429</cdr:y>
    </cdr:from>
    <cdr:to>
      <cdr:x>0.50575</cdr:x>
      <cdr:y>0.78352</cdr:y>
    </cdr:to>
    <cdr:sp macro="" textlink="">
      <cdr:nvSpPr>
        <cdr:cNvPr id="6" name="テキスト ボックス 1"/>
        <cdr:cNvSpPr txBox="1"/>
      </cdr:nvSpPr>
      <cdr:spPr>
        <a:xfrm xmlns:a="http://schemas.openxmlformats.org/drawingml/2006/main">
          <a:off x="435295" y="3959857"/>
          <a:ext cx="1043881" cy="208731"/>
        </a:xfrm>
        <a:prstGeom xmlns:a="http://schemas.openxmlformats.org/drawingml/2006/main" prst="rect">
          <a:avLst/>
        </a:prstGeom>
        <a:ln xmlns:a="http://schemas.openxmlformats.org/drawingml/2006/main"/>
      </cdr:spPr>
      <cdr:style>
        <a:lnRef xmlns:a="http://schemas.openxmlformats.org/drawingml/2006/main" idx="2">
          <a:schemeClr val="accent2">
            <a:shade val="50000"/>
          </a:schemeClr>
        </a:lnRef>
        <a:fillRef xmlns:a="http://schemas.openxmlformats.org/drawingml/2006/main" idx="1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altLang="ja-JP" sz="1400"/>
            <a:t>Misfit Item</a:t>
          </a:r>
          <a:endParaRPr lang="ja-JP" altLang="en-US" sz="1400"/>
        </a:p>
      </cdr:txBody>
    </cdr:sp>
  </cdr:relSizeAnchor>
  <cdr:relSizeAnchor xmlns:cdr="http://schemas.openxmlformats.org/drawingml/2006/chartDrawing">
    <cdr:from>
      <cdr:x>0.20541</cdr:x>
      <cdr:y>0.59199</cdr:y>
    </cdr:from>
    <cdr:to>
      <cdr:x>0.71264</cdr:x>
      <cdr:y>0.63187</cdr:y>
    </cdr:to>
    <cdr:sp macro="" textlink="">
      <cdr:nvSpPr>
        <cdr:cNvPr id="7" name="テキスト ボックス 1"/>
        <cdr:cNvSpPr txBox="1"/>
      </cdr:nvSpPr>
      <cdr:spPr>
        <a:xfrm xmlns:a="http://schemas.openxmlformats.org/drawingml/2006/main">
          <a:off x="600768" y="3149586"/>
          <a:ext cx="1483526" cy="212178"/>
        </a:xfrm>
        <a:prstGeom xmlns:a="http://schemas.openxmlformats.org/drawingml/2006/main" prst="rect">
          <a:avLst/>
        </a:prstGeom>
        <a:ln xmlns:a="http://schemas.openxmlformats.org/drawingml/2006/main"/>
      </cdr:spPr>
      <cdr:style>
        <a:lnRef xmlns:a="http://schemas.openxmlformats.org/drawingml/2006/main" idx="2">
          <a:schemeClr val="accent3">
            <a:shade val="50000"/>
          </a:schemeClr>
        </a:lnRef>
        <a:fillRef xmlns:a="http://schemas.openxmlformats.org/drawingml/2006/main" idx="1">
          <a:schemeClr val="accent3"/>
        </a:fillRef>
        <a:effectRef xmlns:a="http://schemas.openxmlformats.org/drawingml/2006/main" idx="0">
          <a:schemeClr val="accent3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altLang="ja-JP" sz="1400" baseline="0"/>
            <a:t>Number of Items</a:t>
          </a:r>
          <a:endParaRPr lang="ja-JP" altLang="en-US" sz="1400"/>
        </a:p>
      </cdr:txBody>
    </cdr:sp>
  </cdr:relSizeAnchor>
  <cdr:relSizeAnchor xmlns:cdr="http://schemas.openxmlformats.org/drawingml/2006/chartDrawing">
    <cdr:from>
      <cdr:x>0</cdr:x>
      <cdr:y>0</cdr:y>
    </cdr:from>
    <cdr:to>
      <cdr:x>0.00508</cdr:x>
      <cdr:y>0.00435</cdr:y>
    </cdr:to>
    <cdr:pic>
      <cdr:nvPicPr>
        <cdr:cNvPr id="8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24386" cy="24386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</cdr:x>
      <cdr:y>0</cdr:y>
    </cdr:from>
    <cdr:to>
      <cdr:x>0.00508</cdr:x>
      <cdr:y>0.00435</cdr:y>
    </cdr:to>
    <cdr:pic>
      <cdr:nvPicPr>
        <cdr:cNvPr id="9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24386" cy="24386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0.65218</cdr:x>
      <cdr:y>0.2963</cdr:y>
    </cdr:from>
    <cdr:to>
      <cdr:x>0.78628</cdr:x>
      <cdr:y>0.35948</cdr:y>
    </cdr:to>
    <cdr:sp macro="" textlink="">
      <cdr:nvSpPr>
        <cdr:cNvPr id="11" name="スマイル 10"/>
        <cdr:cNvSpPr/>
      </cdr:nvSpPr>
      <cdr:spPr>
        <a:xfrm xmlns:a="http://schemas.openxmlformats.org/drawingml/2006/main">
          <a:off x="2143140" y="1714512"/>
          <a:ext cx="440669" cy="365589"/>
        </a:xfrm>
        <a:prstGeom xmlns:a="http://schemas.openxmlformats.org/drawingml/2006/main" prst="smileyFace">
          <a:avLst>
            <a:gd name="adj" fmla="val 4653"/>
          </a:avLst>
        </a:prstGeom>
        <a:solidFill xmlns:a="http://schemas.openxmlformats.org/drawingml/2006/main">
          <a:sysClr val="window" lastClr="FFFFFF"/>
        </a:solidFill>
        <a:ln xmlns:a="http://schemas.openxmlformats.org/drawingml/2006/main" w="25400" cap="flat" cmpd="sng" algn="ctr">
          <a:solidFill>
            <a:srgbClr val="4F81BD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endParaRPr kumimoji="1" lang="ja-JP" altLang="en-US" sz="1100"/>
        </a:p>
      </cdr:txBody>
    </cdr:sp>
  </cdr:relSizeAnchor>
  <cdr:relSizeAnchor xmlns:cdr="http://schemas.openxmlformats.org/drawingml/2006/chartDrawing">
    <cdr:from>
      <cdr:x>0.21739</cdr:x>
      <cdr:y>0.40507</cdr:y>
    </cdr:from>
    <cdr:to>
      <cdr:x>0.6351</cdr:x>
      <cdr:y>0.45141</cdr:y>
    </cdr:to>
    <cdr:sp macro="" textlink="">
      <cdr:nvSpPr>
        <cdr:cNvPr id="12" name="テキスト ボックス 1"/>
        <cdr:cNvSpPr txBox="1"/>
      </cdr:nvSpPr>
      <cdr:spPr>
        <a:xfrm xmlns:a="http://schemas.openxmlformats.org/drawingml/2006/main">
          <a:off x="714380" y="2286016"/>
          <a:ext cx="1372643" cy="261524"/>
        </a:xfrm>
        <a:prstGeom xmlns:a="http://schemas.openxmlformats.org/drawingml/2006/main" prst="rect">
          <a:avLst/>
        </a:prstGeom>
        <a:ln xmlns:a="http://schemas.openxmlformats.org/drawingml/2006/main"/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altLang="ja-JP" sz="1400" dirty="0"/>
            <a:t>Test Mean (%)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0.23913</cdr:x>
      <cdr:y>0.12346</cdr:y>
    </cdr:from>
    <cdr:to>
      <cdr:x>0.78262</cdr:x>
      <cdr:y>0.16049</cdr:y>
    </cdr:to>
    <cdr:sp macro="" textlink="">
      <cdr:nvSpPr>
        <cdr:cNvPr id="14" name="テキスト ボックス 1"/>
        <cdr:cNvSpPr txBox="1"/>
      </cdr:nvSpPr>
      <cdr:spPr>
        <a:xfrm xmlns:a="http://schemas.openxmlformats.org/drawingml/2006/main">
          <a:off x="785818" y="714380"/>
          <a:ext cx="1785950" cy="214314"/>
        </a:xfrm>
        <a:prstGeom xmlns:a="http://schemas.openxmlformats.org/drawingml/2006/main" prst="rect">
          <a:avLst/>
        </a:prstGeom>
        <a:solidFill xmlns:a="http://schemas.openxmlformats.org/drawingml/2006/main">
          <a:srgbClr val="5C92B5"/>
        </a:solidFill>
        <a:ln xmlns:a="http://schemas.openxmlformats.org/drawingml/2006/main" w="19050" cap="flat" cmpd="sng" algn="ctr">
          <a:solidFill>
            <a:srgbClr val="5C92B5">
              <a:shade val="50000"/>
            </a:srgbClr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6">
            <a:shade val="50000"/>
          </a:schemeClr>
        </a:lnRef>
        <a:fillRef xmlns:a="http://schemas.openxmlformats.org/drawingml/2006/main" idx="1">
          <a:schemeClr val="accent6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wrap="square" rtlCol="0" anchor="ctr" anchorCtr="0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Georgia"/>
            </a:defRPr>
          </a:lvl1pPr>
          <a:lvl2pPr marL="457200" indent="0">
            <a:defRPr sz="1100">
              <a:solidFill>
                <a:sysClr val="window" lastClr="FFFFFF"/>
              </a:solidFill>
              <a:latin typeface="Georgia"/>
            </a:defRPr>
          </a:lvl2pPr>
          <a:lvl3pPr marL="914400" indent="0">
            <a:defRPr sz="1100">
              <a:solidFill>
                <a:sysClr val="window" lastClr="FFFFFF"/>
              </a:solidFill>
              <a:latin typeface="Georgia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Georgia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Georgia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Georgia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Georgia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Georgia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Georgia"/>
            </a:defRPr>
          </a:lvl9pPr>
        </a:lstStyle>
        <a:p xmlns:a="http://schemas.openxmlformats.org/drawingml/2006/main">
          <a:pPr algn="ctr"/>
          <a:r>
            <a:rPr lang="en-US" altLang="ja-JP" sz="1400" baseline="0" dirty="0">
              <a:latin typeface="Calibri" pitchFamily="34" charset="0"/>
            </a:rPr>
            <a:t>Number of Examinees</a:t>
          </a:r>
          <a:endParaRPr lang="ja-JP" altLang="en-US" sz="1400" dirty="0">
            <a:latin typeface="Calibri" pitchFamily="34" charset="0"/>
          </a:endParaRP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0.81148</cdr:x>
      <cdr:y>0.06061</cdr:y>
    </cdr:from>
    <cdr:to>
      <cdr:x>0.97541</cdr:x>
      <cdr:y>0.16667</cdr:y>
    </cdr:to>
    <cdr:sp macro="" textlink="">
      <cdr:nvSpPr>
        <cdr:cNvPr id="2" name="テキスト ボックス 1"/>
        <cdr:cNvSpPr txBox="1"/>
      </cdr:nvSpPr>
      <cdr:spPr>
        <a:xfrm xmlns:a="http://schemas.openxmlformats.org/drawingml/2006/main">
          <a:off x="7072362" y="285752"/>
          <a:ext cx="1428760" cy="500066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3">
          <a:schemeClr val="lt1"/>
        </a:lnRef>
        <a:fillRef xmlns:a="http://schemas.openxmlformats.org/drawingml/2006/main" idx="1">
          <a:schemeClr val="accent2"/>
        </a:fillRef>
        <a:effectRef xmlns:a="http://schemas.openxmlformats.org/drawingml/2006/main" idx="1">
          <a:schemeClr val="accent2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ja-JP" altLang="en-US" sz="2400" dirty="0" smtClean="0"/>
            <a:t>１ＰＬＭ</a:t>
          </a:r>
          <a:endParaRPr lang="ja-JP" altLang="en-US" sz="2400" dirty="0"/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0.82927</cdr:x>
      <cdr:y>0.07353</cdr:y>
    </cdr:from>
    <cdr:to>
      <cdr:x>0.99187</cdr:x>
      <cdr:y>0.17647</cdr:y>
    </cdr:to>
    <cdr:sp macro="" textlink="">
      <cdr:nvSpPr>
        <cdr:cNvPr id="2" name="テキスト ボックス 1"/>
        <cdr:cNvSpPr txBox="1"/>
      </cdr:nvSpPr>
      <cdr:spPr>
        <a:xfrm xmlns:a="http://schemas.openxmlformats.org/drawingml/2006/main">
          <a:off x="7286644" y="357190"/>
          <a:ext cx="1428760" cy="500066"/>
        </a:xfrm>
        <a:prstGeom xmlns:a="http://schemas.openxmlformats.org/drawingml/2006/main" prst="rect">
          <a:avLst/>
        </a:prstGeom>
        <a:solidFill xmlns:a="http://schemas.openxmlformats.org/drawingml/2006/main">
          <a:srgbClr val="438086"/>
        </a:solidFill>
        <a:ln xmlns:a="http://schemas.openxmlformats.org/drawingml/2006/main" w="31750" cap="flat" cmpd="sng" algn="ctr">
          <a:solidFill>
            <a:sysClr val="window" lastClr="FFFFFF"/>
          </a:solidFill>
          <a:prstDash val="solid"/>
        </a:ln>
        <a:effectLst xmlns:a="http://schemas.openxmlformats.org/drawingml/2006/main">
          <a:outerShdw blurRad="51500" dist="25400" dir="5400000" rotWithShape="0">
            <a:srgbClr val="000000">
              <a:alpha val="40000"/>
            </a:srgbClr>
          </a:outerShdw>
        </a:effectLst>
      </cdr:spPr>
      <cdr:style>
        <a:lnRef xmlns:a="http://schemas.openxmlformats.org/drawingml/2006/main" idx="3">
          <a:schemeClr val="lt1"/>
        </a:lnRef>
        <a:fillRef xmlns:a="http://schemas.openxmlformats.org/drawingml/2006/main" idx="1">
          <a:schemeClr val="accent2"/>
        </a:fillRef>
        <a:effectRef xmlns:a="http://schemas.openxmlformats.org/drawingml/2006/main" idx="1">
          <a:schemeClr val="accent2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Georgia"/>
            </a:defRPr>
          </a:lvl1pPr>
          <a:lvl2pPr marL="457200" indent="0">
            <a:defRPr sz="1100">
              <a:solidFill>
                <a:sysClr val="window" lastClr="FFFFFF"/>
              </a:solidFill>
              <a:latin typeface="Georgia"/>
            </a:defRPr>
          </a:lvl2pPr>
          <a:lvl3pPr marL="914400" indent="0">
            <a:defRPr sz="1100">
              <a:solidFill>
                <a:sysClr val="window" lastClr="FFFFFF"/>
              </a:solidFill>
              <a:latin typeface="Georgia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Georgia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Georgia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Georgia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Georgia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Georgia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Georgia"/>
            </a:defRPr>
          </a:lvl9pPr>
        </a:lstStyle>
        <a:p xmlns:a="http://schemas.openxmlformats.org/drawingml/2006/main">
          <a:pPr algn="ctr"/>
          <a:r>
            <a:rPr lang="ja-JP" altLang="en-US" sz="2400" dirty="0" smtClean="0"/>
            <a:t>ＮＴＴ</a:t>
          </a:r>
          <a:endParaRPr lang="ja-JP" altLang="en-US" sz="24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kumimoji="1" lang="en-US" altLang="ja-JP" dirty="0" smtClean="0"/>
              <a:t>LET</a:t>
            </a:r>
            <a:r>
              <a:rPr kumimoji="1" lang="ja-JP" altLang="en-US" dirty="0" smtClean="0"/>
              <a:t>関東支部第</a:t>
            </a:r>
            <a:r>
              <a:rPr kumimoji="1" lang="en-US" altLang="ja-JP" dirty="0" smtClean="0"/>
              <a:t>120</a:t>
            </a:r>
            <a:r>
              <a:rPr kumimoji="1" lang="ja-JP" altLang="en-US" dirty="0" smtClean="0"/>
              <a:t>回（</a:t>
            </a:r>
            <a:r>
              <a:rPr kumimoji="1" lang="en-US" altLang="ja-JP" dirty="0" smtClean="0"/>
              <a:t>2008</a:t>
            </a:r>
            <a:r>
              <a:rPr kumimoji="1" lang="ja-JP" altLang="en-US" dirty="0" smtClean="0"/>
              <a:t>年度）研究大会</a:t>
            </a:r>
            <a:endParaRPr kumimoji="1" lang="ja-JP" altLang="en-US" dirty="0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kumimoji="1" lang="en-US" altLang="ja-JP" dirty="0" smtClean="0"/>
              <a:t>2008/6/7</a:t>
            </a:r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DF639C-9C69-49DE-8FBB-1B54BE3DBA68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kumimoji="1" lang="en-US" altLang="ja-JP" dirty="0" smtClean="0"/>
              <a:t>LET</a:t>
            </a:r>
            <a:r>
              <a:rPr kumimoji="1" lang="ja-JP" altLang="en-US" dirty="0" smtClean="0"/>
              <a:t>関東支部第</a:t>
            </a:r>
            <a:r>
              <a:rPr kumimoji="1" lang="en-US" altLang="ja-JP" dirty="0" smtClean="0"/>
              <a:t>120</a:t>
            </a:r>
            <a:r>
              <a:rPr kumimoji="1" lang="ja-JP" altLang="en-US" dirty="0" smtClean="0"/>
              <a:t>回（</a:t>
            </a:r>
            <a:r>
              <a:rPr kumimoji="1" lang="en-US" altLang="ja-JP" dirty="0" smtClean="0"/>
              <a:t>2008</a:t>
            </a:r>
            <a:r>
              <a:rPr kumimoji="1" lang="ja-JP" altLang="en-US" dirty="0" smtClean="0"/>
              <a:t>年度）研究大会</a:t>
            </a:r>
            <a:endParaRPr kumimoji="1" lang="ja-JP" altLang="en-US" dirty="0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kumimoji="1" lang="en-US" altLang="ja-JP" dirty="0" smtClean="0"/>
              <a:t>2008/6/7</a:t>
            </a:r>
            <a:endParaRPr kumimoji="1"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26337F-7CA9-48EC-8A60-0E281AC27F73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6337F-7CA9-48EC-8A60-0E281AC27F73}" type="slidenum">
              <a:rPr kumimoji="1" lang="ja-JP" altLang="en-US" smtClean="0"/>
              <a:pPr/>
              <a:t>1</a:t>
            </a:fld>
            <a:endParaRPr kumimoji="1" lang="ja-JP" altLang="en-US" dirty="0"/>
          </a:p>
        </p:txBody>
      </p:sp>
      <p:sp>
        <p:nvSpPr>
          <p:cNvPr id="5" name="日付プレースホルダ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kumimoji="1" lang="en-US" altLang="ja-JP" dirty="0" smtClean="0"/>
              <a:t>2008/6/7</a:t>
            </a:r>
            <a:endParaRPr kumimoji="1" lang="ja-JP" altLang="en-US" dirty="0"/>
          </a:p>
        </p:txBody>
      </p:sp>
      <p:sp>
        <p:nvSpPr>
          <p:cNvPr id="6" name="ヘッダー プレースホルダ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kumimoji="1" lang="en-US" altLang="ja-JP" dirty="0" smtClean="0"/>
              <a:t>LET</a:t>
            </a:r>
            <a:r>
              <a:rPr kumimoji="1" lang="ja-JP" altLang="en-US" dirty="0" smtClean="0"/>
              <a:t>関東支部第</a:t>
            </a:r>
            <a:r>
              <a:rPr kumimoji="1" lang="en-US" altLang="ja-JP" dirty="0" smtClean="0"/>
              <a:t>120</a:t>
            </a:r>
            <a:r>
              <a:rPr kumimoji="1" lang="ja-JP" altLang="en-US" dirty="0" smtClean="0"/>
              <a:t>回（</a:t>
            </a:r>
            <a:r>
              <a:rPr kumimoji="1" lang="en-US" altLang="ja-JP" dirty="0" smtClean="0"/>
              <a:t>2008</a:t>
            </a:r>
            <a:r>
              <a:rPr kumimoji="1" lang="ja-JP" altLang="en-US" dirty="0" smtClean="0"/>
              <a:t>年度）研究大会</a:t>
            </a:r>
            <a:endParaRPr kumimoji="1" lang="ja-JP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正方形/長方形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正方形/長方形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正方形/長方形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正方形/長方形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正方形/長方形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0" name="角丸四角形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1" name="角丸四角形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正方形/長方形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正方形/長方形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正方形/長方形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タイトル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ja-JP" altLang="en-US" smtClean="0"/>
              <a:t>マスタ サブタイトルの書式設定</a:t>
            </a:r>
            <a:endParaRPr kumimoji="0" lang="en-US"/>
          </a:p>
        </p:txBody>
      </p:sp>
      <p:sp>
        <p:nvSpPr>
          <p:cNvPr id="28" name="日付プレースホルダ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0DEEFA4-3ACD-487D-8BCD-366D9313D8CE}" type="datetime1">
              <a:rPr kumimoji="1" lang="ja-JP" altLang="en-US" smtClean="0"/>
              <a:pPr/>
              <a:t>2008/9/14</a:t>
            </a:fld>
            <a:endParaRPr kumimoji="1" lang="ja-JP" altLang="en-US" dirty="0"/>
          </a:p>
        </p:txBody>
      </p:sp>
      <p:sp>
        <p:nvSpPr>
          <p:cNvPr id="17" name="フッター プレースホルダ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29" name="スライド番号プレースホルダ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93E93B3-7C3E-49C7-9111-E82315AC85F1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EDA48-75AC-471E-9B01-B9966433936F}" type="datetime1">
              <a:rPr kumimoji="1" lang="ja-JP" altLang="en-US" smtClean="0"/>
              <a:pPr/>
              <a:t>2008/9/14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93B3-7C3E-49C7-9111-E82315AC85F1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1B6D7-7F36-459E-BB6F-0CFD31621984}" type="datetime1">
              <a:rPr kumimoji="1" lang="ja-JP" altLang="en-US" smtClean="0"/>
              <a:pPr/>
              <a:t>2008/9/14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93B3-7C3E-49C7-9111-E82315AC85F1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5579A-B5FF-412D-BA83-8C55CD21B68B}" type="datetime1">
              <a:rPr kumimoji="1" lang="ja-JP" altLang="en-US" smtClean="0"/>
              <a:pPr/>
              <a:t>2008/9/14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93B3-7C3E-49C7-9111-E82315AC85F1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5EB7E-D704-4C18-BC16-7509AB7B97AF}" type="datetime1">
              <a:rPr kumimoji="1" lang="ja-JP" altLang="en-US" smtClean="0"/>
              <a:pPr/>
              <a:t>2008/9/14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93B3-7C3E-49C7-9111-E82315AC85F1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CD597-11BB-4341-9A26-B3284A296422}" type="datetime1">
              <a:rPr kumimoji="1" lang="ja-JP" altLang="en-US" smtClean="0"/>
              <a:pPr/>
              <a:t>2008/9/14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93B3-7C3E-49C7-9111-E82315AC85F1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26" name="日付プレースホルダ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8BEFF90-0E31-4373-8595-37C73CF01F34}" type="datetime1">
              <a:rPr kumimoji="1" lang="ja-JP" altLang="en-US" smtClean="0"/>
              <a:pPr/>
              <a:t>2008/9/14</a:t>
            </a:fld>
            <a:endParaRPr kumimoji="1" lang="ja-JP" altLang="en-US" dirty="0"/>
          </a:p>
        </p:txBody>
      </p:sp>
      <p:sp>
        <p:nvSpPr>
          <p:cNvPr id="27" name="スライド番号プレースホルダ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93E93B3-7C3E-49C7-9111-E82315AC85F1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  <p:sp>
        <p:nvSpPr>
          <p:cNvPr id="28" name="フッター プレースホルダ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1" lang="ja-JP" alt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69F394F8-8AC0-455A-94B8-CBC8D105197A}" type="datetime1">
              <a:rPr kumimoji="1" lang="ja-JP" altLang="en-US" smtClean="0"/>
              <a:pPr/>
              <a:t>2008/9/14</a:t>
            </a:fld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93E93B3-7C3E-49C7-9111-E82315AC85F1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738A6-C630-4C44-B701-AF0A74F5B7E2}" type="datetime1">
              <a:rPr kumimoji="1" lang="ja-JP" altLang="en-US" smtClean="0"/>
              <a:pPr/>
              <a:t>2008/9/14</a:t>
            </a:fld>
            <a:endParaRPr kumimoji="1" lang="ja-JP" altLang="en-US" dirty="0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93B3-7C3E-49C7-9111-E82315AC85F1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34D8F-32EE-4B24-BCCA-85927E4DF039}" type="datetime1">
              <a:rPr kumimoji="1" lang="ja-JP" altLang="en-US" smtClean="0"/>
              <a:pPr/>
              <a:t>2008/9/14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93B3-7C3E-49C7-9111-E82315AC85F1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ja-JP" altLang="en-US" dirty="0" smtClean="0"/>
              <a:t>アイコンをクリックして図を追加</a:t>
            </a:r>
            <a:endParaRPr kumimoji="0" 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B221A-1BD4-4BDF-888C-3AEE372BF3C2}" type="datetime1">
              <a:rPr kumimoji="1" lang="ja-JP" altLang="en-US" smtClean="0"/>
              <a:pPr/>
              <a:t>2008/9/14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93B3-7C3E-49C7-9111-E82315AC85F1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正方形/長方形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正方形/長方形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正方形/長方形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1" name="正方形/長方形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正方形/長方形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3" name="角丸四角形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4" name="角丸四角形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5" name="正方形/長方形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正方形/長方形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正方形/長方形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8" name="正方形/長方形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9" name="正方形/長方形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正方形/長方形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タイトル プレースホルダ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13" name="テキスト プレースホルダ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  <a:p>
            <a:pPr lvl="1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2 </a:t>
            </a:r>
            <a:r>
              <a:rPr kumimoji="0" lang="ja-JP" altLang="en-US" smtClean="0"/>
              <a:t>レベル</a:t>
            </a:r>
          </a:p>
          <a:p>
            <a:pPr lvl="2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3 </a:t>
            </a:r>
            <a:r>
              <a:rPr kumimoji="0" lang="ja-JP" altLang="en-US" smtClean="0"/>
              <a:t>レベル</a:t>
            </a:r>
          </a:p>
          <a:p>
            <a:pPr lvl="3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4 </a:t>
            </a:r>
            <a:r>
              <a:rPr kumimoji="0" lang="ja-JP" altLang="en-US" smtClean="0"/>
              <a:t>レベル</a:t>
            </a:r>
          </a:p>
          <a:p>
            <a:pPr lvl="4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5 </a:t>
            </a:r>
            <a:r>
              <a:rPr kumimoji="0" lang="ja-JP" altLang="en-US" smtClean="0"/>
              <a:t>レベル</a:t>
            </a:r>
            <a:endParaRPr kumimoji="0" lang="en-US"/>
          </a:p>
        </p:txBody>
      </p:sp>
      <p:sp>
        <p:nvSpPr>
          <p:cNvPr id="14" name="日付プレースホルダ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FE0C7844-51A3-4BF0-A139-CF396BC7B940}" type="datetime1">
              <a:rPr kumimoji="1" lang="ja-JP" altLang="en-US" smtClean="0"/>
              <a:pPr/>
              <a:t>2008/9/14</a:t>
            </a:fld>
            <a:endParaRPr kumimoji="1" lang="ja-JP" altLang="en-US" dirty="0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23" name="スライド番号プレースホルダ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93E93B3-7C3E-49C7-9111-E82315AC85F1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 spd="med">
    <p:fade/>
  </p:transition>
  <p:hf hdr="0" ftr="0" dt="0"/>
  <p:txStyles>
    <p:titleStyle>
      <a:lvl1pPr algn="l" rtl="0" eaLnBrk="1" latinLnBrk="0" hangingPunct="1">
        <a:spcBef>
          <a:spcPct val="0"/>
        </a:spcBef>
        <a:buNone/>
        <a:defRPr kumimoji="1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1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1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1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1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1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1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1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1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28596" y="357166"/>
            <a:ext cx="8501122" cy="3041661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習熟度別クラス編成のための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英語基礎力判定標準化テスト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作成の試み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8401080" cy="2386582"/>
          </a:xfrm>
        </p:spPr>
        <p:txBody>
          <a:bodyPr>
            <a:normAutofit/>
          </a:bodyPr>
          <a:lstStyle/>
          <a:p>
            <a:endParaRPr lang="en-US" altLang="ja-JP" dirty="0" smtClean="0"/>
          </a:p>
          <a:p>
            <a:endParaRPr lang="en-US" altLang="ja-JP" dirty="0"/>
          </a:p>
          <a:p>
            <a:r>
              <a:rPr lang="ja-JP" altLang="en-US" sz="2800" dirty="0" smtClean="0"/>
              <a:t>木 </a:t>
            </a:r>
            <a:r>
              <a:rPr lang="ja-JP" altLang="en-US" sz="2800" dirty="0"/>
              <a:t>村　哲 </a:t>
            </a:r>
            <a:r>
              <a:rPr lang="ja-JP" altLang="en-US" sz="2800" dirty="0" smtClean="0"/>
              <a:t>夫（</a:t>
            </a:r>
            <a:r>
              <a:rPr lang="ja-JP" altLang="en-US" sz="2800" dirty="0"/>
              <a:t>新潟青陵大学</a:t>
            </a:r>
            <a:r>
              <a:rPr lang="ja-JP" altLang="en-US" sz="2800" dirty="0" smtClean="0"/>
              <a:t>）</a:t>
            </a:r>
            <a:endParaRPr lang="en-US" altLang="ja-JP" sz="2800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日本言語テスト学会　第</a:t>
            </a:r>
            <a:r>
              <a:rPr lang="en-US" altLang="ja-JP" dirty="0" smtClean="0"/>
              <a:t>12</a:t>
            </a:r>
            <a:r>
              <a:rPr lang="ja-JP" altLang="en-US" dirty="0" smtClean="0"/>
              <a:t>回</a:t>
            </a:r>
            <a:r>
              <a:rPr lang="zh-CN" altLang="en-US" dirty="0" smtClean="0"/>
              <a:t> </a:t>
            </a:r>
            <a:r>
              <a:rPr lang="ja-JP" altLang="en-US" dirty="0" smtClean="0"/>
              <a:t>全国研究大会</a:t>
            </a:r>
          </a:p>
          <a:p>
            <a:endParaRPr kumimoji="1" lang="ja-JP" alt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066800"/>
          </a:xfrm>
        </p:spPr>
        <p:txBody>
          <a:bodyPr/>
          <a:lstStyle/>
          <a:p>
            <a:r>
              <a:rPr lang="ja-JP" altLang="en-US" dirty="0" smtClean="0"/>
              <a:t>分析手順（その</a:t>
            </a:r>
            <a:r>
              <a:rPr lang="en-US" altLang="ja-JP" dirty="0" smtClean="0"/>
              <a:t>2</a:t>
            </a:r>
            <a:r>
              <a:rPr lang="ja-JP" altLang="en-US" dirty="0" smtClean="0"/>
              <a:t>：</a:t>
            </a:r>
            <a:r>
              <a:rPr lang="en-US" altLang="ja-JP" dirty="0" smtClean="0"/>
              <a:t>Fit</a:t>
            </a:r>
            <a:r>
              <a:rPr lang="ja-JP" altLang="en-US" dirty="0" smtClean="0"/>
              <a:t>重視）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93B3-7C3E-49C7-9111-E82315AC85F1}" type="slidenum">
              <a:rPr kumimoji="1" lang="ja-JP" altLang="en-US" smtClean="0"/>
              <a:pPr/>
              <a:t>10</a:t>
            </a:fld>
            <a:endParaRPr kumimoji="1" lang="ja-JP" altLang="en-US" dirty="0"/>
          </a:p>
        </p:txBody>
      </p:sp>
      <p:sp>
        <p:nvSpPr>
          <p:cNvPr id="5" name="フローチャート: データ 4"/>
          <p:cNvSpPr/>
          <p:nvPr/>
        </p:nvSpPr>
        <p:spPr>
          <a:xfrm>
            <a:off x="428596" y="1714488"/>
            <a:ext cx="2500330" cy="1000132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dirty="0" err="1" smtClean="0"/>
              <a:t>Moodle</a:t>
            </a:r>
            <a:endParaRPr kumimoji="1" lang="en-US" altLang="ja-JP" sz="2000" dirty="0" smtClean="0"/>
          </a:p>
          <a:p>
            <a:pPr algn="ctr"/>
            <a:r>
              <a:rPr lang="ja-JP" altLang="en-US" sz="2000" dirty="0" smtClean="0"/>
              <a:t>小テスト</a:t>
            </a:r>
            <a:endParaRPr lang="en-US" altLang="ja-JP" sz="2000" dirty="0" smtClean="0"/>
          </a:p>
          <a:p>
            <a:pPr algn="ctr"/>
            <a:r>
              <a:rPr lang="ja-JP" altLang="en-US" sz="2000" dirty="0" smtClean="0"/>
              <a:t>詳細結果</a:t>
            </a:r>
            <a:endParaRPr kumimoji="1" lang="ja-JP" altLang="en-US" sz="2000" dirty="0"/>
          </a:p>
        </p:txBody>
      </p:sp>
      <p:sp>
        <p:nvSpPr>
          <p:cNvPr id="6" name="フローチャート: データ 5"/>
          <p:cNvSpPr/>
          <p:nvPr/>
        </p:nvSpPr>
        <p:spPr>
          <a:xfrm>
            <a:off x="3143240" y="1714488"/>
            <a:ext cx="2500330" cy="1000132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 smtClean="0"/>
              <a:t>Excel</a:t>
            </a:r>
            <a:r>
              <a:rPr lang="ja-JP" altLang="en-US" sz="2000" dirty="0" smtClean="0"/>
              <a:t>で</a:t>
            </a:r>
            <a:endParaRPr lang="en-US" altLang="ja-JP" sz="2000" dirty="0" smtClean="0"/>
          </a:p>
          <a:p>
            <a:pPr algn="ctr"/>
            <a:r>
              <a:rPr lang="en-US" altLang="ja-JP" sz="2000" dirty="0" smtClean="0"/>
              <a:t>01</a:t>
            </a:r>
            <a:r>
              <a:rPr lang="ja-JP" altLang="en-US" sz="2000" dirty="0" smtClean="0"/>
              <a:t>データ</a:t>
            </a:r>
            <a:endParaRPr kumimoji="1" lang="ja-JP" altLang="en-US" sz="2000" dirty="0"/>
          </a:p>
        </p:txBody>
      </p:sp>
      <p:sp>
        <p:nvSpPr>
          <p:cNvPr id="7" name="右矢印 6"/>
          <p:cNvSpPr/>
          <p:nvPr/>
        </p:nvSpPr>
        <p:spPr>
          <a:xfrm>
            <a:off x="2786050" y="2000240"/>
            <a:ext cx="571504" cy="428628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フローチャート : 定義済み処理 7"/>
          <p:cNvSpPr/>
          <p:nvPr/>
        </p:nvSpPr>
        <p:spPr>
          <a:xfrm>
            <a:off x="6143636" y="1714488"/>
            <a:ext cx="2286016" cy="1000132"/>
          </a:xfrm>
          <a:prstGeom prst="flowChartPredefined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 smtClean="0"/>
              <a:t>1PLM</a:t>
            </a:r>
          </a:p>
          <a:p>
            <a:pPr algn="ctr"/>
            <a:r>
              <a:rPr lang="en-US" altLang="ja-JP" sz="2000" dirty="0" smtClean="0"/>
              <a:t>(</a:t>
            </a:r>
            <a:r>
              <a:rPr lang="ja-JP" altLang="en-US" sz="2000" dirty="0" smtClean="0"/>
              <a:t>周辺最尤法</a:t>
            </a:r>
            <a:r>
              <a:rPr lang="en-US" altLang="ja-JP" sz="2000" dirty="0" smtClean="0"/>
              <a:t>)</a:t>
            </a:r>
            <a:endParaRPr lang="ja-JP" altLang="en-US" sz="2000" dirty="0"/>
          </a:p>
        </p:txBody>
      </p:sp>
      <p:sp>
        <p:nvSpPr>
          <p:cNvPr id="10" name="フローチャート : 判断 9"/>
          <p:cNvSpPr/>
          <p:nvPr/>
        </p:nvSpPr>
        <p:spPr>
          <a:xfrm>
            <a:off x="6143636" y="3214686"/>
            <a:ext cx="2428892" cy="1285884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Misfit Person or Item  ?</a:t>
            </a:r>
            <a:endParaRPr kumimoji="1" lang="ja-JP" altLang="en-US" dirty="0"/>
          </a:p>
        </p:txBody>
      </p:sp>
      <p:sp>
        <p:nvSpPr>
          <p:cNvPr id="11" name="右矢印 10"/>
          <p:cNvSpPr/>
          <p:nvPr/>
        </p:nvSpPr>
        <p:spPr>
          <a:xfrm rot="5400000">
            <a:off x="7161627" y="2768198"/>
            <a:ext cx="464347" cy="428628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曲折矢印 12"/>
          <p:cNvSpPr/>
          <p:nvPr/>
        </p:nvSpPr>
        <p:spPr>
          <a:xfrm rot="16200000">
            <a:off x="4714876" y="2643182"/>
            <a:ext cx="1143008" cy="1571636"/>
          </a:xfrm>
          <a:prstGeom prst="bentArrow">
            <a:avLst>
              <a:gd name="adj1" fmla="val 19030"/>
              <a:gd name="adj2" fmla="val 19030"/>
              <a:gd name="adj3" fmla="val 15581"/>
              <a:gd name="adj4" fmla="val 47995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b" anchorCtr="0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</a:rPr>
              <a:t>除去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428596" y="3143248"/>
            <a:ext cx="3357586" cy="10156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en-US" altLang="ja-JP" sz="2000" dirty="0" smtClean="0"/>
              <a:t>Misfit</a:t>
            </a:r>
            <a:r>
              <a:rPr kumimoji="1" lang="ja-JP" altLang="en-US" sz="2000" dirty="0" smtClean="0"/>
              <a:t>除去の基準</a:t>
            </a:r>
            <a:endParaRPr kumimoji="1" lang="en-US" altLang="ja-JP" sz="2000" dirty="0" smtClean="0"/>
          </a:p>
          <a:p>
            <a:r>
              <a:rPr kumimoji="1" lang="en-US" altLang="ja-JP" sz="2000" dirty="0" smtClean="0"/>
              <a:t>Misfit Person</a:t>
            </a:r>
            <a:r>
              <a:rPr kumimoji="1" lang="ja-JP" altLang="en-US" sz="2000" dirty="0" smtClean="0"/>
              <a:t>：</a:t>
            </a:r>
            <a:r>
              <a:rPr kumimoji="1" lang="en-US" altLang="ja-JP" sz="2000" dirty="0" smtClean="0"/>
              <a:t>Z</a:t>
            </a:r>
            <a:r>
              <a:rPr kumimoji="1" lang="en-US" altLang="ja-JP" sz="2000" baseline="-25000" dirty="0" smtClean="0"/>
              <a:t>L</a:t>
            </a:r>
            <a:r>
              <a:rPr lang="ja-JP" altLang="en-US" sz="2000" dirty="0" smtClean="0"/>
              <a:t> ＜－</a:t>
            </a:r>
            <a:r>
              <a:rPr lang="en-US" altLang="ja-JP" sz="2000" dirty="0" smtClean="0"/>
              <a:t>1.96</a:t>
            </a:r>
          </a:p>
          <a:p>
            <a:r>
              <a:rPr kumimoji="1" lang="en-US" altLang="ja-JP" sz="2000" dirty="0" smtClean="0"/>
              <a:t>Misfit Item</a:t>
            </a:r>
            <a:r>
              <a:rPr kumimoji="1" lang="ja-JP" altLang="en-US" sz="2000" dirty="0" smtClean="0"/>
              <a:t>：</a:t>
            </a:r>
            <a:r>
              <a:rPr kumimoji="1" lang="en-US" altLang="ja-JP" sz="2000" dirty="0" smtClean="0"/>
              <a:t>P.BIS</a:t>
            </a:r>
            <a:r>
              <a:rPr kumimoji="1" lang="ja-JP" altLang="en-US" sz="2000" dirty="0" smtClean="0"/>
              <a:t>＜</a:t>
            </a:r>
            <a:r>
              <a:rPr kumimoji="1" lang="en-US" altLang="ja-JP" sz="2000" dirty="0" smtClean="0"/>
              <a:t>0.25</a:t>
            </a:r>
            <a:endParaRPr kumimoji="1" lang="ja-JP" altLang="en-US" sz="2000" dirty="0"/>
          </a:p>
        </p:txBody>
      </p:sp>
      <p:sp>
        <p:nvSpPr>
          <p:cNvPr id="18" name="右矢印 17"/>
          <p:cNvSpPr/>
          <p:nvPr/>
        </p:nvSpPr>
        <p:spPr>
          <a:xfrm>
            <a:off x="5500694" y="2071678"/>
            <a:ext cx="571504" cy="428628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曲折矢印 19"/>
          <p:cNvSpPr/>
          <p:nvPr/>
        </p:nvSpPr>
        <p:spPr>
          <a:xfrm rot="10800000">
            <a:off x="2928926" y="4572008"/>
            <a:ext cx="4572032" cy="785794"/>
          </a:xfrm>
          <a:prstGeom prst="bentArrow">
            <a:avLst>
              <a:gd name="adj1" fmla="val 27605"/>
              <a:gd name="adj2" fmla="val 29158"/>
              <a:gd name="adj3" fmla="val 39579"/>
              <a:gd name="adj4" fmla="val 43750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4" name="フローチャート: 処理 23"/>
          <p:cNvSpPr/>
          <p:nvPr/>
        </p:nvSpPr>
        <p:spPr>
          <a:xfrm>
            <a:off x="571472" y="4572008"/>
            <a:ext cx="2286016" cy="121444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基準を超える</a:t>
            </a:r>
            <a:r>
              <a:rPr lang="en-US" altLang="ja-JP" dirty="0" smtClean="0"/>
              <a:t>Misfit</a:t>
            </a:r>
            <a:r>
              <a:rPr lang="ja-JP" altLang="en-US" dirty="0" smtClean="0"/>
              <a:t>がなくなった段階で分析終了</a:t>
            </a:r>
            <a:endParaRPr kumimoji="1" lang="ja-JP" alt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分析手順（その</a:t>
            </a:r>
            <a:r>
              <a:rPr lang="en-US" altLang="ja-JP" dirty="0" smtClean="0"/>
              <a:t>3</a:t>
            </a:r>
            <a:r>
              <a:rPr lang="ja-JP" altLang="en-US" dirty="0" smtClean="0"/>
              <a:t>：</a:t>
            </a:r>
            <a:r>
              <a:rPr lang="en-US" altLang="ja-JP" dirty="0" smtClean="0"/>
              <a:t> NTT</a:t>
            </a:r>
            <a:r>
              <a:rPr lang="ja-JP" altLang="en-US" dirty="0" smtClean="0"/>
              <a:t>による分析）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93B3-7C3E-49C7-9111-E82315AC85F1}" type="slidenum">
              <a:rPr kumimoji="1" lang="ja-JP" altLang="en-US" smtClean="0"/>
              <a:pPr/>
              <a:t>11</a:t>
            </a:fld>
            <a:endParaRPr kumimoji="1" lang="ja-JP" altLang="en-US" dirty="0"/>
          </a:p>
        </p:txBody>
      </p:sp>
      <p:sp>
        <p:nvSpPr>
          <p:cNvPr id="15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931486"/>
          </a:xfrm>
        </p:spPr>
        <p:txBody>
          <a:bodyPr/>
          <a:lstStyle/>
          <a:p>
            <a:pPr indent="0">
              <a:buNone/>
            </a:pPr>
            <a:r>
              <a:rPr lang="ja-JP" altLang="en-US" dirty="0" smtClean="0"/>
              <a:t>テスト区分ごとに、以下のデータについて、</a:t>
            </a:r>
            <a:r>
              <a:rPr lang="en-US" altLang="ja-JP" dirty="0" smtClean="0"/>
              <a:t>Neural Test Theory (</a:t>
            </a:r>
            <a:r>
              <a:rPr lang="en-US" dirty="0" err="1" smtClean="0"/>
              <a:t>Shojima</a:t>
            </a:r>
            <a:r>
              <a:rPr lang="en-US" dirty="0" smtClean="0"/>
              <a:t>, 2008 </a:t>
            </a:r>
            <a:r>
              <a:rPr lang="en-US" altLang="ja-JP" dirty="0" smtClean="0"/>
              <a:t>) </a:t>
            </a:r>
            <a:r>
              <a:rPr lang="ja-JP" altLang="en-US" dirty="0" smtClean="0"/>
              <a:t>により、ノード数</a:t>
            </a:r>
            <a:r>
              <a:rPr lang="en-US" altLang="ja-JP" dirty="0" smtClean="0"/>
              <a:t>10</a:t>
            </a:r>
            <a:r>
              <a:rPr lang="ja-JP" altLang="en-US" dirty="0" smtClean="0"/>
              <a:t>とノード数５に設定し</a:t>
            </a:r>
            <a:r>
              <a:rPr lang="en-US" altLang="ja-JP" dirty="0" smtClean="0"/>
              <a:t>2</a:t>
            </a:r>
            <a:r>
              <a:rPr lang="ja-JP" altLang="en-US" dirty="0" smtClean="0"/>
              <a:t>回分析。</a:t>
            </a:r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pPr marL="916686" lvl="1" indent="-514350">
              <a:buFont typeface="+mj-lt"/>
              <a:buAutoNum type="arabicPeriod"/>
            </a:pPr>
            <a:r>
              <a:rPr lang="en-US" altLang="ja-JP" dirty="0" smtClean="0"/>
              <a:t>Misfit</a:t>
            </a:r>
            <a:r>
              <a:rPr lang="ja-JP" altLang="en-US" dirty="0" smtClean="0"/>
              <a:t>除去前のデータ</a:t>
            </a:r>
            <a:endParaRPr lang="en-US" altLang="ja-JP" dirty="0" smtClean="0"/>
          </a:p>
          <a:p>
            <a:pPr marL="916686" lvl="1" indent="-514350">
              <a:buFont typeface="+mj-lt"/>
              <a:buAutoNum type="arabicPeriod"/>
            </a:pPr>
            <a:endParaRPr lang="en-US" altLang="ja-JP" dirty="0" smtClean="0"/>
          </a:p>
          <a:p>
            <a:pPr marL="916686" lvl="1" indent="-514350">
              <a:buFont typeface="+mj-lt"/>
              <a:buAutoNum type="arabicPeriod"/>
            </a:pPr>
            <a:r>
              <a:rPr lang="ja-JP" altLang="en-US" dirty="0" smtClean="0"/>
              <a:t>分析手順</a:t>
            </a:r>
            <a:r>
              <a:rPr lang="en-US" altLang="ja-JP" dirty="0" smtClean="0"/>
              <a:t>(</a:t>
            </a:r>
            <a:r>
              <a:rPr lang="ja-JP" altLang="en-US" dirty="0" smtClean="0"/>
              <a:t>その</a:t>
            </a:r>
            <a:r>
              <a:rPr lang="en-US" altLang="ja-JP" dirty="0" smtClean="0"/>
              <a:t>1)</a:t>
            </a:r>
            <a:r>
              <a:rPr lang="ja-JP" altLang="en-US" dirty="0" smtClean="0"/>
              <a:t>で</a:t>
            </a:r>
            <a:r>
              <a:rPr lang="en-US" altLang="ja-JP" dirty="0" smtClean="0"/>
              <a:t>Misfit</a:t>
            </a:r>
            <a:r>
              <a:rPr lang="ja-JP" altLang="en-US" dirty="0" smtClean="0"/>
              <a:t>除去後のデータ</a:t>
            </a:r>
            <a:endParaRPr lang="en-US" altLang="ja-JP" dirty="0" smtClean="0"/>
          </a:p>
          <a:p>
            <a:pPr marL="916686" lvl="1" indent="-514350">
              <a:buFont typeface="+mj-lt"/>
              <a:buAutoNum type="arabicPeriod"/>
            </a:pPr>
            <a:endParaRPr lang="en-US" altLang="ja-JP" dirty="0" smtClean="0"/>
          </a:p>
          <a:p>
            <a:pPr marL="916686" lvl="1" indent="-514350">
              <a:buFont typeface="+mj-lt"/>
              <a:buAutoNum type="arabicPeriod"/>
            </a:pPr>
            <a:r>
              <a:rPr lang="ja-JP" altLang="en-US" dirty="0" smtClean="0"/>
              <a:t>分析手順</a:t>
            </a:r>
            <a:r>
              <a:rPr lang="en-US" altLang="ja-JP" dirty="0" smtClean="0"/>
              <a:t>(</a:t>
            </a:r>
            <a:r>
              <a:rPr lang="ja-JP" altLang="en-US" dirty="0" smtClean="0"/>
              <a:t>その</a:t>
            </a:r>
            <a:r>
              <a:rPr lang="en-US" altLang="ja-JP" dirty="0" smtClean="0"/>
              <a:t>2)</a:t>
            </a:r>
            <a:r>
              <a:rPr lang="ja-JP" altLang="en-US" dirty="0" smtClean="0"/>
              <a:t>で</a:t>
            </a:r>
            <a:r>
              <a:rPr lang="en-US" altLang="ja-JP" dirty="0" smtClean="0"/>
              <a:t>Misfit</a:t>
            </a:r>
            <a:r>
              <a:rPr lang="ja-JP" altLang="en-US" dirty="0" smtClean="0"/>
              <a:t>除去後のデータ</a:t>
            </a:r>
            <a:endParaRPr kumimoji="1" lang="ja-JP" altLang="en-US" dirty="0"/>
          </a:p>
        </p:txBody>
      </p:sp>
      <p:sp>
        <p:nvSpPr>
          <p:cNvPr id="5" name="四角形吹き出し 4"/>
          <p:cNvSpPr/>
          <p:nvPr/>
        </p:nvSpPr>
        <p:spPr>
          <a:xfrm>
            <a:off x="4643438" y="2928934"/>
            <a:ext cx="4286248" cy="1357322"/>
          </a:xfrm>
          <a:prstGeom prst="wedgeRectCallout">
            <a:avLst>
              <a:gd name="adj1" fmla="val -57923"/>
              <a:gd name="adj2" fmla="val 470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000" dirty="0" smtClean="0"/>
              <a:t>本来</a:t>
            </a:r>
            <a:r>
              <a:rPr kumimoji="1" lang="en-US" altLang="ja-JP" sz="2000" dirty="0" smtClean="0"/>
              <a:t>NTT</a:t>
            </a:r>
            <a:r>
              <a:rPr kumimoji="1" lang="ja-JP" altLang="en-US" sz="2000" dirty="0" smtClean="0"/>
              <a:t>の枠組み内で考えられている</a:t>
            </a:r>
            <a:r>
              <a:rPr kumimoji="1" lang="en-US" altLang="ja-JP" sz="2000" dirty="0" smtClean="0"/>
              <a:t>misfit</a:t>
            </a:r>
            <a:r>
              <a:rPr kumimoji="1" lang="ja-JP" altLang="en-US" sz="2000" dirty="0" smtClean="0"/>
              <a:t>の指標を使うべきだが、</a:t>
            </a:r>
            <a:r>
              <a:rPr lang="ja-JP" altLang="en-US" sz="2000" dirty="0" smtClean="0"/>
              <a:t>そのための計算プログラムがまだないので、今回はこの手順とした。</a:t>
            </a:r>
            <a:endParaRPr lang="en-US" altLang="ja-JP" sz="2000" dirty="0" smtClean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10668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使用したプログラム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14282" y="1714488"/>
            <a:ext cx="8929718" cy="4929222"/>
          </a:xfrm>
        </p:spPr>
        <p:txBody>
          <a:bodyPr>
            <a:normAutofit fontScale="85000" lnSpcReduction="10000"/>
          </a:bodyPr>
          <a:lstStyle/>
          <a:p>
            <a:r>
              <a:rPr lang="en-US" altLang="ja-JP" b="1" dirty="0" smtClean="0">
                <a:solidFill>
                  <a:schemeClr val="tx2"/>
                </a:solidFill>
              </a:rPr>
              <a:t>Multiple Choice Maker</a:t>
            </a:r>
            <a:r>
              <a:rPr lang="ja-JP" altLang="en-US" b="1" dirty="0" smtClean="0">
                <a:solidFill>
                  <a:schemeClr val="tx2"/>
                </a:solidFill>
              </a:rPr>
              <a:t>：</a:t>
            </a:r>
            <a:r>
              <a:rPr lang="en-US" altLang="ja-JP" dirty="0" smtClean="0"/>
              <a:t> GIFT</a:t>
            </a:r>
            <a:r>
              <a:rPr lang="ja-JP" altLang="en-US" dirty="0" smtClean="0"/>
              <a:t>ファイル作成マクロ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>                       </a:t>
            </a:r>
            <a:r>
              <a:rPr lang="en-US" sz="2400" b="1" dirty="0" err="1" smtClean="0">
                <a:solidFill>
                  <a:schemeClr val="accent2"/>
                </a:solidFill>
              </a:rPr>
              <a:t>MoodleResources</a:t>
            </a:r>
            <a:r>
              <a:rPr lang="ja-JP" altLang="en-US" sz="2400" dirty="0" smtClean="0">
                <a:solidFill>
                  <a:schemeClr val="accent2"/>
                </a:solidFill>
              </a:rPr>
              <a:t>（株）</a:t>
            </a:r>
            <a:r>
              <a:rPr lang="en-US" altLang="ja-JP" sz="2400" dirty="0" smtClean="0">
                <a:solidFill>
                  <a:schemeClr val="accent2"/>
                </a:solidFill>
              </a:rPr>
              <a:t>e</a:t>
            </a:r>
            <a:r>
              <a:rPr lang="ja-JP" altLang="en-US" sz="2400" dirty="0" smtClean="0">
                <a:solidFill>
                  <a:schemeClr val="accent2"/>
                </a:solidFill>
              </a:rPr>
              <a:t>ラーニングサービス </a:t>
            </a:r>
            <a:r>
              <a:rPr lang="en-US" altLang="ja-JP" sz="2400" dirty="0" smtClean="0">
                <a:solidFill>
                  <a:schemeClr val="accent2"/>
                </a:solidFill>
              </a:rPr>
              <a:t/>
            </a:r>
            <a:br>
              <a:rPr lang="en-US" altLang="ja-JP" sz="2400" dirty="0" smtClean="0">
                <a:solidFill>
                  <a:schemeClr val="accent2"/>
                </a:solidFill>
              </a:rPr>
            </a:br>
            <a:r>
              <a:rPr lang="en-US" altLang="ja-JP" sz="2400" dirty="0" smtClean="0">
                <a:solidFill>
                  <a:schemeClr val="accent2"/>
                </a:solidFill>
              </a:rPr>
              <a:t>                           </a:t>
            </a:r>
            <a:r>
              <a:rPr lang="en-US" sz="2400" dirty="0" smtClean="0">
                <a:solidFill>
                  <a:schemeClr val="accent2"/>
                </a:solidFill>
              </a:rPr>
              <a:t>https://e-learning.ac/moodle-resources/</a:t>
            </a:r>
          </a:p>
          <a:p>
            <a:endParaRPr lang="en-US" sz="2200" dirty="0" smtClean="0"/>
          </a:p>
          <a:p>
            <a:r>
              <a:rPr lang="en-US" altLang="ja-JP" b="1" dirty="0" smtClean="0">
                <a:solidFill>
                  <a:schemeClr val="tx2"/>
                </a:solidFill>
              </a:rPr>
              <a:t>Easy Estimation </a:t>
            </a:r>
            <a:r>
              <a:rPr lang="en-US" altLang="ja-JP" sz="2400" b="1" dirty="0" smtClean="0">
                <a:solidFill>
                  <a:schemeClr val="tx2"/>
                </a:solidFill>
              </a:rPr>
              <a:t>(Ver.0.4.2)</a:t>
            </a:r>
            <a:r>
              <a:rPr lang="ja-JP" altLang="en-US" sz="2400" b="1" dirty="0" smtClean="0">
                <a:solidFill>
                  <a:schemeClr val="tx2"/>
                </a:solidFill>
              </a:rPr>
              <a:t>：</a:t>
            </a:r>
            <a:r>
              <a:rPr lang="ja-JP" altLang="en-US" dirty="0" smtClean="0"/>
              <a:t>項目パラメタ推定プログラム</a:t>
            </a:r>
            <a:r>
              <a:rPr lang="en-US" altLang="ja-JP" b="1" dirty="0" smtClean="0">
                <a:solidFill>
                  <a:schemeClr val="tx2"/>
                </a:solidFill>
              </a:rPr>
              <a:t/>
            </a:r>
            <a:br>
              <a:rPr lang="en-US" altLang="ja-JP" b="1" dirty="0" smtClean="0">
                <a:solidFill>
                  <a:schemeClr val="tx2"/>
                </a:solidFill>
              </a:rPr>
            </a:br>
            <a:r>
              <a:rPr lang="en-US" altLang="ja-JP" b="1" dirty="0" smtClean="0">
                <a:solidFill>
                  <a:schemeClr val="tx2"/>
                </a:solidFill>
              </a:rPr>
              <a:t>             </a:t>
            </a:r>
            <a:r>
              <a:rPr lang="ja-JP" altLang="en-US" sz="2400" b="1" dirty="0" smtClean="0">
                <a:solidFill>
                  <a:schemeClr val="tx2"/>
                </a:solidFill>
              </a:rPr>
              <a:t>周辺最尤推定法・</a:t>
            </a:r>
            <a:r>
              <a:rPr lang="en-US" altLang="ja-JP" sz="2400" b="1" dirty="0" smtClean="0">
                <a:solidFill>
                  <a:schemeClr val="tx2"/>
                </a:solidFill>
              </a:rPr>
              <a:t>EM</a:t>
            </a:r>
            <a:r>
              <a:rPr lang="ja-JP" altLang="en-US" sz="2400" b="1" dirty="0" smtClean="0">
                <a:solidFill>
                  <a:schemeClr val="tx2"/>
                </a:solidFill>
              </a:rPr>
              <a:t>アルゴリズムによる１～３</a:t>
            </a:r>
            <a:r>
              <a:rPr lang="en-US" altLang="ja-JP" sz="2400" b="1" dirty="0" smtClean="0">
                <a:solidFill>
                  <a:schemeClr val="tx2"/>
                </a:solidFill>
              </a:rPr>
              <a:t>PLM</a:t>
            </a:r>
            <a:r>
              <a:rPr lang="ja-JP" altLang="en-US" sz="2400" b="1" dirty="0" smtClean="0">
                <a:solidFill>
                  <a:schemeClr val="tx2"/>
                </a:solidFill>
              </a:rPr>
              <a:t>に対応</a:t>
            </a:r>
            <a:endParaRPr lang="en-US" altLang="ja-JP" sz="2400" b="1" dirty="0" smtClean="0">
              <a:solidFill>
                <a:schemeClr val="tx2"/>
              </a:solidFill>
            </a:endParaRPr>
          </a:p>
          <a:p>
            <a:r>
              <a:rPr lang="en-US" altLang="ja-JP" b="1" dirty="0" smtClean="0">
                <a:solidFill>
                  <a:schemeClr val="tx2"/>
                </a:solidFill>
              </a:rPr>
              <a:t>Easy </a:t>
            </a:r>
            <a:r>
              <a:rPr lang="en-US" altLang="ja-JP" b="1" dirty="0" err="1" smtClean="0">
                <a:solidFill>
                  <a:schemeClr val="tx2"/>
                </a:solidFill>
              </a:rPr>
              <a:t>EstTheta</a:t>
            </a:r>
            <a:r>
              <a:rPr lang="en-US" altLang="ja-JP" b="1" dirty="0" smtClean="0">
                <a:solidFill>
                  <a:schemeClr val="tx2"/>
                </a:solidFill>
              </a:rPr>
              <a:t> </a:t>
            </a:r>
            <a:r>
              <a:rPr lang="en-US" altLang="ja-JP" sz="2400" b="1" dirty="0" smtClean="0">
                <a:solidFill>
                  <a:schemeClr val="tx2"/>
                </a:solidFill>
              </a:rPr>
              <a:t>(Ver0.1.1)</a:t>
            </a:r>
            <a:r>
              <a:rPr lang="ja-JP" altLang="en-US" sz="2400" b="1" dirty="0" smtClean="0">
                <a:solidFill>
                  <a:schemeClr val="tx2"/>
                </a:solidFill>
              </a:rPr>
              <a:t>：</a:t>
            </a:r>
            <a:r>
              <a:rPr lang="ja-JP" altLang="en-US" dirty="0" smtClean="0"/>
              <a:t>特性値推定プログラム</a:t>
            </a:r>
            <a:r>
              <a:rPr lang="en-US" altLang="ja-JP" b="1" dirty="0" smtClean="0">
                <a:solidFill>
                  <a:schemeClr val="tx2"/>
                </a:solidFill>
              </a:rPr>
              <a:t/>
            </a:r>
            <a:br>
              <a:rPr lang="en-US" altLang="ja-JP" b="1" dirty="0" smtClean="0">
                <a:solidFill>
                  <a:schemeClr val="tx2"/>
                </a:solidFill>
              </a:rPr>
            </a:br>
            <a:r>
              <a:rPr lang="en-US" altLang="ja-JP" b="1" dirty="0" smtClean="0">
                <a:solidFill>
                  <a:schemeClr val="tx2"/>
                </a:solidFill>
              </a:rPr>
              <a:t>             </a:t>
            </a:r>
            <a:r>
              <a:rPr lang="en-US" altLang="ja-JP" sz="2400" b="1" dirty="0" err="1" smtClean="0">
                <a:solidFill>
                  <a:schemeClr val="tx2"/>
                </a:solidFill>
              </a:rPr>
              <a:t>PersonFit</a:t>
            </a:r>
            <a:r>
              <a:rPr lang="ja-JP" altLang="en-US" sz="2400" b="1" dirty="0" smtClean="0">
                <a:solidFill>
                  <a:schemeClr val="tx2"/>
                </a:solidFill>
              </a:rPr>
              <a:t>の指標は、</a:t>
            </a:r>
            <a:r>
              <a:rPr lang="en-US" altLang="ja-JP" sz="2400" b="1" dirty="0" err="1" smtClean="0">
                <a:solidFill>
                  <a:schemeClr val="tx2"/>
                </a:solidFill>
              </a:rPr>
              <a:t>Drasgow</a:t>
            </a:r>
            <a:r>
              <a:rPr lang="en-US" altLang="ja-JP" sz="2400" b="1" dirty="0" smtClean="0">
                <a:solidFill>
                  <a:schemeClr val="tx2"/>
                </a:solidFill>
              </a:rPr>
              <a:t>, Levine, &amp; </a:t>
            </a:r>
            <a:r>
              <a:rPr lang="en-US" altLang="ja-JP" sz="2400" b="1" dirty="0" err="1" smtClean="0">
                <a:solidFill>
                  <a:schemeClr val="tx2"/>
                </a:solidFill>
              </a:rPr>
              <a:t>Williamas</a:t>
            </a:r>
            <a:r>
              <a:rPr lang="en-US" altLang="ja-JP" sz="2400" b="1" dirty="0" smtClean="0">
                <a:solidFill>
                  <a:schemeClr val="tx2"/>
                </a:solidFill>
              </a:rPr>
              <a:t>(1985) </a:t>
            </a:r>
          </a:p>
          <a:p>
            <a:pPr>
              <a:buNone/>
            </a:pPr>
            <a:r>
              <a:rPr lang="en-US" altLang="ja-JP" sz="2400" b="1" dirty="0" smtClean="0">
                <a:solidFill>
                  <a:schemeClr val="tx2"/>
                </a:solidFill>
              </a:rPr>
              <a:t>                  </a:t>
            </a:r>
            <a:r>
              <a:rPr lang="ja-JP" altLang="en-US" sz="2400" b="1" dirty="0" smtClean="0">
                <a:solidFill>
                  <a:schemeClr val="tx2"/>
                </a:solidFill>
              </a:rPr>
              <a:t>および</a:t>
            </a:r>
            <a:r>
              <a:rPr lang="en-US" altLang="ja-JP" sz="2400" b="1" dirty="0" err="1" smtClean="0">
                <a:solidFill>
                  <a:schemeClr val="tx2"/>
                </a:solidFill>
              </a:rPr>
              <a:t>Drasgow</a:t>
            </a:r>
            <a:r>
              <a:rPr lang="en-US" altLang="ja-JP" sz="2400" b="1" dirty="0" smtClean="0">
                <a:solidFill>
                  <a:schemeClr val="tx2"/>
                </a:solidFill>
              </a:rPr>
              <a:t>, Levine , &amp; McLaughlin(1987)</a:t>
            </a:r>
            <a:r>
              <a:rPr lang="ja-JP" altLang="en-US" sz="2400" b="1" dirty="0" smtClean="0">
                <a:solidFill>
                  <a:schemeClr val="tx2"/>
                </a:solidFill>
              </a:rPr>
              <a:t>の</a:t>
            </a:r>
            <a:r>
              <a:rPr lang="en-US" altLang="ja-JP" sz="2400" b="1" dirty="0" smtClean="0">
                <a:solidFill>
                  <a:schemeClr val="tx2"/>
                </a:solidFill>
              </a:rPr>
              <a:t>ZL</a:t>
            </a:r>
            <a:r>
              <a:rPr lang="ja-JP" altLang="en-US" sz="2400" b="1" dirty="0" smtClean="0">
                <a:solidFill>
                  <a:schemeClr val="tx2"/>
                </a:solidFill>
              </a:rPr>
              <a:t>統計量</a:t>
            </a:r>
            <a:endParaRPr lang="en-US" altLang="ja-JP" sz="2400" b="1" dirty="0" smtClean="0">
              <a:solidFill>
                <a:schemeClr val="tx2"/>
              </a:solidFill>
            </a:endParaRPr>
          </a:p>
          <a:p>
            <a:r>
              <a:rPr lang="en-US" altLang="ja-JP" b="1" dirty="0" err="1" smtClean="0">
                <a:solidFill>
                  <a:schemeClr val="tx2"/>
                </a:solidFill>
              </a:rPr>
              <a:t>EasyNTT</a:t>
            </a:r>
            <a:r>
              <a:rPr lang="en-US" altLang="ja-JP" b="1" dirty="0" smtClean="0">
                <a:solidFill>
                  <a:schemeClr val="tx2"/>
                </a:solidFill>
              </a:rPr>
              <a:t> </a:t>
            </a:r>
            <a:r>
              <a:rPr lang="en-US" altLang="ja-JP" sz="2400" b="1" dirty="0" smtClean="0">
                <a:solidFill>
                  <a:schemeClr val="tx2"/>
                </a:solidFill>
              </a:rPr>
              <a:t>(Ver.0.2.3)</a:t>
            </a:r>
            <a:r>
              <a:rPr lang="ja-JP" altLang="en-US" sz="2400" b="1" dirty="0" smtClean="0">
                <a:solidFill>
                  <a:schemeClr val="tx2"/>
                </a:solidFill>
              </a:rPr>
              <a:t>：</a:t>
            </a:r>
            <a:r>
              <a:rPr lang="en-US" altLang="ja-JP" dirty="0" smtClean="0"/>
              <a:t> NTT</a:t>
            </a:r>
            <a:r>
              <a:rPr lang="ja-JP" altLang="en-US" dirty="0" smtClean="0"/>
              <a:t>計算プログラム</a:t>
            </a:r>
            <a:r>
              <a:rPr lang="en-US" altLang="ja-JP" b="1" dirty="0" smtClean="0">
                <a:solidFill>
                  <a:schemeClr val="tx2"/>
                </a:solidFill>
              </a:rPr>
              <a:t/>
            </a:r>
            <a:br>
              <a:rPr lang="en-US" altLang="ja-JP" b="1" dirty="0" smtClean="0">
                <a:solidFill>
                  <a:schemeClr val="tx2"/>
                </a:solidFill>
              </a:rPr>
            </a:br>
            <a:r>
              <a:rPr lang="ja-JP" altLang="en-US" b="1" dirty="0" smtClean="0">
                <a:solidFill>
                  <a:schemeClr val="tx2"/>
                </a:solidFill>
              </a:rPr>
              <a:t>　　　</a:t>
            </a:r>
            <a:r>
              <a:rPr lang="ja-JP" altLang="en-US" sz="2400" b="1" dirty="0" smtClean="0">
                <a:solidFill>
                  <a:schemeClr val="tx2"/>
                </a:solidFill>
              </a:rPr>
              <a:t>「ニューラルテスト理論」荘島（</a:t>
            </a:r>
            <a:r>
              <a:rPr lang="en-US" altLang="ja-JP" sz="2400" b="1" dirty="0" smtClean="0">
                <a:solidFill>
                  <a:schemeClr val="tx2"/>
                </a:solidFill>
              </a:rPr>
              <a:t>2007</a:t>
            </a:r>
            <a:r>
              <a:rPr lang="ja-JP" altLang="en-US" sz="2400" b="1" dirty="0" smtClean="0">
                <a:solidFill>
                  <a:schemeClr val="tx2"/>
                </a:solidFill>
              </a:rPr>
              <a:t>）による</a:t>
            </a:r>
            <a:r>
              <a:rPr lang="en-US" altLang="ja-JP" sz="2400" b="1" dirty="0" smtClean="0">
                <a:solidFill>
                  <a:schemeClr val="tx2"/>
                </a:solidFill>
              </a:rPr>
              <a:t>Item </a:t>
            </a:r>
            <a:br>
              <a:rPr lang="en-US" altLang="ja-JP" sz="2400" b="1" dirty="0" smtClean="0">
                <a:solidFill>
                  <a:schemeClr val="tx2"/>
                </a:solidFill>
              </a:rPr>
            </a:br>
            <a:r>
              <a:rPr lang="en-US" altLang="ja-JP" sz="2400" b="1" dirty="0" smtClean="0">
                <a:solidFill>
                  <a:schemeClr val="tx2"/>
                </a:solidFill>
              </a:rPr>
              <a:t>              Reference Profile</a:t>
            </a:r>
            <a:r>
              <a:rPr lang="ja-JP" altLang="en-US" sz="2400" b="1" dirty="0" smtClean="0">
                <a:solidFill>
                  <a:schemeClr val="tx2"/>
                </a:solidFill>
              </a:rPr>
              <a:t>および各受験者の潜在ランクを計算</a:t>
            </a: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r>
              <a:rPr lang="en-US" altLang="ja-JP" dirty="0" smtClean="0"/>
              <a:t>                         </a:t>
            </a:r>
            <a:r>
              <a:rPr lang="ja-JP" altLang="en-US" sz="2400" b="1" dirty="0" smtClean="0">
                <a:solidFill>
                  <a:schemeClr val="accent2"/>
                </a:solidFill>
              </a:rPr>
              <a:t>新潟大学　熊谷　龍一</a:t>
            </a:r>
            <a:r>
              <a:rPr lang="en-US" altLang="ja-JP" sz="2400" dirty="0" smtClean="0">
                <a:solidFill>
                  <a:schemeClr val="accent2"/>
                </a:solidFill>
              </a:rPr>
              <a:t/>
            </a:r>
            <a:br>
              <a:rPr lang="en-US" altLang="ja-JP" sz="2400" dirty="0" smtClean="0">
                <a:solidFill>
                  <a:schemeClr val="accent2"/>
                </a:solidFill>
              </a:rPr>
            </a:br>
            <a:r>
              <a:rPr lang="en-US" altLang="ja-JP" sz="2400" dirty="0" smtClean="0">
                <a:solidFill>
                  <a:schemeClr val="accent2"/>
                </a:solidFill>
              </a:rPr>
              <a:t>                              http://itranalysis.main.jp</a:t>
            </a:r>
            <a:endParaRPr kumimoji="1" lang="ja-JP" altLang="en-US" sz="2400" dirty="0">
              <a:solidFill>
                <a:schemeClr val="accent2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93B3-7C3E-49C7-9111-E82315AC85F1}" type="slidenum">
              <a:rPr kumimoji="1" lang="ja-JP" altLang="en-US" smtClean="0"/>
              <a:pPr/>
              <a:t>12</a:t>
            </a:fld>
            <a:endParaRPr kumimoji="1" lang="ja-JP" alt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項目数・受験者数（その</a:t>
            </a:r>
            <a:r>
              <a:rPr lang="en-US" altLang="ja-JP" dirty="0" smtClean="0"/>
              <a:t>1</a:t>
            </a:r>
            <a:r>
              <a:rPr lang="ja-JP" altLang="en-US" dirty="0" smtClean="0"/>
              <a:t>：項目温存）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93B3-7C3E-49C7-9111-E82315AC85F1}" type="slidenum">
              <a:rPr kumimoji="1" lang="ja-JP" altLang="en-US" smtClean="0"/>
              <a:pPr/>
              <a:t>13</a:t>
            </a:fld>
            <a:endParaRPr kumimoji="1" lang="ja-JP" altLang="en-US" dirty="0"/>
          </a:p>
        </p:txBody>
      </p:sp>
      <p:graphicFrame>
        <p:nvGraphicFramePr>
          <p:cNvPr id="5" name="コンテンツ プレースホルダ 4"/>
          <p:cNvGraphicFramePr>
            <a:graphicFrameLocks/>
          </p:cNvGraphicFramePr>
          <p:nvPr/>
        </p:nvGraphicFramePr>
        <p:xfrm>
          <a:off x="642910" y="1928802"/>
          <a:ext cx="7844814" cy="18288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213293"/>
                <a:gridCol w="1215731"/>
                <a:gridCol w="986767"/>
                <a:gridCol w="870622"/>
                <a:gridCol w="857256"/>
                <a:gridCol w="857256"/>
                <a:gridCol w="843889"/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/>
                        <a:t>受験者数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/>
                        <a:t>項目数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/>
                        <a:t>準</a:t>
                      </a:r>
                      <a:r>
                        <a:rPr kumimoji="1" lang="en-US" altLang="ja-JP" sz="2000" dirty="0" smtClean="0"/>
                        <a:t>1</a:t>
                      </a:r>
                      <a:r>
                        <a:rPr kumimoji="1" lang="ja-JP" altLang="en-US" sz="2000" dirty="0" smtClean="0"/>
                        <a:t>級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/>
                        <a:t>2</a:t>
                      </a:r>
                      <a:r>
                        <a:rPr kumimoji="1" lang="ja-JP" altLang="en-US" sz="2000" dirty="0" smtClean="0"/>
                        <a:t>級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/>
                        <a:t>準</a:t>
                      </a:r>
                      <a:r>
                        <a:rPr kumimoji="1" lang="en-US" altLang="ja-JP" sz="2000" dirty="0" smtClean="0"/>
                        <a:t>2</a:t>
                      </a:r>
                      <a:r>
                        <a:rPr kumimoji="1" lang="ja-JP" altLang="en-US" sz="2000" dirty="0" smtClean="0"/>
                        <a:t>級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/>
                        <a:t>3</a:t>
                      </a:r>
                      <a:r>
                        <a:rPr kumimoji="1" lang="ja-JP" altLang="en-US" sz="2000" dirty="0" smtClean="0"/>
                        <a:t>級</a:t>
                      </a:r>
                      <a:endParaRPr kumimoji="1" lang="ja-JP" alt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2000" dirty="0" smtClean="0"/>
                        <a:t>文法語彙問題</a:t>
                      </a:r>
                      <a:r>
                        <a:rPr lang="en-US" altLang="ja-JP" sz="2000" dirty="0" smtClean="0"/>
                        <a:t>(vg)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222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80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25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20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20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15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2000" dirty="0" smtClean="0"/>
                        <a:t>会話問題</a:t>
                      </a:r>
                      <a:r>
                        <a:rPr lang="en-US" altLang="ja-JP" sz="2000" dirty="0" smtClean="0"/>
                        <a:t>(</a:t>
                      </a:r>
                      <a:r>
                        <a:rPr lang="en-US" altLang="ja-JP" sz="2000" dirty="0" err="1" smtClean="0"/>
                        <a:t>dlg</a:t>
                      </a:r>
                      <a:r>
                        <a:rPr lang="en-US" altLang="ja-JP" sz="2000" dirty="0" smtClean="0"/>
                        <a:t>)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157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47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12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15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10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10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2000" dirty="0" smtClean="0"/>
                        <a:t>説明文問題</a:t>
                      </a:r>
                      <a:r>
                        <a:rPr lang="en-US" altLang="ja-JP" sz="2000" dirty="0" smtClean="0"/>
                        <a:t>(</a:t>
                      </a:r>
                      <a:r>
                        <a:rPr lang="en-US" altLang="ja-JP" sz="2000" dirty="0" err="1" smtClean="0"/>
                        <a:t>mlg</a:t>
                      </a:r>
                      <a:r>
                        <a:rPr lang="en-US" altLang="ja-JP" sz="2000" dirty="0" smtClean="0"/>
                        <a:t>)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119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35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---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15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10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10</a:t>
                      </a:r>
                      <a:endParaRPr kumimoji="1" lang="ja-JP" altLang="en-US" sz="2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コンテンツ プレースホルダ 4"/>
          <p:cNvGraphicFramePr>
            <a:graphicFrameLocks/>
          </p:cNvGraphicFramePr>
          <p:nvPr/>
        </p:nvGraphicFramePr>
        <p:xfrm>
          <a:off x="642910" y="4572008"/>
          <a:ext cx="7844814" cy="18288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213293"/>
                <a:gridCol w="1215731"/>
                <a:gridCol w="986767"/>
                <a:gridCol w="870622"/>
                <a:gridCol w="857256"/>
                <a:gridCol w="857256"/>
                <a:gridCol w="843889"/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/>
                        <a:t>受験者数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/>
                        <a:t>項目数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/>
                        <a:t>準</a:t>
                      </a:r>
                      <a:r>
                        <a:rPr kumimoji="1" lang="en-US" altLang="ja-JP" sz="2000" dirty="0" smtClean="0"/>
                        <a:t>1</a:t>
                      </a:r>
                      <a:r>
                        <a:rPr kumimoji="1" lang="ja-JP" altLang="en-US" sz="2000" dirty="0" smtClean="0"/>
                        <a:t>級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/>
                        <a:t>2</a:t>
                      </a:r>
                      <a:r>
                        <a:rPr kumimoji="1" lang="ja-JP" altLang="en-US" sz="2000" dirty="0" smtClean="0"/>
                        <a:t>級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/>
                        <a:t>準</a:t>
                      </a:r>
                      <a:r>
                        <a:rPr kumimoji="1" lang="en-US" altLang="ja-JP" sz="2000" dirty="0" smtClean="0"/>
                        <a:t>2</a:t>
                      </a:r>
                      <a:r>
                        <a:rPr kumimoji="1" lang="ja-JP" altLang="en-US" sz="2000" dirty="0" smtClean="0"/>
                        <a:t>級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/>
                        <a:t>3</a:t>
                      </a:r>
                      <a:r>
                        <a:rPr kumimoji="1" lang="ja-JP" altLang="en-US" sz="2000" dirty="0" smtClean="0"/>
                        <a:t>級</a:t>
                      </a:r>
                      <a:endParaRPr kumimoji="1" lang="ja-JP" alt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2000" dirty="0" smtClean="0"/>
                        <a:t>文法語彙問題</a:t>
                      </a:r>
                      <a:r>
                        <a:rPr lang="en-US" altLang="ja-JP" sz="2000" dirty="0" smtClean="0"/>
                        <a:t>(vg)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170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31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3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11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10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7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2000" dirty="0" smtClean="0"/>
                        <a:t>会話問題</a:t>
                      </a:r>
                      <a:r>
                        <a:rPr lang="en-US" altLang="ja-JP" sz="2000" dirty="0" smtClean="0"/>
                        <a:t>(</a:t>
                      </a:r>
                      <a:r>
                        <a:rPr lang="en-US" altLang="ja-JP" sz="2000" dirty="0" err="1" smtClean="0"/>
                        <a:t>dlg</a:t>
                      </a:r>
                      <a:r>
                        <a:rPr lang="en-US" altLang="ja-JP" sz="2000" dirty="0" smtClean="0"/>
                        <a:t>)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142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13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0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7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2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4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2000" dirty="0" smtClean="0"/>
                        <a:t>説明文問題</a:t>
                      </a:r>
                      <a:r>
                        <a:rPr lang="en-US" altLang="ja-JP" sz="2000" dirty="0" smtClean="0"/>
                        <a:t>(</a:t>
                      </a:r>
                      <a:r>
                        <a:rPr lang="en-US" altLang="ja-JP" sz="2000" dirty="0" err="1" smtClean="0"/>
                        <a:t>mlg</a:t>
                      </a:r>
                      <a:r>
                        <a:rPr lang="en-US" altLang="ja-JP" sz="2000" dirty="0" smtClean="0"/>
                        <a:t>)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108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16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---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5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5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6</a:t>
                      </a:r>
                      <a:endParaRPr kumimoji="1" lang="ja-JP" alt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下矢印 6"/>
          <p:cNvSpPr/>
          <p:nvPr/>
        </p:nvSpPr>
        <p:spPr>
          <a:xfrm>
            <a:off x="4143372" y="3857628"/>
            <a:ext cx="714380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項目数・受験者数（その</a:t>
            </a:r>
            <a:r>
              <a:rPr lang="en-US" altLang="ja-JP" dirty="0" smtClean="0"/>
              <a:t>2</a:t>
            </a:r>
            <a:r>
              <a:rPr lang="ja-JP" altLang="en-US" dirty="0" smtClean="0"/>
              <a:t>：</a:t>
            </a:r>
            <a:r>
              <a:rPr lang="en-US" altLang="ja-JP" dirty="0" smtClean="0"/>
              <a:t>FIT</a:t>
            </a:r>
            <a:r>
              <a:rPr lang="ja-JP" altLang="en-US" dirty="0" smtClean="0"/>
              <a:t>重視）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93B3-7C3E-49C7-9111-E82315AC85F1}" type="slidenum">
              <a:rPr kumimoji="1" lang="ja-JP" altLang="en-US" smtClean="0"/>
              <a:pPr/>
              <a:t>14</a:t>
            </a:fld>
            <a:endParaRPr kumimoji="1" lang="ja-JP" altLang="en-US" dirty="0"/>
          </a:p>
        </p:txBody>
      </p:sp>
      <p:graphicFrame>
        <p:nvGraphicFramePr>
          <p:cNvPr id="5" name="コンテンツ プレースホルダ 4"/>
          <p:cNvGraphicFramePr>
            <a:graphicFrameLocks/>
          </p:cNvGraphicFramePr>
          <p:nvPr/>
        </p:nvGraphicFramePr>
        <p:xfrm>
          <a:off x="642910" y="1928802"/>
          <a:ext cx="7844814" cy="18288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213293"/>
                <a:gridCol w="1215731"/>
                <a:gridCol w="986767"/>
                <a:gridCol w="870622"/>
                <a:gridCol w="857256"/>
                <a:gridCol w="857256"/>
                <a:gridCol w="843889"/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/>
                        <a:t>受験者数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/>
                        <a:t>項目数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/>
                        <a:t>準</a:t>
                      </a:r>
                      <a:r>
                        <a:rPr kumimoji="1" lang="en-US" altLang="ja-JP" sz="2000" dirty="0" smtClean="0"/>
                        <a:t>1</a:t>
                      </a:r>
                      <a:r>
                        <a:rPr kumimoji="1" lang="ja-JP" altLang="en-US" sz="2000" dirty="0" smtClean="0"/>
                        <a:t>級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/>
                        <a:t>2</a:t>
                      </a:r>
                      <a:r>
                        <a:rPr kumimoji="1" lang="ja-JP" altLang="en-US" sz="2000" dirty="0" smtClean="0"/>
                        <a:t>級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/>
                        <a:t>準</a:t>
                      </a:r>
                      <a:r>
                        <a:rPr kumimoji="1" lang="en-US" altLang="ja-JP" sz="2000" dirty="0" smtClean="0"/>
                        <a:t>2</a:t>
                      </a:r>
                      <a:r>
                        <a:rPr kumimoji="1" lang="ja-JP" altLang="en-US" sz="2000" dirty="0" smtClean="0"/>
                        <a:t>級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/>
                        <a:t>3</a:t>
                      </a:r>
                      <a:r>
                        <a:rPr kumimoji="1" lang="ja-JP" altLang="en-US" sz="2000" dirty="0" smtClean="0"/>
                        <a:t>級</a:t>
                      </a:r>
                      <a:endParaRPr kumimoji="1" lang="ja-JP" alt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2000" dirty="0" smtClean="0"/>
                        <a:t>文法語彙問題</a:t>
                      </a:r>
                      <a:r>
                        <a:rPr lang="en-US" altLang="ja-JP" sz="2000" dirty="0" smtClean="0"/>
                        <a:t>(vg)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222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80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25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20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20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15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2000" dirty="0" smtClean="0"/>
                        <a:t>会話問題</a:t>
                      </a:r>
                      <a:r>
                        <a:rPr lang="en-US" altLang="ja-JP" sz="2000" dirty="0" smtClean="0"/>
                        <a:t>(</a:t>
                      </a:r>
                      <a:r>
                        <a:rPr lang="en-US" altLang="ja-JP" sz="2000" dirty="0" err="1" smtClean="0"/>
                        <a:t>dlg</a:t>
                      </a:r>
                      <a:r>
                        <a:rPr lang="en-US" altLang="ja-JP" sz="2000" dirty="0" smtClean="0"/>
                        <a:t>)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157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47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12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15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10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10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2000" dirty="0" smtClean="0"/>
                        <a:t>説明文問題</a:t>
                      </a:r>
                      <a:r>
                        <a:rPr lang="en-US" altLang="ja-JP" sz="2000" dirty="0" smtClean="0"/>
                        <a:t>(</a:t>
                      </a:r>
                      <a:r>
                        <a:rPr lang="en-US" altLang="ja-JP" sz="2000" dirty="0" err="1" smtClean="0"/>
                        <a:t>mlg</a:t>
                      </a:r>
                      <a:r>
                        <a:rPr lang="en-US" altLang="ja-JP" sz="2000" dirty="0" smtClean="0"/>
                        <a:t>)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119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35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---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15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10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10</a:t>
                      </a:r>
                      <a:endParaRPr kumimoji="1" lang="ja-JP" altLang="en-US" sz="2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コンテンツ プレースホルダ 4"/>
          <p:cNvGraphicFramePr>
            <a:graphicFrameLocks/>
          </p:cNvGraphicFramePr>
          <p:nvPr/>
        </p:nvGraphicFramePr>
        <p:xfrm>
          <a:off x="642910" y="4572008"/>
          <a:ext cx="7844814" cy="18288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213293"/>
                <a:gridCol w="1215731"/>
                <a:gridCol w="986767"/>
                <a:gridCol w="870622"/>
                <a:gridCol w="857256"/>
                <a:gridCol w="857256"/>
                <a:gridCol w="843889"/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/>
                        <a:t>受験者数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/>
                        <a:t>項目数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/>
                        <a:t>準</a:t>
                      </a:r>
                      <a:r>
                        <a:rPr kumimoji="1" lang="en-US" altLang="ja-JP" sz="2000" dirty="0" smtClean="0"/>
                        <a:t>1</a:t>
                      </a:r>
                      <a:r>
                        <a:rPr kumimoji="1" lang="ja-JP" altLang="en-US" sz="2000" dirty="0" smtClean="0"/>
                        <a:t>級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/>
                        <a:t>2</a:t>
                      </a:r>
                      <a:r>
                        <a:rPr kumimoji="1" lang="ja-JP" altLang="en-US" sz="2000" dirty="0" smtClean="0"/>
                        <a:t>級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/>
                        <a:t>準</a:t>
                      </a:r>
                      <a:r>
                        <a:rPr kumimoji="1" lang="en-US" altLang="ja-JP" sz="2000" dirty="0" smtClean="0"/>
                        <a:t>2</a:t>
                      </a:r>
                      <a:r>
                        <a:rPr kumimoji="1" lang="ja-JP" altLang="en-US" sz="2000" dirty="0" smtClean="0"/>
                        <a:t>級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/>
                        <a:t>3</a:t>
                      </a:r>
                      <a:r>
                        <a:rPr kumimoji="1" lang="ja-JP" altLang="en-US" sz="2000" dirty="0" smtClean="0"/>
                        <a:t>級</a:t>
                      </a:r>
                      <a:endParaRPr kumimoji="1" lang="ja-JP" alt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2000" dirty="0" smtClean="0"/>
                        <a:t>文法語彙問題</a:t>
                      </a:r>
                      <a:r>
                        <a:rPr lang="en-US" altLang="ja-JP" sz="2000" dirty="0" smtClean="0"/>
                        <a:t>(vg)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193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36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2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10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14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10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2000" dirty="0" smtClean="0"/>
                        <a:t>会話問題</a:t>
                      </a:r>
                      <a:r>
                        <a:rPr lang="en-US" altLang="ja-JP" sz="2000" dirty="0" smtClean="0"/>
                        <a:t>(</a:t>
                      </a:r>
                      <a:r>
                        <a:rPr lang="en-US" altLang="ja-JP" sz="2000" dirty="0" err="1" smtClean="0"/>
                        <a:t>dlg</a:t>
                      </a:r>
                      <a:r>
                        <a:rPr lang="en-US" altLang="ja-JP" sz="2000" dirty="0" smtClean="0"/>
                        <a:t>)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---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---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---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---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---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---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2000" dirty="0" smtClean="0"/>
                        <a:t>説明文問題</a:t>
                      </a:r>
                      <a:r>
                        <a:rPr lang="en-US" altLang="ja-JP" sz="2000" dirty="0" smtClean="0"/>
                        <a:t>(</a:t>
                      </a:r>
                      <a:r>
                        <a:rPr lang="en-US" altLang="ja-JP" sz="2000" dirty="0" err="1" smtClean="0"/>
                        <a:t>mlg</a:t>
                      </a:r>
                      <a:r>
                        <a:rPr lang="en-US" altLang="ja-JP" sz="2000" dirty="0" smtClean="0"/>
                        <a:t>)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112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19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---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7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5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7</a:t>
                      </a:r>
                      <a:endParaRPr kumimoji="1" lang="ja-JP" alt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下矢印 6"/>
          <p:cNvSpPr/>
          <p:nvPr/>
        </p:nvSpPr>
        <p:spPr>
          <a:xfrm>
            <a:off x="4143372" y="3857628"/>
            <a:ext cx="714380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" name="スマイル 7"/>
          <p:cNvSpPr/>
          <p:nvPr/>
        </p:nvSpPr>
        <p:spPr>
          <a:xfrm>
            <a:off x="4357686" y="5572140"/>
            <a:ext cx="392205" cy="336176"/>
          </a:xfrm>
          <a:prstGeom prst="smileyFace">
            <a:avLst>
              <a:gd name="adj" fmla="val -4653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10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8"/>
          <p:cNvSpPr>
            <a:spLocks noGrp="1"/>
          </p:cNvSpPr>
          <p:nvPr>
            <p:ph type="title"/>
          </p:nvPr>
        </p:nvSpPr>
        <p:spPr>
          <a:xfrm>
            <a:off x="0" y="500042"/>
            <a:ext cx="8443914" cy="57150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文法語彙問題</a:t>
            </a:r>
            <a:r>
              <a:rPr lang="en-US" altLang="ja-JP" sz="2800" dirty="0" smtClean="0"/>
              <a:t>(vg)</a:t>
            </a:r>
            <a:r>
              <a:rPr lang="ja-JP" altLang="en-US" sz="2800" dirty="0" smtClean="0"/>
              <a:t>の項目分析推移</a:t>
            </a:r>
            <a:endParaRPr kumimoji="1" lang="ja-JP" altLang="en-US" sz="2800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93B3-7C3E-49C7-9111-E82315AC85F1}" type="slidenum">
              <a:rPr kumimoji="1" lang="ja-JP" altLang="en-US" smtClean="0"/>
              <a:pPr/>
              <a:t>15</a:t>
            </a:fld>
            <a:endParaRPr kumimoji="1" lang="ja-JP" altLang="en-US" dirty="0"/>
          </a:p>
        </p:txBody>
      </p:sp>
      <p:graphicFrame>
        <p:nvGraphicFramePr>
          <p:cNvPr id="7" name="グラフ 6"/>
          <p:cNvGraphicFramePr/>
          <p:nvPr/>
        </p:nvGraphicFramePr>
        <p:xfrm>
          <a:off x="142844" y="1357298"/>
          <a:ext cx="5072066" cy="52107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グラフ 7"/>
          <p:cNvGraphicFramePr/>
          <p:nvPr/>
        </p:nvGraphicFramePr>
        <p:xfrm>
          <a:off x="5357818" y="1357298"/>
          <a:ext cx="3529849" cy="52219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8"/>
          <p:cNvSpPr>
            <a:spLocks noGrp="1"/>
          </p:cNvSpPr>
          <p:nvPr>
            <p:ph type="title"/>
          </p:nvPr>
        </p:nvSpPr>
        <p:spPr>
          <a:xfrm>
            <a:off x="0" y="500042"/>
            <a:ext cx="8443914" cy="57150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リスニング会話問題</a:t>
            </a:r>
            <a:r>
              <a:rPr lang="en-US" altLang="ja-JP" sz="2800" dirty="0" smtClean="0"/>
              <a:t>(</a:t>
            </a:r>
            <a:r>
              <a:rPr lang="en-US" altLang="ja-JP" sz="2800" dirty="0" err="1" smtClean="0"/>
              <a:t>dlg</a:t>
            </a:r>
            <a:r>
              <a:rPr lang="en-US" altLang="ja-JP" sz="2800" dirty="0" smtClean="0"/>
              <a:t>)</a:t>
            </a:r>
            <a:r>
              <a:rPr lang="ja-JP" altLang="en-US" sz="2800" dirty="0" smtClean="0"/>
              <a:t>の項目分析推移</a:t>
            </a:r>
            <a:endParaRPr kumimoji="1" lang="ja-JP" altLang="en-US" sz="2800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93B3-7C3E-49C7-9111-E82315AC85F1}" type="slidenum">
              <a:rPr kumimoji="1" lang="ja-JP" altLang="en-US" smtClean="0"/>
              <a:pPr/>
              <a:t>16</a:t>
            </a:fld>
            <a:endParaRPr kumimoji="1" lang="ja-JP" altLang="en-US" dirty="0"/>
          </a:p>
        </p:txBody>
      </p:sp>
      <p:graphicFrame>
        <p:nvGraphicFramePr>
          <p:cNvPr id="6" name="グラフ 5"/>
          <p:cNvGraphicFramePr/>
          <p:nvPr/>
        </p:nvGraphicFramePr>
        <p:xfrm>
          <a:off x="0" y="1071546"/>
          <a:ext cx="5715008" cy="5786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グラフ 9"/>
          <p:cNvGraphicFramePr/>
          <p:nvPr/>
        </p:nvGraphicFramePr>
        <p:xfrm>
          <a:off x="5905500" y="1071547"/>
          <a:ext cx="3238500" cy="5786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8"/>
          <p:cNvSpPr>
            <a:spLocks noGrp="1"/>
          </p:cNvSpPr>
          <p:nvPr>
            <p:ph type="title"/>
          </p:nvPr>
        </p:nvSpPr>
        <p:spPr>
          <a:xfrm>
            <a:off x="0" y="500042"/>
            <a:ext cx="8443914" cy="57150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リスニング説明文問題</a:t>
            </a:r>
            <a:r>
              <a:rPr lang="en-US" altLang="ja-JP" sz="2800" dirty="0" smtClean="0"/>
              <a:t>(</a:t>
            </a:r>
            <a:r>
              <a:rPr lang="en-US" altLang="ja-JP" sz="2800" dirty="0" err="1" smtClean="0"/>
              <a:t>mlg</a:t>
            </a:r>
            <a:r>
              <a:rPr lang="en-US" altLang="ja-JP" sz="2800" dirty="0" smtClean="0"/>
              <a:t>)</a:t>
            </a:r>
            <a:r>
              <a:rPr lang="ja-JP" altLang="en-US" sz="2800" dirty="0" smtClean="0"/>
              <a:t>の項目分析推移</a:t>
            </a:r>
            <a:endParaRPr kumimoji="1" lang="ja-JP" altLang="en-US" sz="2800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93B3-7C3E-49C7-9111-E82315AC85F1}" type="slidenum">
              <a:rPr kumimoji="1" lang="ja-JP" altLang="en-US" smtClean="0"/>
              <a:pPr/>
              <a:t>17</a:t>
            </a:fld>
            <a:endParaRPr kumimoji="1" lang="ja-JP" altLang="en-US" dirty="0"/>
          </a:p>
        </p:txBody>
      </p:sp>
      <p:graphicFrame>
        <p:nvGraphicFramePr>
          <p:cNvPr id="11" name="グラフ 10"/>
          <p:cNvGraphicFramePr/>
          <p:nvPr/>
        </p:nvGraphicFramePr>
        <p:xfrm>
          <a:off x="0" y="1214421"/>
          <a:ext cx="5500694" cy="56435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グラフ 11"/>
          <p:cNvGraphicFramePr/>
          <p:nvPr/>
        </p:nvGraphicFramePr>
        <p:xfrm>
          <a:off x="5857884" y="1214422"/>
          <a:ext cx="3286116" cy="5643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428604"/>
            <a:ext cx="8229600" cy="1066800"/>
          </a:xfrm>
        </p:spPr>
        <p:txBody>
          <a:bodyPr/>
          <a:lstStyle/>
          <a:p>
            <a:r>
              <a:rPr lang="en-US" altLang="ja-JP" dirty="0" smtClean="0"/>
              <a:t>Misfit</a:t>
            </a:r>
            <a:r>
              <a:rPr lang="ja-JP" altLang="en-US" dirty="0" smtClean="0"/>
              <a:t>除去前後の</a:t>
            </a:r>
            <a:r>
              <a:rPr kumimoji="1" lang="ja-JP" altLang="en-US" dirty="0" smtClean="0"/>
              <a:t>通過率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93B3-7C3E-49C7-9111-E82315AC85F1}" type="slidenum">
              <a:rPr kumimoji="1" lang="ja-JP" altLang="en-US" smtClean="0"/>
              <a:pPr/>
              <a:t>18</a:t>
            </a:fld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142848" y="1585906"/>
          <a:ext cx="4214838" cy="198597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977738"/>
                <a:gridCol w="647420"/>
                <a:gridCol w="647420"/>
                <a:gridCol w="647420"/>
                <a:gridCol w="647420"/>
                <a:gridCol w="647420"/>
              </a:tblGrid>
              <a:tr h="39719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u="none" strike="noStrike" dirty="0"/>
                        <a:t>　</a:t>
                      </a:r>
                      <a:endParaRPr lang="ja-JP" alt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 smtClean="0"/>
                        <a:t>I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/>
                        <a:t>Ave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/>
                        <a:t>SD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/>
                        <a:t>Max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/>
                        <a:t>Min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39719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u="none" strike="noStrike" dirty="0" smtClean="0"/>
                        <a:t>準</a:t>
                      </a:r>
                      <a:r>
                        <a:rPr lang="en-US" altLang="ja-JP" sz="2000" u="none" strike="noStrike" dirty="0" smtClean="0"/>
                        <a:t>1</a:t>
                      </a:r>
                      <a:r>
                        <a:rPr lang="ja-JP" altLang="en-US" sz="2000" u="none" strike="noStrike" dirty="0" smtClean="0"/>
                        <a:t>級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25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0.27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0.11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0.57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0.12 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39719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 smtClean="0"/>
                        <a:t>2</a:t>
                      </a:r>
                      <a:r>
                        <a:rPr lang="ja-JP" altLang="en-US" sz="2000" u="none" strike="noStrike" dirty="0" smtClean="0"/>
                        <a:t>級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20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0.43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0.13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0.62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0.18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39719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u="none" strike="noStrike" dirty="0" smtClean="0"/>
                        <a:t>準</a:t>
                      </a:r>
                      <a:r>
                        <a:rPr lang="en-US" altLang="ja-JP" sz="2000" u="none" strike="noStrike" dirty="0" smtClean="0"/>
                        <a:t>2</a:t>
                      </a:r>
                      <a:r>
                        <a:rPr lang="ja-JP" altLang="en-US" sz="2000" u="none" strike="noStrike" dirty="0" smtClean="0"/>
                        <a:t>級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20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0.63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0.16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0.83 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0.29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39719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 smtClean="0"/>
                        <a:t>3</a:t>
                      </a:r>
                      <a:r>
                        <a:rPr lang="ja-JP" altLang="en-US" sz="2000" u="none" strike="noStrike" dirty="0" smtClean="0"/>
                        <a:t>級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15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0.79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0.12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0.95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0.48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142844" y="4143380"/>
          <a:ext cx="4286280" cy="1943110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994310"/>
                <a:gridCol w="658394"/>
                <a:gridCol w="658394"/>
                <a:gridCol w="658394"/>
                <a:gridCol w="658394"/>
                <a:gridCol w="658394"/>
              </a:tblGrid>
              <a:tr h="388622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u="none" strike="noStrike" dirty="0"/>
                        <a:t>　</a:t>
                      </a:r>
                      <a:endParaRPr lang="ja-JP" alt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 smtClean="0"/>
                        <a:t>I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/>
                        <a:t>Ave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/>
                        <a:t>SD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/>
                        <a:t>Max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/>
                        <a:t>Min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388622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u="none" strike="noStrike" dirty="0" smtClean="0"/>
                        <a:t>準</a:t>
                      </a:r>
                      <a:r>
                        <a:rPr lang="en-US" altLang="ja-JP" sz="2000" u="none" strike="noStrike" dirty="0" smtClean="0"/>
                        <a:t>1</a:t>
                      </a:r>
                      <a:r>
                        <a:rPr lang="ja-JP" altLang="en-US" sz="2000" u="none" strike="noStrike" dirty="0" smtClean="0"/>
                        <a:t>級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3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0.30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0.13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0.45 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0.21 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38862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 smtClean="0"/>
                        <a:t>2</a:t>
                      </a:r>
                      <a:r>
                        <a:rPr lang="ja-JP" altLang="en-US" sz="2000" u="none" strike="noStrike" dirty="0" smtClean="0"/>
                        <a:t>級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11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0.53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0.16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0.70 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0.18 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388622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u="none" strike="noStrike" dirty="0" smtClean="0"/>
                        <a:t>準</a:t>
                      </a:r>
                      <a:r>
                        <a:rPr lang="en-US" altLang="ja-JP" sz="2000" u="none" strike="noStrike" dirty="0" smtClean="0"/>
                        <a:t>2</a:t>
                      </a:r>
                      <a:r>
                        <a:rPr lang="ja-JP" altLang="en-US" sz="2000" u="none" strike="noStrike" dirty="0" smtClean="0"/>
                        <a:t>級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10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0.66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0.20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0.91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0.31 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38862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 smtClean="0"/>
                        <a:t>3</a:t>
                      </a:r>
                      <a:r>
                        <a:rPr lang="ja-JP" altLang="en-US" sz="2000" u="none" strike="noStrike" dirty="0" smtClean="0"/>
                        <a:t>級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7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0.78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0.14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0.94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0.53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7" name="正方形/長方形 6"/>
          <p:cNvSpPr/>
          <p:nvPr/>
        </p:nvSpPr>
        <p:spPr>
          <a:xfrm>
            <a:off x="5857884" y="714356"/>
            <a:ext cx="2969083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ja-JP" altLang="en-US" sz="2800" dirty="0" smtClean="0"/>
              <a:t>文法語彙問題</a:t>
            </a:r>
            <a:r>
              <a:rPr lang="en-US" altLang="ja-JP" sz="2800" dirty="0" smtClean="0"/>
              <a:t>(vg)</a:t>
            </a:r>
            <a:endParaRPr lang="ja-JP" altLang="en-US" sz="2800" dirty="0"/>
          </a:p>
        </p:txBody>
      </p:sp>
      <p:sp>
        <p:nvSpPr>
          <p:cNvPr id="8" name="正方形/長方形 7"/>
          <p:cNvSpPr/>
          <p:nvPr/>
        </p:nvSpPr>
        <p:spPr>
          <a:xfrm>
            <a:off x="3286116" y="3643314"/>
            <a:ext cx="102784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 smtClean="0"/>
              <a:t>(n=222)</a:t>
            </a:r>
            <a:endParaRPr lang="ja-JP" altLang="en-US" dirty="0"/>
          </a:p>
        </p:txBody>
      </p:sp>
      <p:sp>
        <p:nvSpPr>
          <p:cNvPr id="10" name="正方形/長方形 9"/>
          <p:cNvSpPr/>
          <p:nvPr/>
        </p:nvSpPr>
        <p:spPr>
          <a:xfrm flipH="1">
            <a:off x="3357554" y="6143644"/>
            <a:ext cx="110577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 smtClean="0"/>
              <a:t>(n=170)</a:t>
            </a:r>
            <a:endParaRPr lang="ja-JP" altLang="en-US" dirty="0"/>
          </a:p>
        </p:txBody>
      </p:sp>
      <p:graphicFrame>
        <p:nvGraphicFramePr>
          <p:cNvPr id="11" name="表 10"/>
          <p:cNvGraphicFramePr>
            <a:graphicFrameLocks noGrp="1"/>
          </p:cNvGraphicFramePr>
          <p:nvPr/>
        </p:nvGraphicFramePr>
        <p:xfrm>
          <a:off x="4714876" y="4143380"/>
          <a:ext cx="4286247" cy="2000265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969977"/>
                <a:gridCol w="642282"/>
                <a:gridCol w="668497"/>
                <a:gridCol w="668497"/>
                <a:gridCol w="668497"/>
                <a:gridCol w="668497"/>
              </a:tblGrid>
              <a:tr h="400053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000" u="none" strike="noStrike" dirty="0"/>
                        <a:t>　</a:t>
                      </a:r>
                      <a:endParaRPr lang="ja-JP" alt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 smtClean="0"/>
                        <a:t>I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/>
                        <a:t>Ave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/>
                        <a:t>SD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/>
                        <a:t>Max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/>
                        <a:t>Min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400053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u="none" strike="noStrike" dirty="0" smtClean="0"/>
                        <a:t>準</a:t>
                      </a:r>
                      <a:r>
                        <a:rPr lang="en-US" altLang="ja-JP" sz="2000" u="none" strike="noStrike" dirty="0" smtClean="0"/>
                        <a:t>1</a:t>
                      </a:r>
                      <a:r>
                        <a:rPr lang="ja-JP" altLang="en-US" sz="2000" u="none" strike="noStrike" dirty="0" smtClean="0"/>
                        <a:t>級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u="none" strike="noStrike" dirty="0"/>
                        <a:t>2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u="none" strike="noStrike" dirty="0"/>
                        <a:t>0.30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u="none" strike="noStrike"/>
                        <a:t>0.16 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u="none" strike="noStrike"/>
                        <a:t>0.42 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u="none" strike="noStrike"/>
                        <a:t>0.19 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40005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 smtClean="0"/>
                        <a:t>2</a:t>
                      </a:r>
                      <a:r>
                        <a:rPr lang="ja-JP" altLang="en-US" sz="2000" u="none" strike="noStrike" dirty="0" smtClean="0"/>
                        <a:t>級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u="none" strike="noStrike"/>
                        <a:t>10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u="none" strike="noStrike" dirty="0"/>
                        <a:t>0.51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u="none" strike="noStrike"/>
                        <a:t>0.15 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u="none" strike="noStrike"/>
                        <a:t>0.66 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u="none" strike="noStrike"/>
                        <a:t>0.18 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400053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u="none" strike="noStrike" dirty="0" smtClean="0"/>
                        <a:t>準</a:t>
                      </a:r>
                      <a:r>
                        <a:rPr lang="en-US" altLang="ja-JP" sz="2000" u="none" strike="noStrike" dirty="0" smtClean="0"/>
                        <a:t>2</a:t>
                      </a:r>
                      <a:r>
                        <a:rPr lang="ja-JP" altLang="en-US" sz="2000" u="none" strike="noStrike" dirty="0" smtClean="0"/>
                        <a:t>級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u="none" strike="noStrike"/>
                        <a:t>14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u="none" strike="noStrike"/>
                        <a:t>0.65 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u="none" strike="noStrike"/>
                        <a:t>0.18 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u="none" strike="noStrike" dirty="0"/>
                        <a:t>0.88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u="none" strike="noStrike"/>
                        <a:t>0.29 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40005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 smtClean="0"/>
                        <a:t>3</a:t>
                      </a:r>
                      <a:r>
                        <a:rPr lang="ja-JP" altLang="en-US" sz="2000" u="none" strike="noStrike" dirty="0" smtClean="0"/>
                        <a:t>級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u="none" strike="noStrike"/>
                        <a:t>10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u="none" strike="noStrike" dirty="0"/>
                        <a:t>0.80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u="none" strike="noStrike" dirty="0"/>
                        <a:t>0.14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u="none" strike="noStrike" dirty="0"/>
                        <a:t>0.94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u="none" strike="noStrike" dirty="0"/>
                        <a:t>0.52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12" name="正方形/長方形 11"/>
          <p:cNvSpPr/>
          <p:nvPr/>
        </p:nvSpPr>
        <p:spPr>
          <a:xfrm flipH="1">
            <a:off x="8038229" y="6215082"/>
            <a:ext cx="110577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 smtClean="0"/>
              <a:t>(n=193)</a:t>
            </a:r>
            <a:endParaRPr lang="ja-JP" altLang="en-US" dirty="0"/>
          </a:p>
        </p:txBody>
      </p:sp>
      <p:graphicFrame>
        <p:nvGraphicFramePr>
          <p:cNvPr id="13" name="グラフ 12"/>
          <p:cNvGraphicFramePr/>
          <p:nvPr/>
        </p:nvGraphicFramePr>
        <p:xfrm>
          <a:off x="4786314" y="1500174"/>
          <a:ext cx="4357686" cy="2542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428604"/>
            <a:ext cx="8229600" cy="1066800"/>
          </a:xfrm>
        </p:spPr>
        <p:txBody>
          <a:bodyPr/>
          <a:lstStyle/>
          <a:p>
            <a:r>
              <a:rPr lang="en-US" altLang="ja-JP" dirty="0" smtClean="0"/>
              <a:t>Misfit</a:t>
            </a:r>
            <a:r>
              <a:rPr lang="ja-JP" altLang="en-US" dirty="0" smtClean="0"/>
              <a:t>除去前後の</a:t>
            </a:r>
            <a:r>
              <a:rPr kumimoji="1" lang="ja-JP" altLang="en-US" dirty="0" smtClean="0"/>
              <a:t>通過率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93B3-7C3E-49C7-9111-E82315AC85F1}" type="slidenum">
              <a:rPr kumimoji="1" lang="ja-JP" altLang="en-US" smtClean="0"/>
              <a:pPr/>
              <a:t>19</a:t>
            </a:fld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142848" y="1585906"/>
          <a:ext cx="4214838" cy="198597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977738"/>
                <a:gridCol w="647420"/>
                <a:gridCol w="647420"/>
                <a:gridCol w="647420"/>
                <a:gridCol w="647420"/>
                <a:gridCol w="647420"/>
              </a:tblGrid>
              <a:tr h="39719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u="none" strike="noStrike" dirty="0"/>
                        <a:t>　</a:t>
                      </a:r>
                      <a:endParaRPr lang="ja-JP" alt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 smtClean="0"/>
                        <a:t>I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/>
                        <a:t>Ave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/>
                        <a:t>SD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/>
                        <a:t>Max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/>
                        <a:t>Min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39719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u="none" strike="noStrike" dirty="0" smtClean="0"/>
                        <a:t>準</a:t>
                      </a:r>
                      <a:r>
                        <a:rPr lang="en-US" altLang="ja-JP" sz="2000" u="none" strike="noStrike" dirty="0" smtClean="0"/>
                        <a:t>1</a:t>
                      </a:r>
                      <a:r>
                        <a:rPr lang="ja-JP" altLang="en-US" sz="2000" u="none" strike="noStrike" dirty="0" smtClean="0"/>
                        <a:t>級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12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0.27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0.08 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0.39 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0.16 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39719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 smtClean="0"/>
                        <a:t>2</a:t>
                      </a:r>
                      <a:r>
                        <a:rPr lang="ja-JP" altLang="en-US" sz="2000" u="none" strike="noStrike" dirty="0" smtClean="0"/>
                        <a:t>級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12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0.42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0.12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0.64 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0.25 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39719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u="none" strike="noStrike" dirty="0" smtClean="0"/>
                        <a:t>準</a:t>
                      </a:r>
                      <a:r>
                        <a:rPr lang="en-US" altLang="ja-JP" sz="2000" u="none" strike="noStrike" dirty="0" smtClean="0"/>
                        <a:t>2</a:t>
                      </a:r>
                      <a:r>
                        <a:rPr lang="ja-JP" altLang="en-US" sz="2000" u="none" strike="noStrike" dirty="0" smtClean="0"/>
                        <a:t>級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12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0.68 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0.12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0.88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0.45 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39719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 smtClean="0"/>
                        <a:t>3</a:t>
                      </a:r>
                      <a:r>
                        <a:rPr lang="ja-JP" altLang="en-US" sz="2000" u="none" strike="noStrike" dirty="0" smtClean="0"/>
                        <a:t>級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12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0.83 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0.10 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0.92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0.65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142844" y="4143380"/>
          <a:ext cx="4286280" cy="1943110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994310"/>
                <a:gridCol w="658394"/>
                <a:gridCol w="658394"/>
                <a:gridCol w="658394"/>
                <a:gridCol w="658394"/>
                <a:gridCol w="658394"/>
              </a:tblGrid>
              <a:tr h="388622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u="none" strike="noStrike" dirty="0"/>
                        <a:t>　</a:t>
                      </a:r>
                      <a:endParaRPr lang="ja-JP" alt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 smtClean="0"/>
                        <a:t>I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/>
                        <a:t>Ave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/>
                        <a:t>SD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/>
                        <a:t>Max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/>
                        <a:t>Min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388622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u="none" strike="noStrike" dirty="0" smtClean="0"/>
                        <a:t>準</a:t>
                      </a:r>
                      <a:r>
                        <a:rPr lang="en-US" altLang="ja-JP" sz="2000" u="none" strike="noStrike" dirty="0" smtClean="0"/>
                        <a:t>1</a:t>
                      </a:r>
                      <a:r>
                        <a:rPr lang="ja-JP" altLang="en-US" sz="2000" u="none" strike="noStrike" dirty="0" smtClean="0"/>
                        <a:t>級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0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 smtClean="0"/>
                        <a:t>---</a:t>
                      </a:r>
                      <a:r>
                        <a:rPr lang="ja-JP" altLang="en-US" sz="2000" u="none" strike="noStrike" dirty="0"/>
                        <a:t>　</a:t>
                      </a:r>
                      <a:endParaRPr lang="ja-JP" alt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 smtClean="0"/>
                        <a:t>---</a:t>
                      </a:r>
                      <a:r>
                        <a:rPr lang="ja-JP" altLang="en-US" sz="2000" u="none" strike="noStrike" dirty="0"/>
                        <a:t>　</a:t>
                      </a:r>
                      <a:endParaRPr lang="ja-JP" alt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 smtClean="0"/>
                        <a:t>---</a:t>
                      </a:r>
                      <a:r>
                        <a:rPr lang="ja-JP" altLang="en-US" sz="2000" u="none" strike="noStrike" dirty="0"/>
                        <a:t>　</a:t>
                      </a:r>
                      <a:endParaRPr lang="ja-JP" alt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 smtClean="0"/>
                        <a:t>---</a:t>
                      </a:r>
                      <a:r>
                        <a:rPr lang="ja-JP" altLang="en-US" sz="2000" u="none" strike="noStrike" dirty="0"/>
                        <a:t>　</a:t>
                      </a:r>
                      <a:endParaRPr lang="ja-JP" alt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38862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 smtClean="0"/>
                        <a:t>2</a:t>
                      </a:r>
                      <a:r>
                        <a:rPr lang="ja-JP" altLang="en-US" sz="2000" u="none" strike="noStrike" dirty="0" smtClean="0"/>
                        <a:t>級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7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0.45 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0.13 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0.66 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0.34 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388622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u="none" strike="noStrike" dirty="0" smtClean="0"/>
                        <a:t>準</a:t>
                      </a:r>
                      <a:r>
                        <a:rPr lang="en-US" altLang="ja-JP" sz="2000" u="none" strike="noStrike" dirty="0" smtClean="0"/>
                        <a:t>2</a:t>
                      </a:r>
                      <a:r>
                        <a:rPr lang="ja-JP" altLang="en-US" sz="2000" u="none" strike="noStrike" dirty="0" smtClean="0"/>
                        <a:t>級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2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0.82 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0.09 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0.91 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0.73 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38862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 smtClean="0"/>
                        <a:t>3</a:t>
                      </a:r>
                      <a:r>
                        <a:rPr lang="ja-JP" altLang="en-US" sz="2000" u="none" strike="noStrike" dirty="0" smtClean="0"/>
                        <a:t>級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4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0.84 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0.11 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0.95 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0.70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7" name="正方形/長方形 6"/>
          <p:cNvSpPr/>
          <p:nvPr/>
        </p:nvSpPr>
        <p:spPr>
          <a:xfrm>
            <a:off x="5857884" y="714356"/>
            <a:ext cx="2382383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ja-JP" altLang="en-US" sz="2800" dirty="0" smtClean="0"/>
              <a:t>会話問題</a:t>
            </a:r>
            <a:r>
              <a:rPr lang="en-US" altLang="ja-JP" sz="2800" dirty="0" smtClean="0"/>
              <a:t>(</a:t>
            </a:r>
            <a:r>
              <a:rPr lang="en-US" altLang="ja-JP" sz="2800" dirty="0" err="1" smtClean="0"/>
              <a:t>dlg</a:t>
            </a:r>
            <a:r>
              <a:rPr lang="en-US" altLang="ja-JP" sz="2800" dirty="0" smtClean="0"/>
              <a:t>)</a:t>
            </a:r>
            <a:endParaRPr lang="ja-JP" altLang="en-US" sz="2800" dirty="0"/>
          </a:p>
        </p:txBody>
      </p:sp>
      <p:sp>
        <p:nvSpPr>
          <p:cNvPr id="8" name="正方形/長方形 7"/>
          <p:cNvSpPr/>
          <p:nvPr/>
        </p:nvSpPr>
        <p:spPr>
          <a:xfrm>
            <a:off x="3286116" y="3643314"/>
            <a:ext cx="102784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 smtClean="0"/>
              <a:t>(n=157)</a:t>
            </a:r>
            <a:endParaRPr lang="ja-JP" altLang="en-US" dirty="0"/>
          </a:p>
        </p:txBody>
      </p:sp>
      <p:sp>
        <p:nvSpPr>
          <p:cNvPr id="10" name="正方形/長方形 9"/>
          <p:cNvSpPr/>
          <p:nvPr/>
        </p:nvSpPr>
        <p:spPr>
          <a:xfrm flipH="1">
            <a:off x="3357554" y="6143644"/>
            <a:ext cx="110577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 smtClean="0"/>
              <a:t>(n=139)</a:t>
            </a:r>
            <a:endParaRPr lang="ja-JP" altLang="en-US" dirty="0"/>
          </a:p>
        </p:txBody>
      </p:sp>
      <p:graphicFrame>
        <p:nvGraphicFramePr>
          <p:cNvPr id="11" name="表 10"/>
          <p:cNvGraphicFramePr>
            <a:graphicFrameLocks noGrp="1"/>
          </p:cNvGraphicFramePr>
          <p:nvPr/>
        </p:nvGraphicFramePr>
        <p:xfrm>
          <a:off x="4714876" y="4143380"/>
          <a:ext cx="4286247" cy="2000265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969977"/>
                <a:gridCol w="642282"/>
                <a:gridCol w="668497"/>
                <a:gridCol w="668497"/>
                <a:gridCol w="668497"/>
                <a:gridCol w="668497"/>
              </a:tblGrid>
              <a:tr h="400053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000" u="none" strike="noStrike" dirty="0"/>
                        <a:t>　</a:t>
                      </a:r>
                      <a:endParaRPr lang="ja-JP" alt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 smtClean="0"/>
                        <a:t>I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/>
                        <a:t>Ave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/>
                        <a:t>SD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/>
                        <a:t>Max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/>
                        <a:t>Min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400053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u="none" strike="noStrike" dirty="0" smtClean="0"/>
                        <a:t>準</a:t>
                      </a:r>
                      <a:r>
                        <a:rPr lang="en-US" altLang="ja-JP" sz="2000" u="none" strike="noStrike" dirty="0" smtClean="0"/>
                        <a:t>1</a:t>
                      </a:r>
                      <a:r>
                        <a:rPr lang="ja-JP" altLang="en-US" sz="2000" u="none" strike="noStrike" dirty="0" smtClean="0"/>
                        <a:t>級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0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 smtClean="0"/>
                        <a:t>---</a:t>
                      </a:r>
                      <a:r>
                        <a:rPr lang="ja-JP" altLang="en-US" sz="2000" u="none" strike="noStrike" dirty="0"/>
                        <a:t>　</a:t>
                      </a:r>
                      <a:endParaRPr lang="ja-JP" alt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 smtClean="0"/>
                        <a:t>---</a:t>
                      </a:r>
                      <a:r>
                        <a:rPr lang="ja-JP" altLang="en-US" sz="2000" u="none" strike="noStrike" dirty="0"/>
                        <a:t>　</a:t>
                      </a:r>
                      <a:endParaRPr lang="ja-JP" alt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 smtClean="0"/>
                        <a:t>---</a:t>
                      </a:r>
                      <a:r>
                        <a:rPr lang="ja-JP" altLang="en-US" sz="2000" u="none" strike="noStrike" dirty="0"/>
                        <a:t>　</a:t>
                      </a:r>
                      <a:endParaRPr lang="ja-JP" alt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 smtClean="0"/>
                        <a:t>---</a:t>
                      </a:r>
                      <a:r>
                        <a:rPr lang="ja-JP" altLang="en-US" sz="2000" u="none" strike="noStrike" dirty="0"/>
                        <a:t>　</a:t>
                      </a:r>
                      <a:endParaRPr lang="ja-JP" alt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40005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 smtClean="0"/>
                        <a:t>2</a:t>
                      </a:r>
                      <a:r>
                        <a:rPr lang="ja-JP" altLang="en-US" sz="2000" u="none" strike="noStrike" dirty="0" smtClean="0"/>
                        <a:t>級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0.49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0.137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0.58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0.34 </a:t>
                      </a:r>
                    </a:p>
                  </a:txBody>
                  <a:tcPr marL="9525" marR="9525" marT="9525" marB="0" anchor="ctr"/>
                </a:tc>
              </a:tr>
              <a:tr h="400053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u="none" strike="noStrike" dirty="0" smtClean="0"/>
                        <a:t>準</a:t>
                      </a:r>
                      <a:r>
                        <a:rPr lang="en-US" altLang="ja-JP" sz="2000" u="none" strike="noStrike" dirty="0" smtClean="0"/>
                        <a:t>2</a:t>
                      </a:r>
                      <a:r>
                        <a:rPr lang="ja-JP" altLang="en-US" sz="2000" u="none" strike="noStrike" dirty="0" smtClean="0"/>
                        <a:t>級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0.79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0.101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0.88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0.68 </a:t>
                      </a:r>
                    </a:p>
                  </a:txBody>
                  <a:tcPr marL="9525" marR="9525" marT="9525" marB="0" anchor="ctr"/>
                </a:tc>
              </a:tr>
              <a:tr h="40005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 smtClean="0"/>
                        <a:t>3</a:t>
                      </a:r>
                      <a:r>
                        <a:rPr lang="ja-JP" altLang="en-US" sz="2000" u="none" strike="noStrike" dirty="0" smtClean="0"/>
                        <a:t>級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0.75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0.103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0.84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0.64 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12" name="正方形/長方形 11"/>
          <p:cNvSpPr/>
          <p:nvPr/>
        </p:nvSpPr>
        <p:spPr>
          <a:xfrm flipH="1">
            <a:off x="8038229" y="6215082"/>
            <a:ext cx="110577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 smtClean="0"/>
              <a:t>(n=125)</a:t>
            </a:r>
            <a:endParaRPr lang="ja-JP" altLang="en-US" dirty="0"/>
          </a:p>
        </p:txBody>
      </p:sp>
      <p:sp>
        <p:nvSpPr>
          <p:cNvPr id="14" name="スマイル 13"/>
          <p:cNvSpPr/>
          <p:nvPr/>
        </p:nvSpPr>
        <p:spPr>
          <a:xfrm>
            <a:off x="6929454" y="4357694"/>
            <a:ext cx="2000264" cy="1857388"/>
          </a:xfrm>
          <a:prstGeom prst="smileyFace">
            <a:avLst>
              <a:gd name="adj" fmla="val -4653"/>
            </a:avLst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Misfit Item=5</a:t>
            </a:r>
            <a:endParaRPr kumimoji="1" lang="ja-JP" altLang="en-US" dirty="0"/>
          </a:p>
        </p:txBody>
      </p:sp>
      <p:graphicFrame>
        <p:nvGraphicFramePr>
          <p:cNvPr id="15" name="グラフ 14"/>
          <p:cNvGraphicFramePr/>
          <p:nvPr/>
        </p:nvGraphicFramePr>
        <p:xfrm>
          <a:off x="4786314" y="1500174"/>
          <a:ext cx="4357686" cy="2542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8229600" cy="1066800"/>
          </a:xfrm>
        </p:spPr>
        <p:txBody>
          <a:bodyPr/>
          <a:lstStyle/>
          <a:p>
            <a:r>
              <a:rPr kumimoji="1" lang="ja-JP" altLang="en-US" dirty="0" smtClean="0"/>
              <a:t>発表の流れ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28596" y="1785926"/>
            <a:ext cx="8229600" cy="4717172"/>
          </a:xfrm>
        </p:spPr>
        <p:txBody>
          <a:bodyPr>
            <a:normAutofit lnSpcReduction="10000"/>
          </a:bodyPr>
          <a:lstStyle/>
          <a:p>
            <a:pPr marL="624078" indent="-514350">
              <a:buFont typeface="+mj-lt"/>
              <a:buAutoNum type="arabicPeriod"/>
            </a:pPr>
            <a:r>
              <a:rPr kumimoji="1" lang="ja-JP" altLang="en-US" dirty="0" smtClean="0"/>
              <a:t>研究経過と背景</a:t>
            </a:r>
            <a:endParaRPr kumimoji="1" lang="en-US" altLang="ja-JP" dirty="0" smtClean="0"/>
          </a:p>
          <a:p>
            <a:pPr marL="624078" indent="-514350">
              <a:buFont typeface="+mj-lt"/>
              <a:buAutoNum type="arabicPeriod"/>
            </a:pPr>
            <a:r>
              <a:rPr lang="ja-JP" altLang="en-US" dirty="0" smtClean="0"/>
              <a:t>習熟度別クラス分けテストの理想像</a:t>
            </a:r>
            <a:endParaRPr lang="en-US" altLang="ja-JP" dirty="0" smtClean="0"/>
          </a:p>
          <a:p>
            <a:pPr marL="624078" indent="-514350">
              <a:buFont typeface="+mj-lt"/>
              <a:buAutoNum type="arabicPeriod"/>
            </a:pPr>
            <a:r>
              <a:rPr kumimoji="1" lang="en-US" altLang="ja-JP" dirty="0" smtClean="0"/>
              <a:t>Research Questions</a:t>
            </a:r>
          </a:p>
          <a:p>
            <a:pPr marL="624078" indent="-514350">
              <a:buFont typeface="+mj-lt"/>
              <a:buAutoNum type="arabicPeriod"/>
            </a:pPr>
            <a:r>
              <a:rPr lang="ja-JP" altLang="en-US" dirty="0" smtClean="0"/>
              <a:t>研究方法・</a:t>
            </a:r>
            <a:r>
              <a:rPr kumimoji="1" lang="ja-JP" altLang="en-US" dirty="0" smtClean="0"/>
              <a:t>分析手順</a:t>
            </a:r>
            <a:endParaRPr kumimoji="1" lang="en-US" altLang="ja-JP" dirty="0" smtClean="0"/>
          </a:p>
          <a:p>
            <a:pPr marL="624078" indent="-514350">
              <a:buFont typeface="+mj-lt"/>
              <a:buAutoNum type="arabicPeriod"/>
            </a:pPr>
            <a:r>
              <a:rPr lang="ja-JP" altLang="en-US" dirty="0" smtClean="0"/>
              <a:t>分析結果</a:t>
            </a:r>
            <a:endParaRPr lang="en-US" altLang="ja-JP" dirty="0" smtClean="0"/>
          </a:p>
          <a:p>
            <a:pPr marL="916686" lvl="1" indent="-514350">
              <a:buFont typeface="+mj-lt"/>
              <a:buAutoNum type="arabicPeriod"/>
            </a:pPr>
            <a:r>
              <a:rPr lang="ja-JP" altLang="en-US" dirty="0" smtClean="0"/>
              <a:t>項目温存</a:t>
            </a:r>
            <a:endParaRPr lang="en-US" altLang="ja-JP" dirty="0" smtClean="0"/>
          </a:p>
          <a:p>
            <a:pPr marL="916686" lvl="1" indent="-514350">
              <a:buFont typeface="+mj-lt"/>
              <a:buAutoNum type="arabicPeriod"/>
            </a:pPr>
            <a:r>
              <a:rPr lang="en-US" altLang="ja-JP" dirty="0" smtClean="0"/>
              <a:t>Fit</a:t>
            </a:r>
            <a:r>
              <a:rPr lang="ja-JP" altLang="en-US" dirty="0" smtClean="0"/>
              <a:t>重視</a:t>
            </a:r>
            <a:endParaRPr lang="en-US" altLang="ja-JP" dirty="0" smtClean="0"/>
          </a:p>
          <a:p>
            <a:pPr marL="624078" indent="-514350">
              <a:buFont typeface="+mj-lt"/>
              <a:buAutoNum type="arabicPeriod"/>
            </a:pPr>
            <a:r>
              <a:rPr kumimoji="1" lang="ja-JP" altLang="en-US" dirty="0" smtClean="0"/>
              <a:t>考察</a:t>
            </a:r>
            <a:endParaRPr kumimoji="1" lang="en-US" altLang="ja-JP" dirty="0" smtClean="0"/>
          </a:p>
          <a:p>
            <a:pPr marL="916686" lvl="1" indent="-514350">
              <a:buFont typeface="+mj-lt"/>
              <a:buAutoNum type="arabicPeriod"/>
            </a:pPr>
            <a:r>
              <a:rPr kumimoji="1" lang="ja-JP" altLang="en-US" dirty="0" smtClean="0"/>
              <a:t>疑似クラス分けテスト</a:t>
            </a:r>
            <a:endParaRPr kumimoji="1" lang="en-US" altLang="ja-JP" dirty="0" smtClean="0"/>
          </a:p>
          <a:p>
            <a:pPr marL="916686" lvl="1" indent="-514350">
              <a:buFont typeface="+mj-lt"/>
              <a:buAutoNum type="arabicPeriod"/>
            </a:pPr>
            <a:r>
              <a:rPr kumimoji="1" lang="ja-JP" altLang="en-US" dirty="0" smtClean="0"/>
              <a:t>他のテストスコアとの相関分析</a:t>
            </a:r>
            <a:endParaRPr kumimoji="1" lang="en-US" altLang="ja-JP" dirty="0" smtClean="0"/>
          </a:p>
          <a:p>
            <a:pPr marL="624078" indent="-514350">
              <a:buFont typeface="+mj-lt"/>
              <a:buAutoNum type="arabicPeriod"/>
            </a:pPr>
            <a:r>
              <a:rPr lang="ja-JP" altLang="en-US" dirty="0" smtClean="0"/>
              <a:t>まとめと</a:t>
            </a:r>
            <a:r>
              <a:rPr kumimoji="1" lang="ja-JP" altLang="en-US" dirty="0" smtClean="0"/>
              <a:t>今後の課題</a:t>
            </a:r>
            <a:endParaRPr kumimoji="1" lang="en-US" altLang="ja-JP" dirty="0" smtClean="0"/>
          </a:p>
          <a:p>
            <a:pPr marL="624078" indent="-514350">
              <a:buFont typeface="+mj-lt"/>
              <a:buAutoNum type="arabicPeriod"/>
            </a:pPr>
            <a:endParaRPr kumimoji="1"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93B3-7C3E-49C7-9111-E82315AC85F1}" type="slidenum">
              <a:rPr kumimoji="1" lang="ja-JP" altLang="en-US" smtClean="0"/>
              <a:pPr/>
              <a:t>2</a:t>
            </a:fld>
            <a:endParaRPr kumimoji="1" lang="ja-JP" alt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428604"/>
            <a:ext cx="8229600" cy="1066800"/>
          </a:xfrm>
        </p:spPr>
        <p:txBody>
          <a:bodyPr/>
          <a:lstStyle/>
          <a:p>
            <a:r>
              <a:rPr lang="en-US" altLang="ja-JP" dirty="0" smtClean="0"/>
              <a:t>Misfit</a:t>
            </a:r>
            <a:r>
              <a:rPr lang="ja-JP" altLang="en-US" dirty="0" smtClean="0"/>
              <a:t>除去前後の</a:t>
            </a:r>
            <a:r>
              <a:rPr kumimoji="1" lang="ja-JP" altLang="en-US" dirty="0" smtClean="0"/>
              <a:t>通過率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93B3-7C3E-49C7-9111-E82315AC85F1}" type="slidenum">
              <a:rPr kumimoji="1" lang="ja-JP" altLang="en-US" smtClean="0"/>
              <a:pPr/>
              <a:t>20</a:t>
            </a:fld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142848" y="1585906"/>
          <a:ext cx="4214838" cy="198597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977738"/>
                <a:gridCol w="647420"/>
                <a:gridCol w="647420"/>
                <a:gridCol w="647420"/>
                <a:gridCol w="647420"/>
                <a:gridCol w="647420"/>
              </a:tblGrid>
              <a:tr h="39719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u="none" strike="noStrike" dirty="0"/>
                        <a:t>　</a:t>
                      </a:r>
                      <a:endParaRPr lang="ja-JP" alt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 smtClean="0"/>
                        <a:t>I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/>
                        <a:t>Ave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/>
                        <a:t>SD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/>
                        <a:t>Max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/>
                        <a:t>Min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39719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u="none" strike="noStrike" dirty="0" smtClean="0"/>
                        <a:t>準</a:t>
                      </a:r>
                      <a:r>
                        <a:rPr lang="en-US" altLang="ja-JP" sz="2000" u="none" strike="noStrike" dirty="0" smtClean="0"/>
                        <a:t>1</a:t>
                      </a:r>
                      <a:r>
                        <a:rPr lang="ja-JP" altLang="en-US" sz="2000" u="none" strike="noStrike" dirty="0" smtClean="0"/>
                        <a:t>級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 smtClean="0"/>
                        <a:t>---</a:t>
                      </a:r>
                      <a:r>
                        <a:rPr lang="ja-JP" altLang="en-US" sz="2000" u="none" strike="noStrike" dirty="0"/>
                        <a:t>　</a:t>
                      </a:r>
                      <a:endParaRPr lang="ja-JP" alt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 smtClean="0"/>
                        <a:t>---</a:t>
                      </a:r>
                      <a:r>
                        <a:rPr lang="ja-JP" altLang="en-US" sz="2000" u="none" strike="noStrike" dirty="0"/>
                        <a:t>　</a:t>
                      </a:r>
                      <a:endParaRPr lang="ja-JP" alt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 smtClean="0"/>
                        <a:t>---</a:t>
                      </a:r>
                      <a:r>
                        <a:rPr lang="ja-JP" altLang="en-US" sz="2000" u="none" strike="noStrike" dirty="0"/>
                        <a:t>　</a:t>
                      </a:r>
                      <a:endParaRPr lang="ja-JP" alt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 smtClean="0"/>
                        <a:t>---</a:t>
                      </a:r>
                      <a:r>
                        <a:rPr lang="ja-JP" altLang="en-US" sz="2000" u="none" strike="noStrike" dirty="0"/>
                        <a:t>　</a:t>
                      </a:r>
                      <a:endParaRPr lang="ja-JP" alt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 smtClean="0"/>
                        <a:t>---</a:t>
                      </a:r>
                      <a:r>
                        <a:rPr lang="ja-JP" altLang="en-US" sz="2000" u="none" strike="noStrike" dirty="0"/>
                        <a:t>　</a:t>
                      </a:r>
                      <a:endParaRPr lang="ja-JP" alt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39719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 smtClean="0"/>
                        <a:t>2</a:t>
                      </a:r>
                      <a:r>
                        <a:rPr lang="ja-JP" altLang="en-US" sz="2000" u="none" strike="noStrike" dirty="0" smtClean="0"/>
                        <a:t>級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15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0.46 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0.13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0.64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0.29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39719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u="none" strike="noStrike" dirty="0" smtClean="0"/>
                        <a:t>準</a:t>
                      </a:r>
                      <a:r>
                        <a:rPr lang="en-US" altLang="ja-JP" sz="2000" u="none" strike="noStrike" dirty="0" smtClean="0"/>
                        <a:t>2</a:t>
                      </a:r>
                      <a:r>
                        <a:rPr lang="ja-JP" altLang="en-US" sz="2000" u="none" strike="noStrike" dirty="0" smtClean="0"/>
                        <a:t>級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10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0.53 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0.14 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0.70 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0.24 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39719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 smtClean="0"/>
                        <a:t>3</a:t>
                      </a:r>
                      <a:r>
                        <a:rPr lang="ja-JP" altLang="en-US" sz="2000" u="none" strike="noStrike" dirty="0" smtClean="0"/>
                        <a:t>級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10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0.75 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0.14 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0.97 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0.50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142844" y="4143380"/>
          <a:ext cx="4286280" cy="1943110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994310"/>
                <a:gridCol w="658394"/>
                <a:gridCol w="658394"/>
                <a:gridCol w="658394"/>
                <a:gridCol w="658394"/>
                <a:gridCol w="658394"/>
              </a:tblGrid>
              <a:tr h="388622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u="none" strike="noStrike" dirty="0"/>
                        <a:t>　</a:t>
                      </a:r>
                      <a:endParaRPr lang="ja-JP" alt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 smtClean="0"/>
                        <a:t>I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/>
                        <a:t>Ave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/>
                        <a:t>SD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/>
                        <a:t>Max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/>
                        <a:t>Min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388622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u="none" strike="noStrike" dirty="0" smtClean="0"/>
                        <a:t>準</a:t>
                      </a:r>
                      <a:r>
                        <a:rPr lang="en-US" altLang="ja-JP" sz="2000" u="none" strike="noStrike" dirty="0" smtClean="0"/>
                        <a:t>1</a:t>
                      </a:r>
                      <a:r>
                        <a:rPr lang="ja-JP" altLang="en-US" sz="2000" u="none" strike="noStrike" dirty="0" smtClean="0"/>
                        <a:t>級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 smtClean="0"/>
                        <a:t>---</a:t>
                      </a:r>
                      <a:r>
                        <a:rPr lang="ja-JP" altLang="en-US" sz="2000" u="none" strike="noStrike" dirty="0"/>
                        <a:t>　</a:t>
                      </a:r>
                      <a:endParaRPr lang="ja-JP" alt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 smtClean="0"/>
                        <a:t>---</a:t>
                      </a:r>
                      <a:r>
                        <a:rPr lang="ja-JP" altLang="en-US" sz="2000" u="none" strike="noStrike" dirty="0"/>
                        <a:t>　</a:t>
                      </a:r>
                      <a:endParaRPr lang="ja-JP" alt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 smtClean="0"/>
                        <a:t>---</a:t>
                      </a:r>
                      <a:r>
                        <a:rPr lang="ja-JP" altLang="en-US" sz="2000" u="none" strike="noStrike" dirty="0"/>
                        <a:t>　</a:t>
                      </a:r>
                      <a:endParaRPr lang="ja-JP" alt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 smtClean="0"/>
                        <a:t>---</a:t>
                      </a:r>
                      <a:r>
                        <a:rPr lang="ja-JP" altLang="en-US" sz="2000" u="none" strike="noStrike" dirty="0"/>
                        <a:t>　</a:t>
                      </a:r>
                      <a:endParaRPr lang="ja-JP" alt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 smtClean="0"/>
                        <a:t>---</a:t>
                      </a:r>
                      <a:r>
                        <a:rPr lang="ja-JP" altLang="en-US" sz="2000" u="none" strike="noStrike" dirty="0"/>
                        <a:t>　</a:t>
                      </a:r>
                      <a:endParaRPr lang="ja-JP" alt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38862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 smtClean="0"/>
                        <a:t>2</a:t>
                      </a:r>
                      <a:r>
                        <a:rPr lang="ja-JP" altLang="en-US" sz="2000" u="none" strike="noStrike" dirty="0" smtClean="0"/>
                        <a:t>級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0.51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0.15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0.64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0.27 </a:t>
                      </a:r>
                    </a:p>
                  </a:txBody>
                  <a:tcPr marL="9525" marR="9525" marT="9525" marB="0" anchor="ctr"/>
                </a:tc>
              </a:tr>
              <a:tr h="388622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u="none" strike="noStrike" dirty="0" smtClean="0"/>
                        <a:t>準</a:t>
                      </a:r>
                      <a:r>
                        <a:rPr lang="en-US" altLang="ja-JP" sz="2000" u="none" strike="noStrike" dirty="0" smtClean="0"/>
                        <a:t>2</a:t>
                      </a:r>
                      <a:r>
                        <a:rPr lang="ja-JP" altLang="en-US" sz="2000" u="none" strike="noStrike" dirty="0" smtClean="0"/>
                        <a:t>級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0.51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0.18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0.72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0.23 </a:t>
                      </a:r>
                    </a:p>
                  </a:txBody>
                  <a:tcPr marL="9525" marR="9525" marT="9525" marB="0" anchor="ctr"/>
                </a:tc>
              </a:tr>
              <a:tr h="38862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 smtClean="0"/>
                        <a:t>3</a:t>
                      </a:r>
                      <a:r>
                        <a:rPr lang="ja-JP" altLang="en-US" sz="2000" u="none" strike="noStrike" dirty="0" smtClean="0"/>
                        <a:t>級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0.73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0.16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0.88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0.50 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7" name="正方形/長方形 6"/>
          <p:cNvSpPr/>
          <p:nvPr/>
        </p:nvSpPr>
        <p:spPr>
          <a:xfrm>
            <a:off x="5857884" y="714356"/>
            <a:ext cx="2850460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ja-JP" altLang="en-US" sz="2800" dirty="0" smtClean="0"/>
              <a:t>説明文問題</a:t>
            </a:r>
            <a:r>
              <a:rPr lang="en-US" altLang="ja-JP" sz="2800" dirty="0" smtClean="0"/>
              <a:t>(</a:t>
            </a:r>
            <a:r>
              <a:rPr lang="en-US" altLang="ja-JP" sz="2800" dirty="0" err="1" smtClean="0"/>
              <a:t>mlg</a:t>
            </a:r>
            <a:r>
              <a:rPr lang="en-US" altLang="ja-JP" sz="2800" dirty="0" smtClean="0"/>
              <a:t>)</a:t>
            </a:r>
            <a:endParaRPr lang="ja-JP" altLang="en-US" sz="2800" dirty="0"/>
          </a:p>
        </p:txBody>
      </p:sp>
      <p:sp>
        <p:nvSpPr>
          <p:cNvPr id="8" name="正方形/長方形 7"/>
          <p:cNvSpPr/>
          <p:nvPr/>
        </p:nvSpPr>
        <p:spPr>
          <a:xfrm>
            <a:off x="3286116" y="3643314"/>
            <a:ext cx="102784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 smtClean="0"/>
              <a:t>(n=119)</a:t>
            </a:r>
            <a:endParaRPr lang="ja-JP" altLang="en-US" dirty="0"/>
          </a:p>
        </p:txBody>
      </p:sp>
      <p:sp>
        <p:nvSpPr>
          <p:cNvPr id="10" name="正方形/長方形 9"/>
          <p:cNvSpPr/>
          <p:nvPr/>
        </p:nvSpPr>
        <p:spPr>
          <a:xfrm flipH="1">
            <a:off x="3357554" y="6143644"/>
            <a:ext cx="110577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 smtClean="0"/>
              <a:t>(n=108)</a:t>
            </a:r>
            <a:endParaRPr lang="ja-JP" altLang="en-US" dirty="0"/>
          </a:p>
        </p:txBody>
      </p:sp>
      <p:graphicFrame>
        <p:nvGraphicFramePr>
          <p:cNvPr id="11" name="表 10"/>
          <p:cNvGraphicFramePr>
            <a:graphicFrameLocks noGrp="1"/>
          </p:cNvGraphicFramePr>
          <p:nvPr/>
        </p:nvGraphicFramePr>
        <p:xfrm>
          <a:off x="4714876" y="4143380"/>
          <a:ext cx="4286247" cy="2000265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969977"/>
                <a:gridCol w="642282"/>
                <a:gridCol w="668497"/>
                <a:gridCol w="668497"/>
                <a:gridCol w="668497"/>
                <a:gridCol w="668497"/>
              </a:tblGrid>
              <a:tr h="400053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000" u="none" strike="noStrike" dirty="0"/>
                        <a:t>　</a:t>
                      </a:r>
                      <a:endParaRPr lang="ja-JP" alt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 smtClean="0"/>
                        <a:t>I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/>
                        <a:t>Ave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/>
                        <a:t>SD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/>
                        <a:t>Max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/>
                        <a:t>Min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400053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u="none" strike="noStrike" dirty="0" smtClean="0"/>
                        <a:t>準</a:t>
                      </a:r>
                      <a:r>
                        <a:rPr lang="en-US" altLang="ja-JP" sz="2000" u="none" strike="noStrike" dirty="0" smtClean="0"/>
                        <a:t>1</a:t>
                      </a:r>
                      <a:r>
                        <a:rPr lang="ja-JP" altLang="en-US" sz="2000" u="none" strike="noStrike" dirty="0" smtClean="0"/>
                        <a:t>級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 smtClean="0"/>
                        <a:t>---</a:t>
                      </a:r>
                      <a:r>
                        <a:rPr lang="ja-JP" altLang="en-US" sz="2000" u="none" strike="noStrike" dirty="0"/>
                        <a:t>　</a:t>
                      </a:r>
                      <a:endParaRPr lang="ja-JP" alt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 smtClean="0"/>
                        <a:t>---</a:t>
                      </a:r>
                      <a:r>
                        <a:rPr lang="ja-JP" altLang="en-US" sz="2000" u="none" strike="noStrike" dirty="0"/>
                        <a:t>　</a:t>
                      </a:r>
                      <a:endParaRPr lang="ja-JP" alt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 smtClean="0"/>
                        <a:t>---</a:t>
                      </a:r>
                      <a:r>
                        <a:rPr lang="ja-JP" altLang="en-US" sz="2000" u="none" strike="noStrike" dirty="0"/>
                        <a:t>　</a:t>
                      </a:r>
                      <a:endParaRPr lang="ja-JP" alt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 smtClean="0"/>
                        <a:t>---</a:t>
                      </a:r>
                      <a:r>
                        <a:rPr lang="ja-JP" altLang="en-US" sz="2000" u="none" strike="noStrike" dirty="0"/>
                        <a:t>　</a:t>
                      </a:r>
                      <a:endParaRPr lang="ja-JP" alt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 smtClean="0"/>
                        <a:t>---</a:t>
                      </a:r>
                      <a:r>
                        <a:rPr lang="ja-JP" altLang="en-US" sz="2000" u="none" strike="noStrike" dirty="0"/>
                        <a:t>　</a:t>
                      </a:r>
                      <a:endParaRPr lang="ja-JP" alt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40005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 smtClean="0"/>
                        <a:t>2</a:t>
                      </a:r>
                      <a:r>
                        <a:rPr lang="ja-JP" altLang="en-US" sz="2000" u="none" strike="noStrike" dirty="0" smtClean="0"/>
                        <a:t>級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0.51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0.12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0.64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0.28 </a:t>
                      </a:r>
                    </a:p>
                  </a:txBody>
                  <a:tcPr marL="9525" marR="9525" marT="9525" marB="0" anchor="ctr"/>
                </a:tc>
              </a:tr>
              <a:tr h="400053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u="none" strike="noStrike" dirty="0" smtClean="0"/>
                        <a:t>準</a:t>
                      </a:r>
                      <a:r>
                        <a:rPr lang="en-US" altLang="ja-JP" sz="2000" u="none" strike="noStrike" dirty="0" smtClean="0"/>
                        <a:t>2</a:t>
                      </a:r>
                      <a:r>
                        <a:rPr lang="ja-JP" altLang="en-US" sz="2000" u="none" strike="noStrike" dirty="0" smtClean="0"/>
                        <a:t>級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0.52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0.18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0.73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0.24 </a:t>
                      </a:r>
                    </a:p>
                  </a:txBody>
                  <a:tcPr marL="9525" marR="9525" marT="9525" marB="0" anchor="ctr"/>
                </a:tc>
              </a:tr>
              <a:tr h="40005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 smtClean="0"/>
                        <a:t>3</a:t>
                      </a:r>
                      <a:r>
                        <a:rPr lang="ja-JP" altLang="en-US" sz="2000" u="none" strike="noStrike" dirty="0" smtClean="0"/>
                        <a:t>級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0.74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0.15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0.88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0.50 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12" name="正方形/長方形 11"/>
          <p:cNvSpPr/>
          <p:nvPr/>
        </p:nvSpPr>
        <p:spPr>
          <a:xfrm flipH="1">
            <a:off x="8038229" y="6215082"/>
            <a:ext cx="110577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 smtClean="0"/>
              <a:t>(n=112)</a:t>
            </a:r>
            <a:endParaRPr lang="ja-JP" altLang="en-US" dirty="0"/>
          </a:p>
        </p:txBody>
      </p:sp>
      <p:graphicFrame>
        <p:nvGraphicFramePr>
          <p:cNvPr id="14" name="グラフ 13"/>
          <p:cNvGraphicFramePr/>
          <p:nvPr/>
        </p:nvGraphicFramePr>
        <p:xfrm>
          <a:off x="4786314" y="1428736"/>
          <a:ext cx="4357686" cy="26137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85720" y="500042"/>
            <a:ext cx="8229600" cy="1069848"/>
          </a:xfrm>
        </p:spPr>
        <p:txBody>
          <a:bodyPr>
            <a:normAutofit fontScale="90000"/>
          </a:bodyPr>
          <a:lstStyle/>
          <a:p>
            <a:r>
              <a:rPr lang="en-US" altLang="ja-JP" dirty="0" smtClean="0"/>
              <a:t>Misfit</a:t>
            </a:r>
            <a:r>
              <a:rPr lang="ja-JP" altLang="en-US" dirty="0" smtClean="0"/>
              <a:t>除去</a:t>
            </a:r>
            <a:r>
              <a:rPr kumimoji="1" lang="ja-JP" altLang="en-US" dirty="0" smtClean="0"/>
              <a:t>前後の基本統計量と信頼性</a:t>
            </a:r>
            <a:endParaRPr kumimoji="1" lang="ja-JP" altLang="en-US" dirty="0"/>
          </a:p>
        </p:txBody>
      </p:sp>
      <p:sp>
        <p:nvSpPr>
          <p:cNvPr id="3" name="スライド番号プレースホル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93B3-7C3E-49C7-9111-E82315AC85F1}" type="slidenum">
              <a:rPr kumimoji="1" lang="ja-JP" altLang="en-US" smtClean="0"/>
              <a:pPr/>
              <a:t>21</a:t>
            </a:fld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500034" y="1776140"/>
          <a:ext cx="8008792" cy="438907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928827"/>
                <a:gridCol w="954094"/>
                <a:gridCol w="946359"/>
                <a:gridCol w="1044878"/>
                <a:gridCol w="1044878"/>
                <a:gridCol w="1044878"/>
                <a:gridCol w="1044878"/>
              </a:tblGrid>
              <a:tr h="578594">
                <a:tc rowSpan="2">
                  <a:txBody>
                    <a:bodyPr/>
                    <a:lstStyle/>
                    <a:p>
                      <a:pPr algn="ctr" fontAlgn="ctr"/>
                      <a:endParaRPr lang="ja-JP" altLang="en-US" sz="2000" b="0" i="0" u="none" strike="noStrike" dirty="0">
                        <a:solidFill>
                          <a:srgbClr val="000000"/>
                        </a:solidFill>
                        <a:latin typeface="Arial Unicode MS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000" u="none" strike="noStrike" dirty="0" smtClean="0"/>
                        <a:t>文法語彙問題</a:t>
                      </a:r>
                      <a:r>
                        <a:rPr lang="en-US" altLang="ja-JP" sz="2000" u="none" strike="noStrike" dirty="0" smtClean="0"/>
                        <a:t>Vg</a:t>
                      </a:r>
                      <a:endParaRPr lang="ja-JP" altLang="en-US" sz="2000" b="0" i="0" u="none" strike="noStrike" dirty="0" smtClean="0">
                        <a:solidFill>
                          <a:srgbClr val="000000"/>
                        </a:solidFill>
                        <a:latin typeface="Arial Unicode MS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2000" u="none" strike="noStrike" dirty="0" smtClean="0"/>
                        <a:t>会話問題</a:t>
                      </a:r>
                      <a:r>
                        <a:rPr lang="en-US" altLang="ja-JP" sz="2000" u="none" strike="noStrike" dirty="0" err="1" smtClean="0"/>
                        <a:t>Dlg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Arial Unicode MS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Arial Unicode M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2000" u="none" strike="noStrike" dirty="0" smtClean="0"/>
                        <a:t>説明文問題</a:t>
                      </a:r>
                      <a:r>
                        <a:rPr lang="en-US" altLang="ja-JP" sz="2000" u="none" strike="noStrike" dirty="0" err="1" smtClean="0"/>
                        <a:t>Mlg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Arial Unicode MS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Arial Unicode M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9815">
                <a:tc vMerge="1">
                  <a:txBody>
                    <a:bodyPr/>
                    <a:lstStyle/>
                    <a:p>
                      <a:pPr algn="ctr" fontAlgn="ctr"/>
                      <a:endParaRPr lang="ja-JP" altLang="en-US" sz="2000" b="0" i="0" u="none" strike="noStrike" dirty="0">
                        <a:solidFill>
                          <a:srgbClr val="000000"/>
                        </a:solidFill>
                        <a:latin typeface="Arial Unicode M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000" u="none" strike="noStrike" dirty="0" smtClean="0"/>
                        <a:t>Misfit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000" u="none" strike="noStrike" dirty="0" smtClean="0"/>
                        <a:t>除去前</a:t>
                      </a:r>
                      <a:endParaRPr lang="ja-JP" altLang="en-US" sz="2000" b="0" i="0" u="none" strike="noStrike" dirty="0" smtClean="0">
                        <a:solidFill>
                          <a:srgbClr val="000000"/>
                        </a:solidFill>
                        <a:latin typeface="Arial Unicode M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000" u="none" strike="noStrike" dirty="0" smtClean="0"/>
                        <a:t>Misfit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000" u="none" strike="noStrike" dirty="0" smtClean="0"/>
                        <a:t>除去後</a:t>
                      </a:r>
                      <a:endParaRPr lang="ja-JP" altLang="en-US" sz="2000" b="0" i="0" u="none" strike="noStrike" dirty="0" smtClean="0">
                        <a:solidFill>
                          <a:srgbClr val="000000"/>
                        </a:solidFill>
                        <a:latin typeface="Arial Unicode M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000" u="none" strike="noStrike" dirty="0" smtClean="0"/>
                        <a:t>Misfit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000" u="none" strike="noStrike" dirty="0" smtClean="0"/>
                        <a:t>除去前</a:t>
                      </a:r>
                      <a:endParaRPr lang="ja-JP" altLang="en-US" sz="2000" b="0" i="0" u="none" strike="noStrike" dirty="0" smtClean="0">
                        <a:solidFill>
                          <a:srgbClr val="000000"/>
                        </a:solidFill>
                        <a:latin typeface="Arial Unicode M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000" u="none" strike="noStrike" dirty="0" smtClean="0"/>
                        <a:t>Misfit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000" u="none" strike="noStrike" dirty="0" smtClean="0"/>
                        <a:t>除去後</a:t>
                      </a:r>
                      <a:endParaRPr lang="ja-JP" altLang="en-US" sz="2000" b="0" i="0" u="none" strike="noStrike" dirty="0" smtClean="0">
                        <a:solidFill>
                          <a:srgbClr val="000000"/>
                        </a:solidFill>
                        <a:latin typeface="Arial Unicode M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000" u="none" strike="noStrike" dirty="0" smtClean="0"/>
                        <a:t>Misfit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000" u="none" strike="noStrike" dirty="0" smtClean="0"/>
                        <a:t>除去前</a:t>
                      </a:r>
                      <a:endParaRPr lang="ja-JP" altLang="en-US" sz="2000" b="0" i="0" u="none" strike="noStrike" dirty="0" smtClean="0">
                        <a:solidFill>
                          <a:srgbClr val="000000"/>
                        </a:solidFill>
                        <a:latin typeface="Arial Unicode M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000" u="none" strike="noStrike" dirty="0" smtClean="0"/>
                        <a:t>Misfit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000" u="none" strike="noStrike" dirty="0" smtClean="0"/>
                        <a:t>除去後</a:t>
                      </a:r>
                      <a:endParaRPr lang="ja-JP" altLang="en-US" sz="2000" b="0" i="0" u="none" strike="noStrike" dirty="0" smtClean="0">
                        <a:solidFill>
                          <a:srgbClr val="000000"/>
                        </a:solidFill>
                        <a:latin typeface="Arial Unicode MS"/>
                      </a:endParaRPr>
                    </a:p>
                  </a:txBody>
                  <a:tcPr marL="0" marR="0" marT="0" marB="0" anchor="ctr"/>
                </a:tc>
              </a:tr>
              <a:tr h="507650"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kumimoji="1" lang="en-US" sz="2000" u="none" strike="noStrike" kern="1200" dirty="0" smtClean="0"/>
                        <a:t> </a:t>
                      </a:r>
                      <a:r>
                        <a:rPr kumimoji="1" lang="ja-JP" altLang="en-US" sz="2000" u="none" strike="noStrike" kern="1200" dirty="0" smtClean="0"/>
                        <a:t>受験者数</a:t>
                      </a:r>
                      <a:endParaRPr kumimoji="1" lang="en-US" sz="2000" u="none" strike="noStrike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2000" u="none" strike="noStrike" dirty="0"/>
                        <a:t>222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2000" u="none" strike="noStrike" dirty="0" smtClean="0"/>
                        <a:t>193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2000" u="none" strike="noStrike" kern="1200" dirty="0"/>
                        <a:t>157</a:t>
                      </a:r>
                      <a:endParaRPr kumimoji="1" lang="en-US" altLang="ja-JP" sz="2000" b="0" i="0" u="none" strike="noStrike" kern="1200" dirty="0">
                        <a:solidFill>
                          <a:srgbClr val="000000"/>
                        </a:solidFill>
                        <a:latin typeface="ＭＳ Ｐゴシック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2000" u="none" strike="noStrike" kern="1200" dirty="0"/>
                        <a:t>142</a:t>
                      </a:r>
                      <a:endParaRPr kumimoji="1" lang="en-US" altLang="ja-JP" sz="2000" b="0" i="0" u="none" strike="noStrike" kern="1200" dirty="0">
                        <a:solidFill>
                          <a:srgbClr val="000000"/>
                        </a:solidFill>
                        <a:latin typeface="ＭＳ Ｐゴシック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2000" u="none" strike="noStrike" kern="1200" dirty="0"/>
                        <a:t>119 </a:t>
                      </a:r>
                      <a:endParaRPr kumimoji="1" lang="en-US" altLang="ja-JP" sz="2000" b="0" i="0" u="none" strike="noStrike" kern="1200" dirty="0">
                        <a:solidFill>
                          <a:srgbClr val="000000"/>
                        </a:solidFill>
                        <a:latin typeface="ＭＳ Ｐゴシック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2000" u="none" strike="noStrike" kern="1200" dirty="0"/>
                        <a:t>112 </a:t>
                      </a:r>
                      <a:endParaRPr kumimoji="1" lang="en-US" altLang="ja-JP" sz="2000" b="0" i="0" u="none" strike="noStrike" kern="1200" dirty="0">
                        <a:solidFill>
                          <a:srgbClr val="000000"/>
                        </a:solidFill>
                        <a:latin typeface="ＭＳ Ｐゴシック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</a:tr>
              <a:tr h="506914"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kumimoji="1" lang="en-US" sz="2000" u="none" strike="noStrike" kern="1200" dirty="0" smtClean="0"/>
                        <a:t> </a:t>
                      </a:r>
                      <a:r>
                        <a:rPr kumimoji="1" lang="ja-JP" altLang="en-US" sz="2000" u="none" strike="noStrike" kern="1200" dirty="0" smtClean="0"/>
                        <a:t>項目数</a:t>
                      </a:r>
                      <a:endParaRPr kumimoji="1" lang="en-US" sz="2000" u="none" strike="noStrike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2000" u="none" strike="noStrike" dirty="0"/>
                        <a:t>80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2000" u="none" strike="noStrike" dirty="0"/>
                        <a:t>36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2000" u="none" strike="noStrike" kern="1200" dirty="0"/>
                        <a:t>47</a:t>
                      </a:r>
                      <a:endParaRPr kumimoji="1" lang="en-US" altLang="ja-JP" sz="2000" b="0" i="0" u="none" strike="noStrike" kern="1200" dirty="0">
                        <a:solidFill>
                          <a:srgbClr val="000000"/>
                        </a:solidFill>
                        <a:latin typeface="ＭＳ Ｐゴシック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2000" u="none" strike="noStrike" kern="1200" dirty="0"/>
                        <a:t>13</a:t>
                      </a:r>
                      <a:endParaRPr kumimoji="1" lang="en-US" altLang="ja-JP" sz="2000" b="0" i="0" u="none" strike="noStrike" kern="1200" dirty="0">
                        <a:solidFill>
                          <a:srgbClr val="000000"/>
                        </a:solidFill>
                        <a:latin typeface="ＭＳ Ｐゴシック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2000" u="none" strike="noStrike" kern="1200" dirty="0"/>
                        <a:t>35 </a:t>
                      </a:r>
                      <a:endParaRPr kumimoji="1" lang="en-US" altLang="ja-JP" sz="2000" b="0" i="0" u="none" strike="noStrike" kern="1200" dirty="0">
                        <a:solidFill>
                          <a:srgbClr val="000000"/>
                        </a:solidFill>
                        <a:latin typeface="ＭＳ Ｐゴシック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2000" u="none" strike="noStrike" kern="1200" dirty="0"/>
                        <a:t>19 </a:t>
                      </a:r>
                      <a:endParaRPr kumimoji="1" lang="en-US" altLang="ja-JP" sz="2000" b="0" i="0" u="none" strike="noStrike" kern="1200" dirty="0">
                        <a:solidFill>
                          <a:srgbClr val="000000"/>
                        </a:solidFill>
                        <a:latin typeface="ＭＳ Ｐゴシック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</a:tr>
              <a:tr h="506914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 smtClean="0"/>
                        <a:t> </a:t>
                      </a:r>
                      <a:r>
                        <a:rPr lang="ja-JP" altLang="en-US" sz="2000" u="none" strike="noStrike" dirty="0" smtClean="0"/>
                        <a:t>素点平均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u="none" strike="noStrike" dirty="0"/>
                        <a:t>39.9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u="none" strike="noStrike" dirty="0"/>
                        <a:t>22.9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2000" u="none" strike="noStrike" kern="1200" dirty="0"/>
                        <a:t>24.7 </a:t>
                      </a:r>
                      <a:endParaRPr kumimoji="1" lang="en-US" altLang="ja-JP" sz="2000" b="0" i="0" u="none" strike="noStrike" kern="1200" dirty="0">
                        <a:solidFill>
                          <a:srgbClr val="000000"/>
                        </a:solidFill>
                        <a:latin typeface="ＭＳ Ｐゴシック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2000" u="none" strike="noStrike" kern="1200" dirty="0"/>
                        <a:t>8.2 </a:t>
                      </a:r>
                      <a:endParaRPr kumimoji="1" lang="en-US" altLang="ja-JP" sz="2000" b="0" i="0" u="none" strike="noStrike" kern="1200" dirty="0">
                        <a:solidFill>
                          <a:srgbClr val="000000"/>
                        </a:solidFill>
                        <a:latin typeface="ＭＳ Ｐゴシック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2000" u="none" strike="noStrike" kern="1200" dirty="0"/>
                        <a:t>19.7 </a:t>
                      </a:r>
                      <a:endParaRPr kumimoji="1" lang="en-US" altLang="ja-JP" sz="2000" b="0" i="0" u="none" strike="noStrike" kern="1200" dirty="0">
                        <a:solidFill>
                          <a:srgbClr val="000000"/>
                        </a:solidFill>
                        <a:latin typeface="ＭＳ Ｐゴシック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2000" u="none" strike="noStrike" kern="1200" dirty="0"/>
                        <a:t>11.3 </a:t>
                      </a:r>
                      <a:endParaRPr kumimoji="1" lang="en-US" altLang="ja-JP" sz="2000" b="0" i="0" u="none" strike="noStrike" kern="1200" dirty="0">
                        <a:solidFill>
                          <a:srgbClr val="000000"/>
                        </a:solidFill>
                        <a:latin typeface="ＭＳ Ｐゴシック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</a:tr>
              <a:tr h="5793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 smtClean="0"/>
                        <a:t> </a:t>
                      </a:r>
                      <a:r>
                        <a:rPr lang="ja-JP" altLang="en-US" sz="2000" u="none" strike="noStrike" dirty="0" smtClean="0"/>
                        <a:t>素点平均</a:t>
                      </a:r>
                      <a:r>
                        <a:rPr lang="en-US" sz="2000" u="none" strike="noStrike" dirty="0" smtClean="0"/>
                        <a:t>(%)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u="none" strike="noStrike" dirty="0"/>
                        <a:t>49.9%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u="none" strike="noStrike" dirty="0"/>
                        <a:t>63.5%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2000" u="none" strike="noStrike" kern="1200" dirty="0"/>
                        <a:t>52.5%</a:t>
                      </a:r>
                      <a:endParaRPr kumimoji="1" lang="en-US" altLang="ja-JP" sz="2000" b="0" i="0" u="none" strike="noStrike" kern="1200" dirty="0">
                        <a:solidFill>
                          <a:srgbClr val="000000"/>
                        </a:solidFill>
                        <a:latin typeface="ＭＳ Ｐゴシック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2000" u="none" strike="noStrike" kern="1200" dirty="0"/>
                        <a:t>62.8%</a:t>
                      </a:r>
                      <a:endParaRPr kumimoji="1" lang="en-US" altLang="ja-JP" sz="2000" b="0" i="0" u="none" strike="noStrike" kern="1200" dirty="0">
                        <a:solidFill>
                          <a:srgbClr val="000000"/>
                        </a:solidFill>
                        <a:latin typeface="ＭＳ Ｐゴシック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2000" u="none" strike="noStrike" kern="1200" dirty="0"/>
                        <a:t>56.4%</a:t>
                      </a:r>
                      <a:endParaRPr kumimoji="1" lang="en-US" altLang="ja-JP" sz="2000" b="0" i="0" u="none" strike="noStrike" kern="1200" dirty="0">
                        <a:solidFill>
                          <a:srgbClr val="000000"/>
                        </a:solidFill>
                        <a:latin typeface="ＭＳ Ｐゴシック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2000" u="none" strike="noStrike" kern="1200" dirty="0"/>
                        <a:t>59.4%</a:t>
                      </a:r>
                      <a:endParaRPr kumimoji="1" lang="en-US" altLang="ja-JP" sz="2000" b="0" i="0" u="none" strike="noStrike" kern="1200" dirty="0">
                        <a:solidFill>
                          <a:srgbClr val="000000"/>
                        </a:solidFill>
                        <a:latin typeface="ＭＳ Ｐゴシック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</a:tr>
              <a:tr h="579332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 smtClean="0"/>
                        <a:t> </a:t>
                      </a:r>
                      <a:r>
                        <a:rPr lang="ja-JP" altLang="en-US" sz="2000" u="none" strike="noStrike" dirty="0" smtClean="0"/>
                        <a:t>素点標準偏差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u="none" strike="noStrike" dirty="0"/>
                        <a:t>10.12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u="none" strike="noStrike" dirty="0" smtClean="0"/>
                        <a:t>6.64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2000" u="none" strike="noStrike" kern="1200" dirty="0"/>
                        <a:t>5.59 </a:t>
                      </a:r>
                      <a:endParaRPr kumimoji="1" lang="en-US" altLang="ja-JP" sz="2000" b="0" i="0" u="none" strike="noStrike" kern="1200" dirty="0">
                        <a:solidFill>
                          <a:srgbClr val="000000"/>
                        </a:solidFill>
                        <a:latin typeface="ＭＳ Ｐゴシック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2000" u="none" strike="noStrike" kern="1200" dirty="0"/>
                        <a:t>2.63 </a:t>
                      </a:r>
                      <a:endParaRPr kumimoji="1" lang="en-US" altLang="ja-JP" sz="2000" b="0" i="0" u="none" strike="noStrike" kern="1200" dirty="0">
                        <a:solidFill>
                          <a:srgbClr val="000000"/>
                        </a:solidFill>
                        <a:latin typeface="ＭＳ Ｐゴシック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2000" u="none" strike="noStrike" kern="1200" dirty="0"/>
                        <a:t>5.27 </a:t>
                      </a:r>
                      <a:endParaRPr kumimoji="1" lang="en-US" altLang="ja-JP" sz="2000" b="0" i="0" u="none" strike="noStrike" kern="1200" dirty="0">
                        <a:solidFill>
                          <a:srgbClr val="000000"/>
                        </a:solidFill>
                        <a:latin typeface="ＭＳ Ｐゴシック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2000" u="none" strike="noStrike" kern="1200" dirty="0"/>
                        <a:t>3.91 </a:t>
                      </a:r>
                      <a:endParaRPr kumimoji="1" lang="en-US" altLang="ja-JP" sz="2000" b="0" i="0" u="none" strike="noStrike" kern="1200" dirty="0">
                        <a:solidFill>
                          <a:srgbClr val="000000"/>
                        </a:solidFill>
                        <a:latin typeface="ＭＳ Ｐゴシック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</a:tr>
              <a:tr h="520735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 smtClean="0"/>
                        <a:t> KR-20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u="none" strike="noStrike" dirty="0"/>
                        <a:t>0.858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u="none" strike="noStrike" dirty="0" smtClean="0"/>
                        <a:t>0.868 </a:t>
                      </a:r>
                      <a:endParaRPr lang="en-US" altLang="ja-JP" sz="2000" b="0" i="0" u="none" strike="noStrike" dirty="0">
                        <a:solidFill>
                          <a:srgbClr val="C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2000" u="none" strike="noStrike" kern="1200" dirty="0"/>
                        <a:t>0.722 </a:t>
                      </a:r>
                      <a:endParaRPr kumimoji="1" lang="en-US" altLang="ja-JP" sz="2000" b="0" i="0" u="none" strike="noStrike" kern="1200" dirty="0">
                        <a:solidFill>
                          <a:srgbClr val="000000"/>
                        </a:solidFill>
                        <a:latin typeface="ＭＳ Ｐゴシック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2000" u="none" strike="noStrike" kern="1200" dirty="0"/>
                        <a:t>0.706 </a:t>
                      </a:r>
                      <a:endParaRPr kumimoji="1" lang="en-US" altLang="ja-JP" sz="2000" b="0" i="0" u="none" strike="noStrike" kern="1200" dirty="0">
                        <a:solidFill>
                          <a:srgbClr val="000000"/>
                        </a:solidFill>
                        <a:latin typeface="ＭＳ Ｐゴシック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2000" u="none" strike="noStrike" kern="1200" dirty="0"/>
                        <a:t>0.752 </a:t>
                      </a:r>
                      <a:endParaRPr kumimoji="1" lang="en-US" altLang="ja-JP" sz="2000" b="0" i="0" u="none" strike="noStrike" kern="1200" dirty="0">
                        <a:solidFill>
                          <a:srgbClr val="000000"/>
                        </a:solidFill>
                        <a:latin typeface="ＭＳ Ｐゴシック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2000" u="none" strike="noStrike" kern="1200" dirty="0"/>
                        <a:t>0.780 </a:t>
                      </a:r>
                      <a:endParaRPr kumimoji="1" lang="en-US" altLang="ja-JP" sz="2000" b="0" i="0" u="none" strike="noStrike" kern="1200" dirty="0">
                        <a:solidFill>
                          <a:srgbClr val="C00000"/>
                        </a:solidFill>
                        <a:latin typeface="ＭＳ Ｐゴシック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11" name="テキスト ボックス 10"/>
          <p:cNvSpPr txBox="1"/>
          <p:nvPr/>
        </p:nvSpPr>
        <p:spPr>
          <a:xfrm>
            <a:off x="3286116" y="571501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/>
              <a:t>＜</a:t>
            </a:r>
            <a:endParaRPr kumimoji="1" lang="ja-JP" altLang="en-US" b="1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7429520" y="5745510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/>
              <a:t>＜</a:t>
            </a:r>
            <a:endParaRPr kumimoji="1" lang="ja-JP" altLang="en-US" b="1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364421" y="5735259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solidFill>
                  <a:srgbClr val="C00000"/>
                </a:solidFill>
              </a:rPr>
              <a:t>＞</a:t>
            </a:r>
            <a:endParaRPr kumimoji="1" lang="ja-JP" altLang="en-US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785818"/>
          </a:xfrm>
        </p:spPr>
        <p:txBody>
          <a:bodyPr/>
          <a:lstStyle/>
          <a:p>
            <a:r>
              <a:rPr kumimoji="1" lang="ja-JP" altLang="en-US" dirty="0" smtClean="0"/>
              <a:t>疑似クラス分けテスト</a:t>
            </a:r>
            <a:endParaRPr kumimoji="1" lang="ja-JP" altLang="en-US" dirty="0"/>
          </a:p>
        </p:txBody>
      </p:sp>
      <p:sp>
        <p:nvSpPr>
          <p:cNvPr id="3" name="スライド番号プレースホル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93B3-7C3E-49C7-9111-E82315AC85F1}" type="slidenum">
              <a:rPr kumimoji="1" lang="ja-JP" altLang="en-US" smtClean="0"/>
              <a:pPr/>
              <a:t>22</a:t>
            </a:fld>
            <a:endParaRPr kumimoji="1" lang="ja-JP" altLang="en-US" dirty="0"/>
          </a:p>
        </p:txBody>
      </p:sp>
      <p:graphicFrame>
        <p:nvGraphicFramePr>
          <p:cNvPr id="4" name="コンテンツ プレースホルダ 4"/>
          <p:cNvGraphicFramePr>
            <a:graphicFrameLocks/>
          </p:cNvGraphicFramePr>
          <p:nvPr/>
        </p:nvGraphicFramePr>
        <p:xfrm>
          <a:off x="500034" y="2357430"/>
          <a:ext cx="8001056" cy="201168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214578"/>
                <a:gridCol w="1282740"/>
                <a:gridCol w="1146152"/>
                <a:gridCol w="857256"/>
                <a:gridCol w="857256"/>
                <a:gridCol w="857256"/>
                <a:gridCol w="785818"/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/>
                        <a:t>受験者数</a:t>
                      </a:r>
                      <a:r>
                        <a:rPr kumimoji="1" lang="en-US" altLang="ja-JP" sz="1800" dirty="0" smtClean="0"/>
                        <a:t>N</a:t>
                      </a:r>
                      <a:endParaRPr kumimoji="1" lang="ja-JP" altLang="en-US" sz="1800" dirty="0"/>
                    </a:p>
                  </a:txBody>
                  <a:tcPr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/>
                        <a:t>項目数</a:t>
                      </a:r>
                      <a:endParaRPr kumimoji="1" lang="en-US" altLang="ja-JP" sz="1800" dirty="0" smtClean="0"/>
                    </a:p>
                    <a:p>
                      <a:pPr algn="ctr"/>
                      <a:r>
                        <a:rPr kumimoji="1" lang="en-US" altLang="ja-JP" sz="1800" dirty="0" smtClean="0"/>
                        <a:t>I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/>
                        <a:t>準</a:t>
                      </a:r>
                      <a:r>
                        <a:rPr kumimoji="1" lang="en-US" altLang="ja-JP" sz="1800" dirty="0" smtClean="0"/>
                        <a:t>1</a:t>
                      </a:r>
                      <a:r>
                        <a:rPr kumimoji="1" lang="ja-JP" altLang="en-US" sz="1800" dirty="0" smtClean="0"/>
                        <a:t>級</a:t>
                      </a:r>
                      <a:endParaRPr kumimoji="1" lang="ja-JP" altLang="en-US" sz="18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/>
                        <a:t>2</a:t>
                      </a:r>
                      <a:r>
                        <a:rPr kumimoji="1" lang="ja-JP" altLang="en-US" sz="1800" dirty="0" smtClean="0"/>
                        <a:t>級</a:t>
                      </a:r>
                      <a:endParaRPr kumimoji="1" lang="ja-JP" altLang="en-US" sz="18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/>
                        <a:t>準</a:t>
                      </a:r>
                      <a:r>
                        <a:rPr kumimoji="1" lang="en-US" altLang="ja-JP" sz="1800" dirty="0" smtClean="0"/>
                        <a:t>2</a:t>
                      </a:r>
                      <a:r>
                        <a:rPr kumimoji="1" lang="ja-JP" altLang="en-US" sz="1800" dirty="0" smtClean="0"/>
                        <a:t>級</a:t>
                      </a:r>
                      <a:endParaRPr kumimoji="1" lang="ja-JP" altLang="en-US" sz="18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/>
                        <a:t>3</a:t>
                      </a:r>
                      <a:r>
                        <a:rPr kumimoji="1" lang="ja-JP" altLang="en-US" sz="1800" dirty="0" smtClean="0"/>
                        <a:t>級</a:t>
                      </a:r>
                      <a:endParaRPr kumimoji="1" lang="ja-JP" altLang="en-US" sz="18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2000" dirty="0" smtClean="0"/>
                        <a:t>文法語彙問題</a:t>
                      </a:r>
                      <a:r>
                        <a:rPr lang="en-US" altLang="ja-JP" sz="2000" dirty="0" smtClean="0"/>
                        <a:t>(vg)</a:t>
                      </a:r>
                      <a:endParaRPr kumimoji="1" lang="ja-JP" altLang="en-US" sz="2000" dirty="0"/>
                    </a:p>
                  </a:txBody>
                  <a:tcPr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kumimoji="1" lang="en-US" altLang="ja-JP" sz="2400" dirty="0" smtClean="0"/>
                    </a:p>
                    <a:p>
                      <a:pPr algn="ctr"/>
                      <a:r>
                        <a:rPr kumimoji="1" lang="en-US" altLang="ja-JP" sz="2400" dirty="0" smtClean="0"/>
                        <a:t>75</a:t>
                      </a:r>
                      <a:endParaRPr kumimoji="1" lang="ja-JP" altLang="en-US" sz="2400" dirty="0"/>
                    </a:p>
                  </a:txBody>
                  <a:tcPr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36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2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10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14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10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2000" dirty="0" smtClean="0"/>
                        <a:t>会話問題</a:t>
                      </a:r>
                      <a:r>
                        <a:rPr lang="en-US" altLang="ja-JP" sz="2000" dirty="0" smtClean="0"/>
                        <a:t>(</a:t>
                      </a:r>
                      <a:r>
                        <a:rPr lang="en-US" altLang="ja-JP" sz="2000" dirty="0" err="1" smtClean="0"/>
                        <a:t>dlg</a:t>
                      </a:r>
                      <a:r>
                        <a:rPr lang="en-US" altLang="ja-JP" sz="2000" dirty="0" smtClean="0"/>
                        <a:t>)</a:t>
                      </a:r>
                      <a:endParaRPr kumimoji="1" lang="ja-JP" altLang="en-US" sz="2000" dirty="0"/>
                    </a:p>
                  </a:txBody>
                  <a:tcPr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13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0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7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2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4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2000" dirty="0" smtClean="0"/>
                        <a:t>説明文問題</a:t>
                      </a:r>
                      <a:r>
                        <a:rPr lang="en-US" altLang="ja-JP" sz="2000" dirty="0" smtClean="0"/>
                        <a:t>(</a:t>
                      </a:r>
                      <a:r>
                        <a:rPr lang="en-US" altLang="ja-JP" sz="2000" dirty="0" err="1" smtClean="0"/>
                        <a:t>mlg</a:t>
                      </a:r>
                      <a:r>
                        <a:rPr lang="en-US" altLang="ja-JP" sz="2000" dirty="0" smtClean="0"/>
                        <a:t>)</a:t>
                      </a:r>
                      <a:endParaRPr kumimoji="1" lang="ja-JP" altLang="en-US" sz="2000" dirty="0"/>
                    </a:p>
                  </a:txBody>
                  <a:tcPr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19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---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7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5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7</a:t>
                      </a:r>
                      <a:endParaRPr kumimoji="1" lang="ja-JP" altLang="en-US" sz="2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500034" y="4576468"/>
          <a:ext cx="8001056" cy="213868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214578"/>
                <a:gridCol w="1071570"/>
                <a:gridCol w="1073478"/>
                <a:gridCol w="921129"/>
                <a:gridCol w="906767"/>
                <a:gridCol w="906767"/>
                <a:gridCol w="906767"/>
              </a:tblGrid>
              <a:tr h="370840">
                <a:tc rowSpan="2"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dirty="0" smtClean="0"/>
                        <a:t>困難度</a:t>
                      </a:r>
                      <a:r>
                        <a:rPr kumimoji="1" lang="en-US" altLang="ja-JP" sz="1800" dirty="0" smtClean="0"/>
                        <a:t>(1PLM)</a:t>
                      </a:r>
                    </a:p>
                  </a:txBody>
                  <a:tcPr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en-US" altLang="ja-JP" sz="18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8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/>
                        <a:t>困難度</a:t>
                      </a:r>
                      <a:r>
                        <a:rPr kumimoji="1" lang="en-US" altLang="ja-JP" sz="2000" dirty="0" smtClean="0"/>
                        <a:t>(NTT)</a:t>
                      </a:r>
                      <a:endParaRPr kumimoji="1" lang="ja-JP" altLang="en-US" sz="2000" dirty="0"/>
                    </a:p>
                  </a:txBody>
                  <a:tcPr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2000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/>
                        <a:t>中央値</a:t>
                      </a:r>
                      <a:endParaRPr kumimoji="1" lang="ja-JP" altLang="en-US" sz="1800" dirty="0"/>
                    </a:p>
                  </a:txBody>
                  <a:tcPr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/>
                        <a:t>最大値</a:t>
                      </a:r>
                      <a:endParaRPr kumimoji="1" lang="en-US" altLang="ja-JP" sz="1800" dirty="0" smtClean="0"/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/>
                        <a:t>最小値</a:t>
                      </a:r>
                      <a:endParaRPr kumimoji="1" lang="ja-JP" altLang="en-US" sz="1800" dirty="0"/>
                    </a:p>
                  </a:txBody>
                  <a:tcPr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/>
                        <a:t>中央値</a:t>
                      </a:r>
                      <a:endParaRPr kumimoji="1" lang="ja-JP" altLang="en-US" sz="1800" dirty="0"/>
                    </a:p>
                  </a:txBody>
                  <a:tcPr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/>
                        <a:t>最大値</a:t>
                      </a:r>
                      <a:endParaRPr kumimoji="1" lang="en-US" altLang="ja-JP" sz="1800" dirty="0" smtClean="0"/>
                    </a:p>
                  </a:txBody>
                  <a:tcPr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/>
                        <a:t>最小値</a:t>
                      </a:r>
                      <a:endParaRPr kumimoji="1" lang="ja-JP" altLang="en-US" sz="1800" dirty="0"/>
                    </a:p>
                  </a:txBody>
                  <a:tcPr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2000" dirty="0" smtClean="0"/>
                        <a:t>文法語彙問題</a:t>
                      </a:r>
                      <a:r>
                        <a:rPr lang="en-US" altLang="ja-JP" sz="2000" dirty="0" smtClean="0"/>
                        <a:t>(vg)</a:t>
                      </a:r>
                      <a:endParaRPr kumimoji="1" lang="ja-JP" altLang="en-US" sz="2000" dirty="0"/>
                    </a:p>
                  </a:txBody>
                  <a:tcPr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-0.68 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1.61 </a:t>
                      </a:r>
                    </a:p>
                  </a:txBody>
                  <a:tcPr marL="9525" marR="9525" marT="9525" marB="0" anchor="ctr"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-2.79 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4</a:t>
                      </a:r>
                      <a:endParaRPr kumimoji="1" lang="ja-JP" altLang="en-US" sz="2400" dirty="0"/>
                    </a:p>
                  </a:txBody>
                  <a:tcPr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10</a:t>
                      </a:r>
                      <a:endParaRPr kumimoji="1" lang="ja-JP" altLang="en-US" sz="2400" dirty="0"/>
                    </a:p>
                  </a:txBody>
                  <a:tcP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</a:t>
                      </a:r>
                      <a:endParaRPr kumimoji="1" lang="ja-JP" altLang="en-US" sz="2400" dirty="0"/>
                    </a:p>
                  </a:txBody>
                  <a:tcP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2000" dirty="0" smtClean="0"/>
                        <a:t>会話問題</a:t>
                      </a:r>
                      <a:r>
                        <a:rPr lang="en-US" altLang="ja-JP" sz="2000" dirty="0" smtClean="0"/>
                        <a:t>(</a:t>
                      </a:r>
                      <a:r>
                        <a:rPr lang="en-US" altLang="ja-JP" sz="2000" dirty="0" err="1" smtClean="0"/>
                        <a:t>dlg</a:t>
                      </a:r>
                      <a:r>
                        <a:rPr lang="en-US" altLang="ja-JP" sz="2000" dirty="0" smtClean="0"/>
                        <a:t>)</a:t>
                      </a:r>
                      <a:endParaRPr kumimoji="1" lang="ja-JP" altLang="en-US" sz="2000" dirty="0"/>
                    </a:p>
                  </a:txBody>
                  <a:tcPr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-0.64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0.66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-2.72 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4</a:t>
                      </a:r>
                      <a:endParaRPr kumimoji="1" lang="ja-JP" altLang="en-US" sz="2400" dirty="0"/>
                    </a:p>
                  </a:txBody>
                  <a:tcPr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10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2000" dirty="0" smtClean="0"/>
                        <a:t>説明文問題</a:t>
                      </a:r>
                      <a:r>
                        <a:rPr lang="en-US" altLang="ja-JP" sz="2000" dirty="0" smtClean="0"/>
                        <a:t>(</a:t>
                      </a:r>
                      <a:r>
                        <a:rPr lang="en-US" altLang="ja-JP" sz="2000" dirty="0" err="1" smtClean="0"/>
                        <a:t>mlg</a:t>
                      </a:r>
                      <a:r>
                        <a:rPr lang="en-US" altLang="ja-JP" sz="2000" dirty="0" smtClean="0"/>
                        <a:t>)</a:t>
                      </a:r>
                      <a:endParaRPr kumimoji="1" lang="ja-JP" altLang="en-US" sz="2000" dirty="0"/>
                    </a:p>
                  </a:txBody>
                  <a:tcPr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-0.34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1.22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-1.93 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4</a:t>
                      </a:r>
                      <a:endParaRPr kumimoji="1" lang="ja-JP" altLang="en-US" sz="2400" dirty="0"/>
                    </a:p>
                  </a:txBody>
                  <a:tcPr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10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</a:t>
                      </a:r>
                      <a:endParaRPr kumimoji="1" lang="ja-JP" alt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500034" y="1357298"/>
            <a:ext cx="8429684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2000" dirty="0" smtClean="0"/>
              <a:t>除去されなかった</a:t>
            </a:r>
            <a:r>
              <a:rPr kumimoji="1" lang="en-US" altLang="ja-JP" sz="2000" dirty="0" smtClean="0"/>
              <a:t>68</a:t>
            </a:r>
            <a:r>
              <a:rPr kumimoji="1" lang="ja-JP" altLang="en-US" sz="2000" dirty="0" smtClean="0"/>
              <a:t>問すべてを回答していた学生</a:t>
            </a:r>
            <a:r>
              <a:rPr kumimoji="1" lang="en-US" altLang="ja-JP" sz="2000" dirty="0" smtClean="0"/>
              <a:t>75</a:t>
            </a:r>
            <a:r>
              <a:rPr kumimoji="1" lang="ja-JP" altLang="en-US" sz="2000" dirty="0" smtClean="0"/>
              <a:t>人のデータにより、擬似的に習熟度別クラス編成を行い結果を分析した。</a:t>
            </a:r>
            <a:endParaRPr kumimoji="1" lang="ja-JP" altLang="en-US" sz="20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1069848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各テスト区分のテスト情報曲線</a:t>
            </a:r>
            <a:endParaRPr kumimoji="1" lang="ja-JP" altLang="en-US" dirty="0"/>
          </a:p>
        </p:txBody>
      </p:sp>
      <p:sp>
        <p:nvSpPr>
          <p:cNvPr id="3" name="スライド番号プレースホル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93B3-7C3E-49C7-9111-E82315AC85F1}" type="slidenum">
              <a:rPr kumimoji="1" lang="ja-JP" altLang="en-US" smtClean="0"/>
              <a:pPr/>
              <a:t>23</a:t>
            </a:fld>
            <a:endParaRPr kumimoji="1" lang="ja-JP" altLang="en-US" dirty="0"/>
          </a:p>
        </p:txBody>
      </p:sp>
      <p:graphicFrame>
        <p:nvGraphicFramePr>
          <p:cNvPr id="10" name="グラフ 9"/>
          <p:cNvGraphicFramePr/>
          <p:nvPr/>
        </p:nvGraphicFramePr>
        <p:xfrm>
          <a:off x="214282" y="1714488"/>
          <a:ext cx="8715436" cy="47148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429684" cy="1069848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各テスト区分のテスト参照プロファイル</a:t>
            </a:r>
            <a:endParaRPr kumimoji="1" lang="ja-JP" altLang="en-US" dirty="0"/>
          </a:p>
        </p:txBody>
      </p:sp>
      <p:sp>
        <p:nvSpPr>
          <p:cNvPr id="3" name="スライド番号プレースホル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93B3-7C3E-49C7-9111-E82315AC85F1}" type="slidenum">
              <a:rPr kumimoji="1" lang="ja-JP" altLang="en-US" smtClean="0"/>
              <a:pPr/>
              <a:t>24</a:t>
            </a:fld>
            <a:endParaRPr kumimoji="1" lang="ja-JP" altLang="en-US" dirty="0"/>
          </a:p>
        </p:txBody>
      </p:sp>
      <p:graphicFrame>
        <p:nvGraphicFramePr>
          <p:cNvPr id="5" name="グラフ 4"/>
          <p:cNvGraphicFramePr/>
          <p:nvPr/>
        </p:nvGraphicFramePr>
        <p:xfrm>
          <a:off x="0" y="1571612"/>
          <a:ext cx="8786842" cy="4857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069848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語彙文法問題</a:t>
            </a:r>
            <a:r>
              <a:rPr kumimoji="1" lang="en-US" altLang="ja-JP" dirty="0" smtClean="0"/>
              <a:t>(vg)</a:t>
            </a:r>
            <a:r>
              <a:rPr kumimoji="1" lang="ja-JP" altLang="en-US" dirty="0" smtClean="0"/>
              <a:t>と</a:t>
            </a:r>
            <a:r>
              <a:rPr kumimoji="1" lang="en-US" altLang="ja-JP" dirty="0" smtClean="0"/>
              <a:t>CASEC</a:t>
            </a:r>
            <a:r>
              <a:rPr kumimoji="1" lang="ja-JP" altLang="en-US" dirty="0" smtClean="0"/>
              <a:t>との相関</a:t>
            </a:r>
            <a:endParaRPr kumimoji="1" lang="ja-JP" altLang="en-US" dirty="0"/>
          </a:p>
        </p:txBody>
      </p:sp>
      <p:sp>
        <p:nvSpPr>
          <p:cNvPr id="3" name="スライド番号プレースホル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93B3-7C3E-49C7-9111-E82315AC85F1}" type="slidenum">
              <a:rPr kumimoji="1" lang="ja-JP" altLang="en-US" smtClean="0"/>
              <a:pPr/>
              <a:t>25</a:t>
            </a:fld>
            <a:endParaRPr kumimoji="1" lang="ja-JP" altLang="en-US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714348" y="1857364"/>
          <a:ext cx="7572432" cy="114015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946554"/>
                <a:gridCol w="946554"/>
                <a:gridCol w="946554"/>
                <a:gridCol w="946554"/>
                <a:gridCol w="946554"/>
                <a:gridCol w="946554"/>
                <a:gridCol w="946554"/>
                <a:gridCol w="946554"/>
              </a:tblGrid>
              <a:tr h="380050">
                <a:tc>
                  <a:txBody>
                    <a:bodyPr/>
                    <a:lstStyle/>
                    <a:p>
                      <a:pPr algn="l" fontAlgn="b"/>
                      <a:endParaRPr lang="ja-JP" alt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/>
                        <a:t>θ1</a:t>
                      </a:r>
                      <a:r>
                        <a:rPr lang="en-US" sz="2000" u="none" strike="noStrike" dirty="0"/>
                        <a:t>vg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/>
                        <a:t>θ2</a:t>
                      </a:r>
                      <a:r>
                        <a:rPr lang="en-US" sz="2000" u="none" strike="noStrike"/>
                        <a:t>vg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/>
                        <a:t>C-S1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/>
                        <a:t>C-S2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/>
                        <a:t>C-S3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/>
                        <a:t>C-S4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/>
                        <a:t>C-T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</a:tr>
              <a:tr h="380050"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/>
                        <a:t>θ1</a:t>
                      </a:r>
                      <a:r>
                        <a:rPr lang="en-US" sz="2000" u="none" strike="noStrike" dirty="0"/>
                        <a:t>vg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0.97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1" lang="en-US" altLang="ja-JP" sz="2000" u="none" strike="noStrike" kern="120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0.70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1" lang="en-US" altLang="ja-JP" sz="2000" u="none" strike="noStrike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0.60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1" lang="en-US" altLang="ja-JP" sz="2000" u="none" strike="noStrike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0.46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1" lang="en-US" altLang="ja-JP" sz="2000" u="none" strike="noStrike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0.51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1" lang="en-US" altLang="ja-JP" sz="2000" u="none" strike="noStrike" kern="120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0.72 </a:t>
                      </a:r>
                    </a:p>
                  </a:txBody>
                  <a:tcPr marL="9525" marR="9525" marT="9525" marB="0" anchor="b"/>
                </a:tc>
              </a:tr>
              <a:tr h="380050"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/>
                        <a:t>θ2</a:t>
                      </a:r>
                      <a:r>
                        <a:rPr lang="en-US" sz="2000" u="none" strike="noStrike" dirty="0"/>
                        <a:t>vg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endParaRPr kumimoji="1" lang="ja-JP" altLang="en-US" sz="2000" u="none" strike="noStrike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1" lang="en-US" altLang="ja-JP" sz="2000" u="none" strike="noStrike" kern="120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0.74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0.56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0.47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0.51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1" lang="en-US" altLang="ja-JP" sz="2000" u="none" strike="noStrike" kern="120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0.74 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6" name="正方形/長方形 5"/>
          <p:cNvSpPr/>
          <p:nvPr/>
        </p:nvSpPr>
        <p:spPr>
          <a:xfrm>
            <a:off x="6500826" y="3214686"/>
            <a:ext cx="18902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"/>
            <a:r>
              <a:rPr lang="en-US" dirty="0" smtClean="0">
                <a:solidFill>
                  <a:srgbClr val="000000"/>
                </a:solidFill>
                <a:latin typeface="Arial"/>
              </a:rPr>
              <a:t>V</a:t>
            </a:r>
            <a:r>
              <a:rPr lang="en-US" altLang="ja-JP" dirty="0" smtClean="0">
                <a:solidFill>
                  <a:srgbClr val="000000"/>
                </a:solidFill>
                <a:latin typeface="Arial"/>
              </a:rPr>
              <a:t>g</a:t>
            </a:r>
            <a:r>
              <a:rPr lang="en-US" dirty="0" smtClean="0">
                <a:solidFill>
                  <a:srgbClr val="000000"/>
                </a:solidFill>
                <a:latin typeface="Arial"/>
              </a:rPr>
              <a:t> (I=36 N=105)</a:t>
            </a:r>
            <a:endParaRPr lang="en-US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714348" y="3357562"/>
            <a:ext cx="735811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"/>
            <a:r>
              <a:rPr lang="el-GR" sz="2000" dirty="0" smtClean="0"/>
              <a:t>θ1</a:t>
            </a:r>
            <a:r>
              <a:rPr lang="en-US" sz="2000" dirty="0" smtClean="0"/>
              <a:t>vg</a:t>
            </a:r>
            <a:r>
              <a:rPr lang="ja-JP" altLang="en-US" sz="2000" dirty="0" smtClean="0"/>
              <a:t> ： </a:t>
            </a:r>
            <a:r>
              <a:rPr lang="en-US" sz="2000" dirty="0" smtClean="0"/>
              <a:t>1PLM</a:t>
            </a:r>
            <a:r>
              <a:rPr lang="ja-JP" altLang="en-US" sz="2000" dirty="0" smtClean="0"/>
              <a:t>による能力推定値　　　</a:t>
            </a:r>
            <a:endParaRPr lang="en-US" altLang="ja-JP" sz="2000" dirty="0" smtClean="0"/>
          </a:p>
          <a:p>
            <a:pPr fontAlgn="b"/>
            <a:r>
              <a:rPr lang="el-GR" sz="2000" dirty="0" smtClean="0"/>
              <a:t>θ2</a:t>
            </a:r>
            <a:r>
              <a:rPr lang="en-US" sz="2000" dirty="0" smtClean="0"/>
              <a:t>vg</a:t>
            </a:r>
            <a:r>
              <a:rPr lang="ja-JP" altLang="en-US" sz="2000" dirty="0" smtClean="0"/>
              <a:t>：</a:t>
            </a:r>
            <a:r>
              <a:rPr lang="en-US" altLang="ja-JP" sz="2000" dirty="0" smtClean="0"/>
              <a:t>NTT</a:t>
            </a:r>
            <a:r>
              <a:rPr lang="ja-JP" altLang="en-US" sz="2000" dirty="0" smtClean="0"/>
              <a:t>による能力推定値</a:t>
            </a:r>
            <a:r>
              <a:rPr lang="en-US" altLang="ja-JP" sz="2000" dirty="0" smtClean="0"/>
              <a:t>(Rank)</a:t>
            </a:r>
          </a:p>
          <a:p>
            <a:pPr fontAlgn="b"/>
            <a:r>
              <a:rPr lang="en-US" sz="2000" dirty="0" smtClean="0"/>
              <a:t>C-S1</a:t>
            </a:r>
            <a:r>
              <a:rPr lang="ja-JP" altLang="en-US" sz="2000" dirty="0" smtClean="0"/>
              <a:t> ：</a:t>
            </a:r>
            <a:r>
              <a:rPr lang="en-US" altLang="ja-JP" sz="2000" dirty="0" smtClean="0"/>
              <a:t>CASEC</a:t>
            </a:r>
            <a:r>
              <a:rPr lang="ja-JP" altLang="en-US" sz="2000" dirty="0" smtClean="0"/>
              <a:t>セクション１（語彙）</a:t>
            </a:r>
            <a:endParaRPr lang="en-US" sz="2000" dirty="0" smtClean="0">
              <a:solidFill>
                <a:srgbClr val="000000"/>
              </a:solidFill>
              <a:latin typeface="ＭＳ Ｐゴシック"/>
            </a:endParaRPr>
          </a:p>
          <a:p>
            <a:pPr fontAlgn="b"/>
            <a:r>
              <a:rPr lang="en-US" sz="2000" dirty="0" smtClean="0"/>
              <a:t>C-S2</a:t>
            </a:r>
            <a:r>
              <a:rPr lang="ja-JP" altLang="en-US" sz="2000" dirty="0" smtClean="0"/>
              <a:t> ：</a:t>
            </a:r>
            <a:r>
              <a:rPr lang="en-US" altLang="ja-JP" sz="2000" dirty="0" smtClean="0"/>
              <a:t>CASEC</a:t>
            </a:r>
            <a:r>
              <a:rPr lang="ja-JP" altLang="en-US" sz="2000" dirty="0" smtClean="0"/>
              <a:t>セクション２（表現）</a:t>
            </a:r>
            <a:endParaRPr lang="en-US" sz="2000" dirty="0" smtClean="0">
              <a:solidFill>
                <a:srgbClr val="000000"/>
              </a:solidFill>
              <a:latin typeface="ＭＳ Ｐゴシック"/>
            </a:endParaRPr>
          </a:p>
          <a:p>
            <a:pPr fontAlgn="b"/>
            <a:r>
              <a:rPr lang="en-US" sz="2000" dirty="0" smtClean="0"/>
              <a:t>C-S3</a:t>
            </a:r>
            <a:r>
              <a:rPr lang="ja-JP" altLang="en-US" sz="2000" dirty="0" smtClean="0"/>
              <a:t> ：</a:t>
            </a:r>
            <a:r>
              <a:rPr lang="en-US" altLang="ja-JP" sz="2000" dirty="0" smtClean="0"/>
              <a:t>CASEC</a:t>
            </a:r>
            <a:r>
              <a:rPr lang="ja-JP" altLang="en-US" sz="2000" dirty="0" smtClean="0"/>
              <a:t>セクション３（リスニング）</a:t>
            </a:r>
            <a:endParaRPr lang="en-US" altLang="ja-JP" sz="2000" dirty="0" smtClean="0"/>
          </a:p>
          <a:p>
            <a:pPr fontAlgn="b"/>
            <a:r>
              <a:rPr lang="en-US" sz="2000" dirty="0" smtClean="0"/>
              <a:t>C-S4</a:t>
            </a:r>
            <a:r>
              <a:rPr lang="ja-JP" altLang="en-US" sz="2000" dirty="0" smtClean="0"/>
              <a:t> ：</a:t>
            </a:r>
            <a:r>
              <a:rPr lang="en-US" altLang="ja-JP" sz="2000" dirty="0" smtClean="0"/>
              <a:t>CASEC</a:t>
            </a:r>
            <a:r>
              <a:rPr lang="ja-JP" altLang="en-US" sz="2000" dirty="0" smtClean="0"/>
              <a:t>セクション４ （ディクテーション）</a:t>
            </a:r>
            <a:endParaRPr lang="en-US" altLang="ja-JP" sz="2000" dirty="0" smtClean="0"/>
          </a:p>
          <a:p>
            <a:pPr fontAlgn="b"/>
            <a:r>
              <a:rPr lang="en-US" sz="2000" dirty="0" smtClean="0"/>
              <a:t>C-T</a:t>
            </a:r>
            <a:r>
              <a:rPr lang="ja-JP" altLang="en-US" sz="2000" dirty="0" smtClean="0"/>
              <a:t>   ：</a:t>
            </a:r>
            <a:r>
              <a:rPr lang="en-US" altLang="ja-JP" sz="2000" dirty="0" smtClean="0"/>
              <a:t>CASEC</a:t>
            </a:r>
            <a:r>
              <a:rPr lang="ja-JP" altLang="en-US" sz="2000" dirty="0" smtClean="0"/>
              <a:t>合計点</a:t>
            </a:r>
            <a:endParaRPr lang="en-US" altLang="ja-JP" sz="2000" dirty="0" smtClean="0"/>
          </a:p>
          <a:p>
            <a:pPr fontAlgn="b"/>
            <a:r>
              <a:rPr lang="el-GR" sz="2000" dirty="0" smtClean="0"/>
              <a:t>θ1</a:t>
            </a:r>
            <a:r>
              <a:rPr lang="en-US" sz="2000" dirty="0" smtClean="0"/>
              <a:t>vg</a:t>
            </a:r>
            <a:r>
              <a:rPr lang="ja-JP" altLang="en-US" sz="2000" dirty="0" smtClean="0"/>
              <a:t> との相関：ピアソンの積率相関係数</a:t>
            </a:r>
            <a:endParaRPr lang="en-US" sz="2000" dirty="0" smtClean="0"/>
          </a:p>
          <a:p>
            <a:pPr fontAlgn="b"/>
            <a:r>
              <a:rPr lang="el-GR" sz="2000" dirty="0" smtClean="0"/>
              <a:t>θ</a:t>
            </a:r>
            <a:r>
              <a:rPr lang="en-US" sz="2000" dirty="0" smtClean="0"/>
              <a:t>2vg</a:t>
            </a:r>
            <a:r>
              <a:rPr lang="ja-JP" altLang="en-US" sz="2000" dirty="0" smtClean="0"/>
              <a:t> との相関：スピアマンの順位相関係数</a:t>
            </a:r>
            <a:endParaRPr lang="en-US" sz="2000" dirty="0" smtClean="0">
              <a:solidFill>
                <a:srgbClr val="000000"/>
              </a:solidFill>
              <a:latin typeface="ＭＳ Ｐゴシック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069848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会話問題</a:t>
            </a:r>
            <a:r>
              <a:rPr kumimoji="1" lang="en-US" altLang="ja-JP" dirty="0" smtClean="0"/>
              <a:t>(</a:t>
            </a:r>
            <a:r>
              <a:rPr kumimoji="1" lang="en-US" altLang="ja-JP" dirty="0" err="1" smtClean="0"/>
              <a:t>dlg</a:t>
            </a:r>
            <a:r>
              <a:rPr kumimoji="1" lang="en-US" altLang="ja-JP" dirty="0" smtClean="0"/>
              <a:t>)</a:t>
            </a:r>
            <a:r>
              <a:rPr kumimoji="1" lang="ja-JP" altLang="en-US" dirty="0" smtClean="0"/>
              <a:t>と</a:t>
            </a:r>
            <a:r>
              <a:rPr kumimoji="1" lang="en-US" altLang="ja-JP" dirty="0" smtClean="0"/>
              <a:t>CASEC</a:t>
            </a:r>
            <a:r>
              <a:rPr kumimoji="1" lang="ja-JP" altLang="en-US" dirty="0" smtClean="0"/>
              <a:t>との相関</a:t>
            </a:r>
            <a:endParaRPr kumimoji="1" lang="ja-JP" altLang="en-US" dirty="0"/>
          </a:p>
        </p:txBody>
      </p:sp>
      <p:sp>
        <p:nvSpPr>
          <p:cNvPr id="3" name="スライド番号プレースホル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93B3-7C3E-49C7-9111-E82315AC85F1}" type="slidenum">
              <a:rPr kumimoji="1" lang="ja-JP" altLang="en-US" smtClean="0"/>
              <a:pPr/>
              <a:t>26</a:t>
            </a:fld>
            <a:endParaRPr kumimoji="1" lang="ja-JP" altLang="en-US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714348" y="1857364"/>
          <a:ext cx="7572432" cy="114015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946554"/>
                <a:gridCol w="946554"/>
                <a:gridCol w="946554"/>
                <a:gridCol w="946554"/>
                <a:gridCol w="946554"/>
                <a:gridCol w="946554"/>
                <a:gridCol w="946554"/>
                <a:gridCol w="946554"/>
              </a:tblGrid>
              <a:tr h="380050">
                <a:tc>
                  <a:txBody>
                    <a:bodyPr/>
                    <a:lstStyle/>
                    <a:p>
                      <a:pPr algn="l" fontAlgn="b"/>
                      <a:endParaRPr lang="ja-JP" alt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/>
                        <a:t>θ1</a:t>
                      </a:r>
                      <a:r>
                        <a:rPr lang="en-US" sz="2000" u="none" strike="noStrike"/>
                        <a:t>dlg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/>
                        <a:t>θ2</a:t>
                      </a:r>
                      <a:r>
                        <a:rPr lang="en-US" sz="2000" u="none" strike="noStrike"/>
                        <a:t>dlg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/>
                        <a:t>C-S1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/>
                        <a:t>C-S2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/>
                        <a:t>C-S3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/>
                        <a:t>C-S4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/>
                        <a:t>C-T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</a:tr>
              <a:tr h="380050"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/>
                        <a:t>θ1</a:t>
                      </a:r>
                      <a:r>
                        <a:rPr lang="en-US" sz="2000" u="none" strike="noStrike"/>
                        <a:t>dlg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000" u="none" strike="noStrike" dirty="0"/>
                        <a:t>1.00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0.91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000" u="none" strike="noStrike" dirty="0"/>
                        <a:t>0.50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000" u="none" strike="noStrike" dirty="0">
                          <a:solidFill>
                            <a:srgbClr val="C00000"/>
                          </a:solidFill>
                        </a:rPr>
                        <a:t>0.55 </a:t>
                      </a:r>
                      <a:endParaRPr lang="en-US" altLang="ja-JP" sz="2000" b="0" i="0" u="none" strike="noStrike" dirty="0">
                        <a:solidFill>
                          <a:srgbClr val="C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000" u="none" strike="noStrike" dirty="0">
                          <a:solidFill>
                            <a:srgbClr val="C00000"/>
                          </a:solidFill>
                        </a:rPr>
                        <a:t>0.60 </a:t>
                      </a:r>
                      <a:endParaRPr lang="en-US" altLang="ja-JP" sz="2000" b="0" i="0" u="none" strike="noStrike" dirty="0">
                        <a:solidFill>
                          <a:srgbClr val="C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000" u="none" strike="noStrike" dirty="0"/>
                        <a:t>0.44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000" u="none" strike="noStrike" dirty="0">
                          <a:solidFill>
                            <a:srgbClr val="C00000"/>
                          </a:solidFill>
                        </a:rPr>
                        <a:t>0.65 </a:t>
                      </a:r>
                      <a:endParaRPr lang="en-US" altLang="ja-JP" sz="2000" b="0" i="0" u="none" strike="noStrike" dirty="0">
                        <a:solidFill>
                          <a:srgbClr val="C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</a:tr>
              <a:tr h="380050"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/>
                        <a:t>θ2</a:t>
                      </a:r>
                      <a:r>
                        <a:rPr lang="en-US" sz="2000" u="none" strike="noStrike"/>
                        <a:t>dlg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000" u="none" strike="noStrike"/>
                        <a:t>1.00 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0.37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1" lang="en-US" altLang="ja-JP" sz="2000" u="none" strike="noStrike" kern="120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0.48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1" lang="en-US" altLang="ja-JP" sz="2000" u="none" strike="noStrike" kern="120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0.51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0.31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1" lang="en-US" altLang="ja-JP" sz="2000" u="none" strike="noStrike" kern="120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0.52 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6" name="正方形/長方形 5"/>
          <p:cNvSpPr/>
          <p:nvPr/>
        </p:nvSpPr>
        <p:spPr>
          <a:xfrm>
            <a:off x="6429388" y="3143248"/>
            <a:ext cx="18822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"/>
            <a:r>
              <a:rPr lang="en-US" dirty="0" err="1" smtClean="0"/>
              <a:t>Dlg</a:t>
            </a:r>
            <a:r>
              <a:rPr lang="en-US" dirty="0" smtClean="0"/>
              <a:t> (I=13 N=82)</a:t>
            </a:r>
            <a:endParaRPr lang="en-US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714348" y="3357562"/>
            <a:ext cx="800105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"/>
            <a:r>
              <a:rPr lang="el-GR" sz="2000" dirty="0" smtClean="0"/>
              <a:t>θ1</a:t>
            </a:r>
            <a:r>
              <a:rPr lang="en-US" sz="2000" dirty="0" err="1" smtClean="0"/>
              <a:t>dlg</a:t>
            </a:r>
            <a:r>
              <a:rPr lang="ja-JP" altLang="en-US" sz="2000" dirty="0" smtClean="0"/>
              <a:t> ： </a:t>
            </a:r>
            <a:r>
              <a:rPr lang="en-US" sz="2000" dirty="0" smtClean="0"/>
              <a:t>1PLM</a:t>
            </a:r>
            <a:r>
              <a:rPr lang="ja-JP" altLang="en-US" sz="2000" dirty="0" smtClean="0"/>
              <a:t>による能力推定値</a:t>
            </a:r>
            <a:endParaRPr lang="en-US" altLang="ja-JP" sz="2000" dirty="0" smtClean="0"/>
          </a:p>
          <a:p>
            <a:pPr fontAlgn="b"/>
            <a:r>
              <a:rPr lang="el-GR" sz="2000" dirty="0" smtClean="0"/>
              <a:t>θ2</a:t>
            </a:r>
            <a:r>
              <a:rPr lang="en-US" sz="2000" dirty="0" err="1" smtClean="0"/>
              <a:t>dlg</a:t>
            </a:r>
            <a:r>
              <a:rPr lang="ja-JP" altLang="en-US" sz="2000" dirty="0" smtClean="0"/>
              <a:t>：</a:t>
            </a:r>
            <a:r>
              <a:rPr lang="en-US" altLang="ja-JP" sz="2000" dirty="0" smtClean="0"/>
              <a:t>NTT</a:t>
            </a:r>
            <a:r>
              <a:rPr lang="ja-JP" altLang="en-US" sz="2000" dirty="0" smtClean="0"/>
              <a:t>による能力推定値</a:t>
            </a:r>
            <a:r>
              <a:rPr lang="en-US" altLang="ja-JP" sz="2000" dirty="0" smtClean="0"/>
              <a:t>(Rank)</a:t>
            </a:r>
          </a:p>
          <a:p>
            <a:pPr fontAlgn="b"/>
            <a:r>
              <a:rPr lang="en-US" sz="2000" dirty="0" smtClean="0"/>
              <a:t>C-S1</a:t>
            </a:r>
            <a:r>
              <a:rPr lang="ja-JP" altLang="en-US" sz="2000" dirty="0" smtClean="0"/>
              <a:t> ：</a:t>
            </a:r>
            <a:r>
              <a:rPr lang="en-US" altLang="ja-JP" sz="2000" dirty="0" smtClean="0"/>
              <a:t>CASEC</a:t>
            </a:r>
            <a:r>
              <a:rPr lang="ja-JP" altLang="en-US" sz="2000" dirty="0" smtClean="0"/>
              <a:t>セクション１（語彙）</a:t>
            </a:r>
            <a:endParaRPr lang="en-US" sz="2000" dirty="0" smtClean="0">
              <a:solidFill>
                <a:srgbClr val="000000"/>
              </a:solidFill>
              <a:latin typeface="ＭＳ Ｐゴシック"/>
            </a:endParaRPr>
          </a:p>
          <a:p>
            <a:pPr fontAlgn="b"/>
            <a:r>
              <a:rPr lang="en-US" sz="2000" dirty="0" smtClean="0"/>
              <a:t>C-S2</a:t>
            </a:r>
            <a:r>
              <a:rPr lang="ja-JP" altLang="en-US" sz="2000" dirty="0" smtClean="0"/>
              <a:t> ：</a:t>
            </a:r>
            <a:r>
              <a:rPr lang="en-US" altLang="ja-JP" sz="2000" dirty="0" smtClean="0"/>
              <a:t>CASEC</a:t>
            </a:r>
            <a:r>
              <a:rPr lang="ja-JP" altLang="en-US" sz="2000" dirty="0" smtClean="0"/>
              <a:t>セクション２（表現）</a:t>
            </a:r>
            <a:endParaRPr lang="en-US" sz="2000" dirty="0" smtClean="0">
              <a:solidFill>
                <a:srgbClr val="000000"/>
              </a:solidFill>
              <a:latin typeface="ＭＳ Ｐゴシック"/>
            </a:endParaRPr>
          </a:p>
          <a:p>
            <a:pPr fontAlgn="b"/>
            <a:r>
              <a:rPr lang="en-US" sz="2000" dirty="0" smtClean="0"/>
              <a:t>C-S3</a:t>
            </a:r>
            <a:r>
              <a:rPr lang="ja-JP" altLang="en-US" sz="2000" dirty="0" smtClean="0"/>
              <a:t> ：</a:t>
            </a:r>
            <a:r>
              <a:rPr lang="en-US" altLang="ja-JP" sz="2000" dirty="0" smtClean="0"/>
              <a:t>CASEC</a:t>
            </a:r>
            <a:r>
              <a:rPr lang="ja-JP" altLang="en-US" sz="2000" dirty="0" smtClean="0"/>
              <a:t>セクション３（リスニング）</a:t>
            </a:r>
            <a:endParaRPr lang="en-US" altLang="ja-JP" sz="2000" dirty="0" smtClean="0"/>
          </a:p>
          <a:p>
            <a:pPr fontAlgn="b"/>
            <a:r>
              <a:rPr lang="en-US" sz="2000" dirty="0" smtClean="0"/>
              <a:t>C-S4</a:t>
            </a:r>
            <a:r>
              <a:rPr lang="ja-JP" altLang="en-US" sz="2000" dirty="0" smtClean="0"/>
              <a:t> ：</a:t>
            </a:r>
            <a:r>
              <a:rPr lang="en-US" altLang="ja-JP" sz="2000" dirty="0" smtClean="0"/>
              <a:t>CASEC</a:t>
            </a:r>
            <a:r>
              <a:rPr lang="ja-JP" altLang="en-US" sz="2000" dirty="0" smtClean="0"/>
              <a:t>セクション４ （ディクテーション）</a:t>
            </a:r>
            <a:endParaRPr lang="en-US" altLang="ja-JP" sz="2000" dirty="0" smtClean="0"/>
          </a:p>
          <a:p>
            <a:pPr fontAlgn="b"/>
            <a:r>
              <a:rPr lang="en-US" sz="2000" dirty="0" smtClean="0"/>
              <a:t>C-T</a:t>
            </a:r>
            <a:r>
              <a:rPr lang="ja-JP" altLang="en-US" sz="2000" dirty="0" smtClean="0"/>
              <a:t>   ：</a:t>
            </a:r>
            <a:r>
              <a:rPr lang="en-US" altLang="ja-JP" sz="2000" dirty="0" smtClean="0"/>
              <a:t>CASEC</a:t>
            </a:r>
            <a:r>
              <a:rPr lang="ja-JP" altLang="en-US" sz="2000" dirty="0" smtClean="0"/>
              <a:t>合計点</a:t>
            </a:r>
            <a:endParaRPr lang="en-US" altLang="ja-JP" sz="2000" dirty="0" smtClean="0"/>
          </a:p>
          <a:p>
            <a:pPr fontAlgn="b"/>
            <a:r>
              <a:rPr lang="el-GR" sz="2000" dirty="0" smtClean="0"/>
              <a:t>θ1</a:t>
            </a:r>
            <a:r>
              <a:rPr lang="en-US" sz="2000" dirty="0" err="1" smtClean="0"/>
              <a:t>dlg</a:t>
            </a:r>
            <a:r>
              <a:rPr lang="ja-JP" altLang="en-US" sz="2000" dirty="0" smtClean="0"/>
              <a:t> との相関：ピアソンの積率相関係数</a:t>
            </a:r>
            <a:endParaRPr lang="en-US" sz="2000" dirty="0" smtClean="0"/>
          </a:p>
          <a:p>
            <a:pPr fontAlgn="b"/>
            <a:r>
              <a:rPr lang="el-GR" sz="2000" dirty="0" smtClean="0"/>
              <a:t>θ</a:t>
            </a:r>
            <a:r>
              <a:rPr lang="en-US" sz="2000" dirty="0" smtClean="0"/>
              <a:t>2dlg</a:t>
            </a:r>
            <a:r>
              <a:rPr lang="ja-JP" altLang="en-US" sz="2000" dirty="0" smtClean="0"/>
              <a:t> との相関：スピアマンの順位相関係数</a:t>
            </a:r>
            <a:endParaRPr lang="en-US" sz="2000" dirty="0" smtClean="0">
              <a:solidFill>
                <a:srgbClr val="000000"/>
              </a:solidFill>
              <a:latin typeface="ＭＳ Ｐゴシック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069848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説明文問題</a:t>
            </a:r>
            <a:r>
              <a:rPr kumimoji="1" lang="en-US" altLang="ja-JP" dirty="0" smtClean="0"/>
              <a:t>(</a:t>
            </a:r>
            <a:r>
              <a:rPr kumimoji="1" lang="en-US" altLang="ja-JP" dirty="0" err="1" smtClean="0"/>
              <a:t>mlg</a:t>
            </a:r>
            <a:r>
              <a:rPr kumimoji="1" lang="en-US" altLang="ja-JP" dirty="0" smtClean="0"/>
              <a:t>)</a:t>
            </a:r>
            <a:r>
              <a:rPr kumimoji="1" lang="ja-JP" altLang="en-US" dirty="0" smtClean="0"/>
              <a:t>と</a:t>
            </a:r>
            <a:r>
              <a:rPr kumimoji="1" lang="en-US" altLang="ja-JP" dirty="0" smtClean="0"/>
              <a:t>CASEC</a:t>
            </a:r>
            <a:r>
              <a:rPr kumimoji="1" lang="ja-JP" altLang="en-US" dirty="0" smtClean="0"/>
              <a:t>との相関</a:t>
            </a:r>
            <a:endParaRPr kumimoji="1" lang="ja-JP" altLang="en-US" dirty="0"/>
          </a:p>
        </p:txBody>
      </p:sp>
      <p:sp>
        <p:nvSpPr>
          <p:cNvPr id="3" name="スライド番号プレースホル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93B3-7C3E-49C7-9111-E82315AC85F1}" type="slidenum">
              <a:rPr kumimoji="1" lang="ja-JP" altLang="en-US" smtClean="0"/>
              <a:pPr/>
              <a:t>27</a:t>
            </a:fld>
            <a:endParaRPr kumimoji="1" lang="ja-JP" altLang="en-US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714348" y="1857364"/>
          <a:ext cx="7572432" cy="114015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946554"/>
                <a:gridCol w="946554"/>
                <a:gridCol w="946554"/>
                <a:gridCol w="946554"/>
                <a:gridCol w="946554"/>
                <a:gridCol w="946554"/>
                <a:gridCol w="946554"/>
                <a:gridCol w="946554"/>
              </a:tblGrid>
              <a:tr h="380050">
                <a:tc>
                  <a:txBody>
                    <a:bodyPr/>
                    <a:lstStyle/>
                    <a:p>
                      <a:pPr algn="l" fontAlgn="b"/>
                      <a:endParaRPr lang="ja-JP" alt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/>
                        <a:t>θ1</a:t>
                      </a:r>
                      <a:r>
                        <a:rPr lang="en-US" sz="2000" u="none" strike="noStrike"/>
                        <a:t>mlg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/>
                        <a:t>θ2</a:t>
                      </a:r>
                      <a:r>
                        <a:rPr lang="en-US" sz="2000" u="none" strike="noStrike"/>
                        <a:t>mlg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/>
                        <a:t>C-S1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/>
                        <a:t>C-S2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/>
                        <a:t>C-S3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/>
                        <a:t>C-S4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/>
                        <a:t>C-T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</a:tr>
              <a:tr h="380050"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/>
                        <a:t>θ1</a:t>
                      </a:r>
                      <a:r>
                        <a:rPr lang="en-US" sz="2000" u="none" strike="noStrike"/>
                        <a:t>mlg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000" u="none" strike="noStrike" dirty="0"/>
                        <a:t>1.00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0.89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000" u="none" strike="noStrike" dirty="0"/>
                        <a:t>0.54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000" u="none" strike="noStrike" dirty="0"/>
                        <a:t>0.57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000" u="none" strike="noStrike" dirty="0">
                          <a:solidFill>
                            <a:srgbClr val="C00000"/>
                          </a:solidFill>
                        </a:rPr>
                        <a:t>0.64 </a:t>
                      </a:r>
                      <a:endParaRPr lang="en-US" altLang="ja-JP" sz="2000" b="0" i="0" u="none" strike="noStrike" dirty="0">
                        <a:solidFill>
                          <a:srgbClr val="C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000" u="none" strike="noStrike"/>
                        <a:t>0.45 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000" u="none" strike="noStrike" dirty="0">
                          <a:solidFill>
                            <a:srgbClr val="C00000"/>
                          </a:solidFill>
                        </a:rPr>
                        <a:t>0.70 </a:t>
                      </a:r>
                      <a:endParaRPr lang="en-US" altLang="ja-JP" sz="2000" b="0" i="0" u="none" strike="noStrike" dirty="0">
                        <a:solidFill>
                          <a:srgbClr val="C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</a:tr>
              <a:tr h="380050"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/>
                        <a:t>θ2</a:t>
                      </a:r>
                      <a:r>
                        <a:rPr lang="en-US" sz="2000" u="none" strike="noStrike"/>
                        <a:t>mlg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0.59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0.52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1" lang="en-US" altLang="ja-JP" sz="2000" u="none" strike="noStrike" kern="120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0.60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0.50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1" lang="en-US" altLang="ja-JP" sz="2000" u="none" strike="noStrike" kern="120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0.70 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1785918" y="1714488"/>
          <a:ext cx="685800" cy="180975"/>
        </p:xfrm>
        <a:graphic>
          <a:graphicData uri="http://schemas.openxmlformats.org/drawingml/2006/table">
            <a:tbl>
              <a:tblPr/>
              <a:tblGrid>
                <a:gridCol w="685800"/>
              </a:tblGrid>
              <a:tr h="18097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6" name="正方形/長方形 5"/>
          <p:cNvSpPr/>
          <p:nvPr/>
        </p:nvSpPr>
        <p:spPr>
          <a:xfrm>
            <a:off x="6313879" y="3143248"/>
            <a:ext cx="21872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"/>
            <a:r>
              <a:rPr lang="en-US" dirty="0" err="1" smtClean="0">
                <a:solidFill>
                  <a:srgbClr val="000000"/>
                </a:solidFill>
                <a:latin typeface="Arial"/>
              </a:rPr>
              <a:t>Mlg</a:t>
            </a:r>
            <a:r>
              <a:rPr lang="en-US" dirty="0" smtClean="0">
                <a:solidFill>
                  <a:srgbClr val="000000"/>
                </a:solidFill>
                <a:latin typeface="Arial"/>
              </a:rPr>
              <a:t> (I=19 N=81)</a:t>
            </a:r>
            <a:endParaRPr lang="en-US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642910" y="3214686"/>
            <a:ext cx="764386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"/>
            <a:r>
              <a:rPr lang="el-GR" sz="2000" dirty="0" smtClean="0"/>
              <a:t>θ1</a:t>
            </a:r>
            <a:r>
              <a:rPr lang="en-US" sz="2000" dirty="0" err="1" smtClean="0"/>
              <a:t>mlg</a:t>
            </a:r>
            <a:r>
              <a:rPr lang="ja-JP" altLang="en-US" sz="2000" dirty="0" smtClean="0"/>
              <a:t> ： </a:t>
            </a:r>
            <a:r>
              <a:rPr lang="en-US" sz="2000" dirty="0" smtClean="0"/>
              <a:t>1PLM</a:t>
            </a:r>
            <a:r>
              <a:rPr lang="ja-JP" altLang="en-US" sz="2000" dirty="0" smtClean="0"/>
              <a:t>による能力推定値</a:t>
            </a:r>
            <a:endParaRPr lang="en-US" altLang="ja-JP" sz="2000" dirty="0" smtClean="0"/>
          </a:p>
          <a:p>
            <a:pPr fontAlgn="b"/>
            <a:r>
              <a:rPr lang="el-GR" sz="2000" dirty="0" smtClean="0"/>
              <a:t>θ2</a:t>
            </a:r>
            <a:r>
              <a:rPr lang="en-US" sz="2000" dirty="0" err="1" smtClean="0"/>
              <a:t>mlg</a:t>
            </a:r>
            <a:r>
              <a:rPr lang="ja-JP" altLang="en-US" sz="2000" dirty="0" smtClean="0"/>
              <a:t>：</a:t>
            </a:r>
            <a:r>
              <a:rPr lang="en-US" altLang="ja-JP" sz="2000" dirty="0" smtClean="0"/>
              <a:t>NTT</a:t>
            </a:r>
            <a:r>
              <a:rPr lang="ja-JP" altLang="en-US" sz="2000" dirty="0" smtClean="0"/>
              <a:t>による能力推定値</a:t>
            </a:r>
            <a:r>
              <a:rPr lang="en-US" altLang="ja-JP" sz="2000" dirty="0" smtClean="0"/>
              <a:t>(Rank)</a:t>
            </a:r>
          </a:p>
          <a:p>
            <a:pPr fontAlgn="b"/>
            <a:r>
              <a:rPr lang="en-US" sz="2000" dirty="0" smtClean="0"/>
              <a:t>C-S1</a:t>
            </a:r>
            <a:r>
              <a:rPr lang="ja-JP" altLang="en-US" sz="2000" dirty="0" smtClean="0"/>
              <a:t> ：</a:t>
            </a:r>
            <a:r>
              <a:rPr lang="en-US" altLang="ja-JP" sz="2000" dirty="0" smtClean="0"/>
              <a:t>CASEC</a:t>
            </a:r>
            <a:r>
              <a:rPr lang="ja-JP" altLang="en-US" sz="2000" dirty="0" smtClean="0"/>
              <a:t>セクション１（語彙）</a:t>
            </a:r>
            <a:endParaRPr lang="en-US" sz="2000" dirty="0" smtClean="0">
              <a:solidFill>
                <a:srgbClr val="000000"/>
              </a:solidFill>
              <a:latin typeface="ＭＳ Ｐゴシック"/>
            </a:endParaRPr>
          </a:p>
          <a:p>
            <a:pPr fontAlgn="b"/>
            <a:r>
              <a:rPr lang="en-US" sz="2000" dirty="0" smtClean="0"/>
              <a:t>C-S2</a:t>
            </a:r>
            <a:r>
              <a:rPr lang="ja-JP" altLang="en-US" sz="2000" dirty="0" smtClean="0"/>
              <a:t> ：</a:t>
            </a:r>
            <a:r>
              <a:rPr lang="en-US" altLang="ja-JP" sz="2000" dirty="0" smtClean="0"/>
              <a:t>CASEC</a:t>
            </a:r>
            <a:r>
              <a:rPr lang="ja-JP" altLang="en-US" sz="2000" dirty="0" smtClean="0"/>
              <a:t>セクション２（表現）</a:t>
            </a:r>
            <a:endParaRPr lang="en-US" sz="2000" dirty="0" smtClean="0">
              <a:solidFill>
                <a:srgbClr val="000000"/>
              </a:solidFill>
              <a:latin typeface="ＭＳ Ｐゴシック"/>
            </a:endParaRPr>
          </a:p>
          <a:p>
            <a:pPr fontAlgn="b"/>
            <a:r>
              <a:rPr lang="en-US" sz="2000" dirty="0" smtClean="0"/>
              <a:t>C-S3</a:t>
            </a:r>
            <a:r>
              <a:rPr lang="ja-JP" altLang="en-US" sz="2000" dirty="0" smtClean="0"/>
              <a:t> ：</a:t>
            </a:r>
            <a:r>
              <a:rPr lang="en-US" altLang="ja-JP" sz="2000" dirty="0" smtClean="0"/>
              <a:t>CASEC</a:t>
            </a:r>
            <a:r>
              <a:rPr lang="ja-JP" altLang="en-US" sz="2000" dirty="0" smtClean="0"/>
              <a:t>セクション３（リスニング）</a:t>
            </a:r>
            <a:endParaRPr lang="en-US" altLang="ja-JP" sz="2000" dirty="0" smtClean="0"/>
          </a:p>
          <a:p>
            <a:pPr fontAlgn="b"/>
            <a:r>
              <a:rPr lang="en-US" sz="2000" dirty="0" smtClean="0"/>
              <a:t>C-S4</a:t>
            </a:r>
            <a:r>
              <a:rPr lang="ja-JP" altLang="en-US" sz="2000" dirty="0" smtClean="0"/>
              <a:t> ：</a:t>
            </a:r>
            <a:r>
              <a:rPr lang="en-US" altLang="ja-JP" sz="2000" dirty="0" smtClean="0"/>
              <a:t>CASEC</a:t>
            </a:r>
            <a:r>
              <a:rPr lang="ja-JP" altLang="en-US" sz="2000" dirty="0" smtClean="0"/>
              <a:t>セクション４ （ディクテーション）</a:t>
            </a:r>
            <a:endParaRPr lang="en-US" altLang="ja-JP" sz="2000" dirty="0" smtClean="0"/>
          </a:p>
          <a:p>
            <a:pPr fontAlgn="b"/>
            <a:r>
              <a:rPr lang="en-US" sz="2000" dirty="0" smtClean="0"/>
              <a:t>C-T</a:t>
            </a:r>
            <a:r>
              <a:rPr lang="ja-JP" altLang="en-US" sz="2000" dirty="0" smtClean="0"/>
              <a:t>   ：</a:t>
            </a:r>
            <a:r>
              <a:rPr lang="en-US" altLang="ja-JP" sz="2000" dirty="0" smtClean="0"/>
              <a:t>CASEC</a:t>
            </a:r>
            <a:r>
              <a:rPr lang="ja-JP" altLang="en-US" sz="2000" dirty="0" smtClean="0"/>
              <a:t>合計点</a:t>
            </a:r>
            <a:endParaRPr lang="en-US" altLang="ja-JP" sz="2000" dirty="0" smtClean="0"/>
          </a:p>
          <a:p>
            <a:pPr fontAlgn="b"/>
            <a:r>
              <a:rPr lang="el-GR" sz="2000" dirty="0" smtClean="0"/>
              <a:t>θ1</a:t>
            </a:r>
            <a:r>
              <a:rPr lang="en-US" sz="2000" dirty="0" err="1" smtClean="0"/>
              <a:t>mlg</a:t>
            </a:r>
            <a:r>
              <a:rPr lang="ja-JP" altLang="en-US" sz="2000" dirty="0" smtClean="0"/>
              <a:t> との相関：ピアソンの積率相関係数</a:t>
            </a:r>
            <a:endParaRPr lang="en-US" sz="2000" dirty="0" smtClean="0"/>
          </a:p>
          <a:p>
            <a:pPr fontAlgn="b"/>
            <a:r>
              <a:rPr lang="el-GR" sz="2000" dirty="0" smtClean="0"/>
              <a:t>θ</a:t>
            </a:r>
            <a:r>
              <a:rPr lang="en-US" sz="2000" dirty="0" smtClean="0"/>
              <a:t>2mlg</a:t>
            </a:r>
            <a:r>
              <a:rPr lang="ja-JP" altLang="en-US" sz="2000" dirty="0" smtClean="0"/>
              <a:t> との相関：スピアマンの順位相関係数</a:t>
            </a:r>
            <a:endParaRPr lang="en-US" sz="2000" dirty="0" smtClean="0">
              <a:solidFill>
                <a:srgbClr val="000000"/>
              </a:solidFill>
              <a:latin typeface="ＭＳ Ｐゴシック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85720" y="571480"/>
            <a:ext cx="8858280" cy="1069848"/>
          </a:xfrm>
        </p:spPr>
        <p:txBody>
          <a:bodyPr>
            <a:normAutofit fontScale="90000"/>
          </a:bodyPr>
          <a:lstStyle/>
          <a:p>
            <a:r>
              <a:rPr kumimoji="1" lang="ja-JP" altLang="en-US" dirty="0" smtClean="0"/>
              <a:t>語彙文法問題</a:t>
            </a:r>
            <a:r>
              <a:rPr kumimoji="1" lang="en-US" altLang="ja-JP" dirty="0" smtClean="0"/>
              <a:t>(vg)</a:t>
            </a:r>
            <a:r>
              <a:rPr kumimoji="1" lang="ja-JP" altLang="en-US" dirty="0" smtClean="0"/>
              <a:t>と</a:t>
            </a:r>
            <a:r>
              <a:rPr kumimoji="1" lang="en-US" altLang="ja-JP" dirty="0" smtClean="0"/>
              <a:t>TOEIC Bridge</a:t>
            </a:r>
            <a:r>
              <a:rPr kumimoji="1" lang="ja-JP" altLang="en-US" dirty="0" smtClean="0"/>
              <a:t>との相関</a:t>
            </a:r>
            <a:endParaRPr kumimoji="1" lang="ja-JP" altLang="en-US" dirty="0"/>
          </a:p>
        </p:txBody>
      </p:sp>
      <p:sp>
        <p:nvSpPr>
          <p:cNvPr id="3" name="スライド番号プレースホル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93B3-7C3E-49C7-9111-E82315AC85F1}" type="slidenum">
              <a:rPr kumimoji="1" lang="ja-JP" altLang="en-US" smtClean="0"/>
              <a:pPr/>
              <a:t>28</a:t>
            </a:fld>
            <a:endParaRPr kumimoji="1" lang="ja-JP" altLang="en-US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714348" y="1857364"/>
          <a:ext cx="7500990" cy="1371762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250165"/>
                <a:gridCol w="1250165"/>
                <a:gridCol w="1250165"/>
                <a:gridCol w="1250165"/>
                <a:gridCol w="1250165"/>
                <a:gridCol w="1250165"/>
              </a:tblGrid>
              <a:tr h="457254">
                <a:tc>
                  <a:txBody>
                    <a:bodyPr/>
                    <a:lstStyle/>
                    <a:p>
                      <a:pPr algn="l" fontAlgn="b"/>
                      <a:endParaRPr lang="ja-JP" alt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/>
                        <a:t>θ1</a:t>
                      </a:r>
                      <a:r>
                        <a:rPr lang="en-US" sz="2000" u="none" strike="noStrike"/>
                        <a:t>vg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/>
                        <a:t>θ2</a:t>
                      </a:r>
                      <a:r>
                        <a:rPr lang="en-US" sz="2000" u="none" strike="noStrike"/>
                        <a:t>vg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/>
                        <a:t>TB-L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/>
                        <a:t>TB-R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/>
                        <a:t>TB-T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457254"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/>
                        <a:t>θ1</a:t>
                      </a:r>
                      <a:r>
                        <a:rPr lang="en-US" sz="2000" u="none" strike="noStrike"/>
                        <a:t>vg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000" u="none" strike="noStrike" dirty="0"/>
                        <a:t>1.00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0.94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0.58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000" u="none" strike="noStrike" dirty="0">
                          <a:solidFill>
                            <a:srgbClr val="C00000"/>
                          </a:solidFill>
                        </a:rPr>
                        <a:t>0.68 </a:t>
                      </a:r>
                      <a:endParaRPr lang="en-US" altLang="ja-JP" sz="2000" b="0" i="0" u="none" strike="noStrike" dirty="0">
                        <a:solidFill>
                          <a:srgbClr val="C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000" u="none" strike="noStrike" dirty="0">
                          <a:solidFill>
                            <a:srgbClr val="C00000"/>
                          </a:solidFill>
                        </a:rPr>
                        <a:t>0.68 </a:t>
                      </a:r>
                      <a:endParaRPr lang="en-US" altLang="ja-JP" sz="2000" b="0" i="0" u="none" strike="noStrike" dirty="0">
                        <a:solidFill>
                          <a:srgbClr val="C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</a:tr>
              <a:tr h="457254"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/>
                        <a:t>θ2</a:t>
                      </a:r>
                      <a:r>
                        <a:rPr lang="en-US" sz="2000" u="none" strike="noStrike"/>
                        <a:t>vg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0.54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1" lang="en-US" altLang="ja-JP" sz="2000" u="none" strike="noStrike" kern="120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0.60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1" lang="en-US" altLang="ja-JP" sz="2000" u="none" strike="noStrike" kern="120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0.60 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1785918" y="1714488"/>
          <a:ext cx="685800" cy="180975"/>
        </p:xfrm>
        <a:graphic>
          <a:graphicData uri="http://schemas.openxmlformats.org/drawingml/2006/table">
            <a:tbl>
              <a:tblPr/>
              <a:tblGrid>
                <a:gridCol w="685800"/>
              </a:tblGrid>
              <a:tr h="18097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6" name="正方形/長方形 5"/>
          <p:cNvSpPr/>
          <p:nvPr/>
        </p:nvSpPr>
        <p:spPr>
          <a:xfrm>
            <a:off x="6500826" y="3357562"/>
            <a:ext cx="17620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"/>
            <a:r>
              <a:rPr lang="en-US" dirty="0" smtClean="0">
                <a:solidFill>
                  <a:srgbClr val="000000"/>
                </a:solidFill>
                <a:latin typeface="Arial"/>
              </a:rPr>
              <a:t>V</a:t>
            </a:r>
            <a:r>
              <a:rPr lang="en-US" altLang="ja-JP" dirty="0" smtClean="0">
                <a:solidFill>
                  <a:srgbClr val="000000"/>
                </a:solidFill>
                <a:latin typeface="Arial"/>
              </a:rPr>
              <a:t>g</a:t>
            </a:r>
            <a:r>
              <a:rPr lang="en-US" dirty="0" smtClean="0">
                <a:solidFill>
                  <a:srgbClr val="000000"/>
                </a:solidFill>
                <a:latin typeface="Arial"/>
              </a:rPr>
              <a:t> (I=36 N=22)</a:t>
            </a:r>
            <a:endParaRPr lang="en-US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714348" y="3714752"/>
            <a:ext cx="800105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"/>
            <a:r>
              <a:rPr lang="el-GR" sz="2000" dirty="0" smtClean="0"/>
              <a:t>θ1</a:t>
            </a:r>
            <a:r>
              <a:rPr lang="en-US" sz="2000" dirty="0" smtClean="0"/>
              <a:t>vg</a:t>
            </a:r>
            <a:r>
              <a:rPr lang="ja-JP" altLang="en-US" sz="2000" dirty="0" smtClean="0"/>
              <a:t> ： </a:t>
            </a:r>
            <a:r>
              <a:rPr lang="en-US" sz="2000" dirty="0" smtClean="0"/>
              <a:t>1PLM</a:t>
            </a:r>
            <a:r>
              <a:rPr lang="ja-JP" altLang="en-US" sz="2000" dirty="0" smtClean="0"/>
              <a:t>による能力推定値</a:t>
            </a:r>
            <a:endParaRPr lang="en-US" altLang="ja-JP" sz="2000" dirty="0" smtClean="0"/>
          </a:p>
          <a:p>
            <a:pPr fontAlgn="b"/>
            <a:r>
              <a:rPr lang="el-GR" sz="2000" dirty="0" smtClean="0"/>
              <a:t>θ2</a:t>
            </a:r>
            <a:r>
              <a:rPr lang="en-US" sz="2000" dirty="0" smtClean="0"/>
              <a:t>vg</a:t>
            </a:r>
            <a:r>
              <a:rPr lang="ja-JP" altLang="en-US" sz="2000" dirty="0" smtClean="0"/>
              <a:t>：</a:t>
            </a:r>
            <a:r>
              <a:rPr lang="en-US" altLang="ja-JP" sz="2000" dirty="0" smtClean="0"/>
              <a:t>NTT</a:t>
            </a:r>
            <a:r>
              <a:rPr lang="ja-JP" altLang="en-US" sz="2000" dirty="0" smtClean="0"/>
              <a:t>による能力推定値</a:t>
            </a:r>
            <a:r>
              <a:rPr lang="en-US" altLang="ja-JP" sz="2000" dirty="0" smtClean="0"/>
              <a:t>(Rank)</a:t>
            </a:r>
          </a:p>
          <a:p>
            <a:pPr fontAlgn="b"/>
            <a:r>
              <a:rPr lang="en-US" sz="2000" dirty="0" smtClean="0"/>
              <a:t>TB-L</a:t>
            </a:r>
            <a:r>
              <a:rPr lang="ja-JP" altLang="en-US" sz="2000" dirty="0" smtClean="0"/>
              <a:t> ：</a:t>
            </a:r>
            <a:r>
              <a:rPr lang="en-US" altLang="ja-JP" sz="2000" dirty="0" smtClean="0"/>
              <a:t>TOEIC Bridge Listening Score</a:t>
            </a:r>
            <a:endParaRPr lang="en-US" sz="2000" dirty="0" smtClean="0">
              <a:solidFill>
                <a:srgbClr val="000000"/>
              </a:solidFill>
              <a:latin typeface="ＭＳ Ｐゴシック"/>
            </a:endParaRPr>
          </a:p>
          <a:p>
            <a:pPr fontAlgn="b"/>
            <a:r>
              <a:rPr lang="en-US" sz="2000" dirty="0" smtClean="0"/>
              <a:t>TB-R</a:t>
            </a:r>
            <a:r>
              <a:rPr lang="ja-JP" altLang="en-US" sz="2000" dirty="0" smtClean="0"/>
              <a:t> ：</a:t>
            </a:r>
            <a:r>
              <a:rPr lang="en-US" altLang="ja-JP" sz="2000" dirty="0" smtClean="0"/>
              <a:t> TOEIC Bridge Reading Score</a:t>
            </a:r>
            <a:endParaRPr lang="en-US" sz="2000" dirty="0" smtClean="0">
              <a:solidFill>
                <a:srgbClr val="000000"/>
              </a:solidFill>
              <a:latin typeface="ＭＳ Ｐゴシック"/>
            </a:endParaRPr>
          </a:p>
          <a:p>
            <a:pPr fontAlgn="b"/>
            <a:r>
              <a:rPr lang="en-US" sz="2000" dirty="0" smtClean="0"/>
              <a:t>TB-T </a:t>
            </a:r>
            <a:r>
              <a:rPr lang="ja-JP" altLang="en-US" sz="2000" dirty="0" smtClean="0"/>
              <a:t>：</a:t>
            </a:r>
            <a:r>
              <a:rPr lang="en-US" altLang="ja-JP" sz="2000" dirty="0" smtClean="0"/>
              <a:t> TOEIC Bridge Total Score</a:t>
            </a:r>
          </a:p>
          <a:p>
            <a:pPr fontAlgn="b"/>
            <a:r>
              <a:rPr lang="el-GR" sz="2000" dirty="0" smtClean="0"/>
              <a:t>θ1</a:t>
            </a:r>
            <a:r>
              <a:rPr lang="en-US" sz="2000" dirty="0" smtClean="0"/>
              <a:t>vg</a:t>
            </a:r>
            <a:r>
              <a:rPr lang="ja-JP" altLang="en-US" sz="2000" dirty="0" smtClean="0"/>
              <a:t> との相関：ピアソンの積率相関係数</a:t>
            </a:r>
            <a:endParaRPr lang="en-US" sz="2000" dirty="0" smtClean="0"/>
          </a:p>
          <a:p>
            <a:pPr fontAlgn="b"/>
            <a:r>
              <a:rPr lang="el-GR" sz="2000" dirty="0" smtClean="0"/>
              <a:t>θ</a:t>
            </a:r>
            <a:r>
              <a:rPr lang="en-US" sz="2000" dirty="0" smtClean="0"/>
              <a:t>2vg</a:t>
            </a:r>
            <a:r>
              <a:rPr lang="ja-JP" altLang="en-US" sz="2000" dirty="0" smtClean="0"/>
              <a:t> との相関：スピアマンの順位相関係数</a:t>
            </a:r>
            <a:endParaRPr lang="en-US" sz="2000" dirty="0" smtClean="0">
              <a:solidFill>
                <a:srgbClr val="000000"/>
              </a:solidFill>
              <a:latin typeface="ＭＳ Ｐゴシック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85720" y="571480"/>
            <a:ext cx="8858280" cy="1069848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会話</a:t>
            </a:r>
            <a:r>
              <a:rPr kumimoji="1" lang="ja-JP" altLang="en-US" dirty="0" smtClean="0"/>
              <a:t>問題</a:t>
            </a:r>
            <a:r>
              <a:rPr kumimoji="1" lang="en-US" altLang="ja-JP" dirty="0" smtClean="0"/>
              <a:t>(</a:t>
            </a:r>
            <a:r>
              <a:rPr kumimoji="1" lang="en-US" altLang="ja-JP" dirty="0" err="1" smtClean="0"/>
              <a:t>dlg</a:t>
            </a:r>
            <a:r>
              <a:rPr kumimoji="1" lang="en-US" altLang="ja-JP" dirty="0" smtClean="0"/>
              <a:t>)</a:t>
            </a:r>
            <a:r>
              <a:rPr kumimoji="1" lang="ja-JP" altLang="en-US" dirty="0" smtClean="0"/>
              <a:t>と</a:t>
            </a:r>
            <a:r>
              <a:rPr kumimoji="1" lang="en-US" altLang="ja-JP" dirty="0" smtClean="0"/>
              <a:t>TOEIC Bridge</a:t>
            </a:r>
            <a:r>
              <a:rPr kumimoji="1" lang="ja-JP" altLang="en-US" dirty="0" smtClean="0"/>
              <a:t>との相関</a:t>
            </a:r>
            <a:endParaRPr kumimoji="1" lang="ja-JP" altLang="en-US" dirty="0"/>
          </a:p>
        </p:txBody>
      </p:sp>
      <p:sp>
        <p:nvSpPr>
          <p:cNvPr id="3" name="スライド番号プレースホル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93B3-7C3E-49C7-9111-E82315AC85F1}" type="slidenum">
              <a:rPr kumimoji="1" lang="ja-JP" altLang="en-US" smtClean="0"/>
              <a:pPr/>
              <a:t>29</a:t>
            </a:fld>
            <a:endParaRPr kumimoji="1" lang="ja-JP" altLang="en-US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714348" y="1857364"/>
          <a:ext cx="7500990" cy="1371762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250165"/>
                <a:gridCol w="1250165"/>
                <a:gridCol w="1250165"/>
                <a:gridCol w="1250165"/>
                <a:gridCol w="1250165"/>
                <a:gridCol w="1250165"/>
              </a:tblGrid>
              <a:tr h="457254">
                <a:tc>
                  <a:txBody>
                    <a:bodyPr/>
                    <a:lstStyle/>
                    <a:p>
                      <a:pPr algn="l" fontAlgn="b"/>
                      <a:endParaRPr lang="ja-JP" alt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/>
                        <a:t>θ1</a:t>
                      </a:r>
                      <a:r>
                        <a:rPr lang="en-US" sz="2000" u="none" strike="noStrike" dirty="0" err="1"/>
                        <a:t>dlg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/>
                        <a:t>θ2</a:t>
                      </a:r>
                      <a:r>
                        <a:rPr lang="en-US" sz="2000" u="none" strike="noStrike"/>
                        <a:t>dlg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/>
                        <a:t>TB-L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/>
                        <a:t>TB-R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/>
                        <a:t>TB-T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457254"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/>
                        <a:t>θ1</a:t>
                      </a:r>
                      <a:r>
                        <a:rPr lang="en-US" sz="2000" u="none" strike="noStrike" dirty="0" err="1"/>
                        <a:t>dlg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000" u="none" strike="noStrike" dirty="0"/>
                        <a:t>1.00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0.84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000" u="none" strike="noStrike" dirty="0">
                          <a:solidFill>
                            <a:srgbClr val="C00000"/>
                          </a:solidFill>
                        </a:rPr>
                        <a:t>0.66 </a:t>
                      </a:r>
                      <a:endParaRPr lang="en-US" altLang="ja-JP" sz="2000" b="0" i="0" u="none" strike="noStrike" dirty="0">
                        <a:solidFill>
                          <a:srgbClr val="C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000" u="none" strike="noStrike" dirty="0">
                          <a:solidFill>
                            <a:srgbClr val="C00000"/>
                          </a:solidFill>
                        </a:rPr>
                        <a:t>0.61 </a:t>
                      </a:r>
                      <a:endParaRPr lang="en-US" altLang="ja-JP" sz="2000" b="0" i="0" u="none" strike="noStrike" dirty="0">
                        <a:solidFill>
                          <a:srgbClr val="C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000" u="none" strike="noStrike" dirty="0">
                          <a:solidFill>
                            <a:srgbClr val="C00000"/>
                          </a:solidFill>
                        </a:rPr>
                        <a:t>0.67 </a:t>
                      </a:r>
                      <a:endParaRPr lang="en-US" altLang="ja-JP" sz="2000" b="0" i="0" u="none" strike="noStrike" dirty="0">
                        <a:solidFill>
                          <a:srgbClr val="C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</a:tr>
              <a:tr h="457254"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/>
                        <a:t>θ2</a:t>
                      </a:r>
                      <a:r>
                        <a:rPr lang="en-US" sz="2000" u="none" strike="noStrike"/>
                        <a:t>dlg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000" u="none" strike="noStrike" dirty="0"/>
                        <a:t>1.00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1" lang="en-US" altLang="ja-JP" sz="2000" u="none" strike="noStrike" kern="120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0.64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1" lang="en-US" altLang="ja-JP" sz="2000" u="none" strike="noStrike" kern="120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0.80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1" lang="en-US" altLang="ja-JP" sz="2000" u="none" strike="noStrike" kern="120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0.80 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1785918" y="1714488"/>
          <a:ext cx="685800" cy="180975"/>
        </p:xfrm>
        <a:graphic>
          <a:graphicData uri="http://schemas.openxmlformats.org/drawingml/2006/table">
            <a:tbl>
              <a:tblPr/>
              <a:tblGrid>
                <a:gridCol w="685800"/>
              </a:tblGrid>
              <a:tr h="18097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6" name="正方形/長方形 5"/>
          <p:cNvSpPr/>
          <p:nvPr/>
        </p:nvSpPr>
        <p:spPr>
          <a:xfrm>
            <a:off x="6500826" y="3357562"/>
            <a:ext cx="18261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"/>
            <a:r>
              <a:rPr lang="en-US" dirty="0" err="1" smtClean="0">
                <a:solidFill>
                  <a:srgbClr val="000000"/>
                </a:solidFill>
                <a:latin typeface="Arial"/>
              </a:rPr>
              <a:t>Dl</a:t>
            </a:r>
            <a:r>
              <a:rPr lang="en-US" altLang="ja-JP" dirty="0" err="1" smtClean="0">
                <a:solidFill>
                  <a:srgbClr val="000000"/>
                </a:solidFill>
                <a:latin typeface="Arial"/>
              </a:rPr>
              <a:t>g</a:t>
            </a:r>
            <a:r>
              <a:rPr lang="en-US" dirty="0" smtClean="0">
                <a:solidFill>
                  <a:srgbClr val="000000"/>
                </a:solidFill>
                <a:latin typeface="Arial"/>
              </a:rPr>
              <a:t> (I=13 N=21)</a:t>
            </a:r>
            <a:endParaRPr lang="en-US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714348" y="3714752"/>
            <a:ext cx="807249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"/>
            <a:r>
              <a:rPr lang="el-GR" sz="2000" dirty="0" smtClean="0"/>
              <a:t>θ1</a:t>
            </a:r>
            <a:r>
              <a:rPr lang="en-US" sz="2000" dirty="0" err="1" smtClean="0"/>
              <a:t>dlg</a:t>
            </a:r>
            <a:r>
              <a:rPr lang="ja-JP" altLang="en-US" sz="2000" dirty="0" smtClean="0"/>
              <a:t> ： </a:t>
            </a:r>
            <a:r>
              <a:rPr lang="en-US" sz="2000" dirty="0" smtClean="0"/>
              <a:t>1PLM</a:t>
            </a:r>
            <a:r>
              <a:rPr lang="ja-JP" altLang="en-US" sz="2000" dirty="0" smtClean="0"/>
              <a:t>による能力推定値　</a:t>
            </a:r>
            <a:endParaRPr lang="en-US" altLang="ja-JP" sz="2000" dirty="0" smtClean="0"/>
          </a:p>
          <a:p>
            <a:pPr fontAlgn="b"/>
            <a:r>
              <a:rPr lang="el-GR" sz="2000" dirty="0" smtClean="0"/>
              <a:t>θ2</a:t>
            </a:r>
            <a:r>
              <a:rPr lang="en-US" sz="2000" dirty="0" err="1" smtClean="0"/>
              <a:t>dlg</a:t>
            </a:r>
            <a:r>
              <a:rPr lang="ja-JP" altLang="en-US" sz="2000" dirty="0" smtClean="0"/>
              <a:t>：</a:t>
            </a:r>
            <a:r>
              <a:rPr lang="en-US" altLang="ja-JP" sz="2000" dirty="0" smtClean="0"/>
              <a:t>NTT</a:t>
            </a:r>
            <a:r>
              <a:rPr lang="ja-JP" altLang="en-US" sz="2000" dirty="0" smtClean="0"/>
              <a:t>による能力推定値</a:t>
            </a:r>
            <a:endParaRPr lang="en-US" altLang="ja-JP" sz="2000" dirty="0" smtClean="0"/>
          </a:p>
          <a:p>
            <a:pPr fontAlgn="b"/>
            <a:r>
              <a:rPr lang="en-US" sz="2000" dirty="0" smtClean="0"/>
              <a:t>TB-L</a:t>
            </a:r>
            <a:r>
              <a:rPr lang="ja-JP" altLang="en-US" sz="2000" dirty="0" smtClean="0"/>
              <a:t> ：</a:t>
            </a:r>
            <a:r>
              <a:rPr lang="en-US" altLang="ja-JP" sz="2000" dirty="0" smtClean="0"/>
              <a:t>TOEIC Bridge Listening Score</a:t>
            </a:r>
            <a:endParaRPr lang="en-US" sz="2000" dirty="0" smtClean="0">
              <a:solidFill>
                <a:srgbClr val="000000"/>
              </a:solidFill>
              <a:latin typeface="ＭＳ Ｐゴシック"/>
            </a:endParaRPr>
          </a:p>
          <a:p>
            <a:pPr fontAlgn="b"/>
            <a:r>
              <a:rPr lang="en-US" sz="2000" dirty="0" smtClean="0"/>
              <a:t>TB-R</a:t>
            </a:r>
            <a:r>
              <a:rPr lang="ja-JP" altLang="en-US" sz="2000" dirty="0" smtClean="0"/>
              <a:t> ：</a:t>
            </a:r>
            <a:r>
              <a:rPr lang="en-US" altLang="ja-JP" sz="2000" dirty="0" smtClean="0"/>
              <a:t> TOEIC Bridge Reading Score</a:t>
            </a:r>
            <a:endParaRPr lang="en-US" sz="2000" dirty="0" smtClean="0">
              <a:solidFill>
                <a:srgbClr val="000000"/>
              </a:solidFill>
              <a:latin typeface="ＭＳ Ｐゴシック"/>
            </a:endParaRPr>
          </a:p>
          <a:p>
            <a:pPr fontAlgn="b"/>
            <a:r>
              <a:rPr lang="en-US" sz="2000" dirty="0" smtClean="0"/>
              <a:t>TB-T </a:t>
            </a:r>
            <a:r>
              <a:rPr lang="ja-JP" altLang="en-US" sz="2000" dirty="0" smtClean="0"/>
              <a:t>：</a:t>
            </a:r>
            <a:r>
              <a:rPr lang="en-US" altLang="ja-JP" sz="2000" dirty="0" smtClean="0"/>
              <a:t> TOEIC Bridge Total Score</a:t>
            </a:r>
          </a:p>
          <a:p>
            <a:pPr fontAlgn="b"/>
            <a:r>
              <a:rPr lang="el-GR" sz="2000" dirty="0" smtClean="0"/>
              <a:t>θ1</a:t>
            </a:r>
            <a:r>
              <a:rPr lang="en-US" sz="2000" dirty="0" err="1" smtClean="0"/>
              <a:t>dlg</a:t>
            </a:r>
            <a:r>
              <a:rPr lang="ja-JP" altLang="en-US" sz="2000" dirty="0" smtClean="0"/>
              <a:t> との相関：ピアソンの積率相関係数</a:t>
            </a:r>
            <a:endParaRPr lang="en-US" sz="2000" dirty="0" smtClean="0"/>
          </a:p>
          <a:p>
            <a:pPr fontAlgn="b"/>
            <a:r>
              <a:rPr lang="el-GR" sz="2000" dirty="0" smtClean="0"/>
              <a:t>θ</a:t>
            </a:r>
            <a:r>
              <a:rPr lang="en-US" sz="2000" dirty="0" smtClean="0"/>
              <a:t>2dlg</a:t>
            </a:r>
            <a:r>
              <a:rPr lang="ja-JP" altLang="en-US" sz="2000" dirty="0" smtClean="0"/>
              <a:t> との相関：スピアマンの順位相関係数</a:t>
            </a:r>
            <a:endParaRPr lang="en-US" sz="2000" dirty="0" smtClean="0">
              <a:solidFill>
                <a:srgbClr val="000000"/>
              </a:solidFill>
              <a:latin typeface="ＭＳ Ｐゴシック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066800"/>
          </a:xfrm>
        </p:spPr>
        <p:txBody>
          <a:bodyPr/>
          <a:lstStyle/>
          <a:p>
            <a:r>
              <a:rPr kumimoji="1" lang="ja-JP" altLang="en-US" dirty="0" smtClean="0"/>
              <a:t>研究経過概略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931486"/>
          </a:xfrm>
        </p:spPr>
        <p:txBody>
          <a:bodyPr/>
          <a:lstStyle/>
          <a:p>
            <a:r>
              <a:rPr lang="en-US" altLang="ja-JP" dirty="0" smtClean="0"/>
              <a:t>LMS</a:t>
            </a:r>
            <a:r>
              <a:rPr lang="ja-JP" altLang="en-US" dirty="0" smtClean="0"/>
              <a:t>の中から</a:t>
            </a:r>
            <a:r>
              <a:rPr lang="en-US" altLang="ja-JP" dirty="0" err="1" smtClean="0"/>
              <a:t>Moodle</a:t>
            </a:r>
            <a:r>
              <a:rPr lang="ja-JP" altLang="en-US" dirty="0" smtClean="0"/>
              <a:t>を選択（木村</a:t>
            </a:r>
            <a:r>
              <a:rPr lang="en-US" altLang="ja-JP" dirty="0" smtClean="0"/>
              <a:t>, 2006)</a:t>
            </a:r>
          </a:p>
          <a:p>
            <a:endParaRPr lang="en-US" altLang="ja-JP" dirty="0" smtClean="0"/>
          </a:p>
          <a:p>
            <a:r>
              <a:rPr lang="en-US" altLang="ja-JP" dirty="0" err="1" smtClean="0"/>
              <a:t>Moodle</a:t>
            </a:r>
            <a:r>
              <a:rPr lang="ja-JP" altLang="en-US" dirty="0" smtClean="0"/>
              <a:t>によるテスト実施とデータ収集・分析の実際（木村</a:t>
            </a:r>
            <a:r>
              <a:rPr lang="en-US" altLang="ja-JP" dirty="0" smtClean="0"/>
              <a:t>, 2008a)</a:t>
            </a:r>
          </a:p>
          <a:p>
            <a:pPr lvl="1"/>
            <a:r>
              <a:rPr lang="en-US" altLang="ja-JP" dirty="0" smtClean="0"/>
              <a:t>TOEIC</a:t>
            </a:r>
            <a:r>
              <a:rPr lang="ja-JP" altLang="en-US" dirty="0" smtClean="0"/>
              <a:t>模擬問題による</a:t>
            </a:r>
            <a:r>
              <a:rPr lang="en-US" altLang="ja-JP" dirty="0" smtClean="0"/>
              <a:t>2PLM</a:t>
            </a:r>
            <a:r>
              <a:rPr lang="ja-JP" altLang="en-US" dirty="0" smtClean="0"/>
              <a:t>項目分析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通過率と識別力が低いものが多い</a:t>
            </a:r>
            <a:endParaRPr lang="en-US" altLang="ja-JP" dirty="0" smtClean="0"/>
          </a:p>
          <a:p>
            <a:pPr lvl="1"/>
            <a:endParaRPr lang="en-US" altLang="ja-JP" dirty="0" smtClean="0"/>
          </a:p>
          <a:p>
            <a:r>
              <a:rPr lang="en-US" altLang="ja-JP" dirty="0" err="1" smtClean="0"/>
              <a:t>Moodle</a:t>
            </a:r>
            <a:r>
              <a:rPr lang="ja-JP" altLang="en-US" dirty="0" smtClean="0"/>
              <a:t>を利用したテスト項目分析とアダプティブ・テスト開発の可能性</a:t>
            </a:r>
            <a:r>
              <a:rPr lang="en-US" altLang="ja-JP" dirty="0" smtClean="0"/>
              <a:t>(</a:t>
            </a:r>
            <a:r>
              <a:rPr lang="ja-JP" altLang="en-US" dirty="0" smtClean="0"/>
              <a:t>木村</a:t>
            </a:r>
            <a:r>
              <a:rPr lang="en-US" altLang="ja-JP" dirty="0" smtClean="0"/>
              <a:t>, 2008b) </a:t>
            </a:r>
          </a:p>
          <a:p>
            <a:pPr lvl="1"/>
            <a:r>
              <a:rPr lang="ja-JP" altLang="en-US" dirty="0" smtClean="0"/>
              <a:t>英検の過去問</a:t>
            </a:r>
            <a:r>
              <a:rPr lang="en-US" altLang="ja-JP" dirty="0" smtClean="0"/>
              <a:t>40</a:t>
            </a:r>
            <a:r>
              <a:rPr lang="ja-JP" altLang="en-US" dirty="0" smtClean="0"/>
              <a:t>問による</a:t>
            </a:r>
            <a:r>
              <a:rPr lang="en-US" altLang="ja-JP" dirty="0" smtClean="0"/>
              <a:t>1PLM</a:t>
            </a:r>
            <a:r>
              <a:rPr lang="ja-JP" altLang="en-US" dirty="0" smtClean="0"/>
              <a:t>と</a:t>
            </a:r>
            <a:r>
              <a:rPr lang="en-US" altLang="ja-JP" dirty="0" smtClean="0"/>
              <a:t>2PLM</a:t>
            </a:r>
            <a:r>
              <a:rPr lang="ja-JP" altLang="en-US" dirty="0" smtClean="0"/>
              <a:t>項目分析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93B3-7C3E-49C7-9111-E82315AC85F1}" type="slidenum">
              <a:rPr kumimoji="1" lang="ja-JP" altLang="en-US" smtClean="0"/>
              <a:pPr/>
              <a:t>3</a:t>
            </a:fld>
            <a:endParaRPr kumimoji="1" lang="ja-JP" alt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85720" y="571480"/>
            <a:ext cx="8858280" cy="1069848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説明文</a:t>
            </a:r>
            <a:r>
              <a:rPr kumimoji="1" lang="ja-JP" altLang="en-US" dirty="0" smtClean="0"/>
              <a:t>問題</a:t>
            </a:r>
            <a:r>
              <a:rPr kumimoji="1" lang="en-US" altLang="ja-JP" dirty="0" smtClean="0"/>
              <a:t>(</a:t>
            </a:r>
            <a:r>
              <a:rPr kumimoji="1" lang="en-US" altLang="ja-JP" dirty="0" err="1" smtClean="0"/>
              <a:t>mlg</a:t>
            </a:r>
            <a:r>
              <a:rPr kumimoji="1" lang="en-US" altLang="ja-JP" dirty="0" smtClean="0"/>
              <a:t>)</a:t>
            </a:r>
            <a:r>
              <a:rPr kumimoji="1" lang="ja-JP" altLang="en-US" dirty="0" smtClean="0"/>
              <a:t>と</a:t>
            </a:r>
            <a:r>
              <a:rPr kumimoji="1" lang="en-US" altLang="ja-JP" dirty="0" smtClean="0"/>
              <a:t>TOEIC Bridge</a:t>
            </a:r>
            <a:r>
              <a:rPr kumimoji="1" lang="ja-JP" altLang="en-US" dirty="0" smtClean="0"/>
              <a:t>との相関</a:t>
            </a:r>
            <a:endParaRPr kumimoji="1" lang="ja-JP" altLang="en-US" dirty="0"/>
          </a:p>
        </p:txBody>
      </p:sp>
      <p:sp>
        <p:nvSpPr>
          <p:cNvPr id="3" name="スライド番号プレースホル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93B3-7C3E-49C7-9111-E82315AC85F1}" type="slidenum">
              <a:rPr kumimoji="1" lang="ja-JP" altLang="en-US" smtClean="0"/>
              <a:pPr/>
              <a:t>30</a:t>
            </a:fld>
            <a:endParaRPr kumimoji="1" lang="ja-JP" altLang="en-US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714348" y="1857364"/>
          <a:ext cx="7500990" cy="1371762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250165"/>
                <a:gridCol w="1250165"/>
                <a:gridCol w="1250165"/>
                <a:gridCol w="1250165"/>
                <a:gridCol w="1250165"/>
                <a:gridCol w="1250165"/>
              </a:tblGrid>
              <a:tr h="457254">
                <a:tc>
                  <a:txBody>
                    <a:bodyPr/>
                    <a:lstStyle/>
                    <a:p>
                      <a:pPr algn="l" fontAlgn="b"/>
                      <a:endParaRPr lang="ja-JP" alt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/>
                        <a:t>θ1</a:t>
                      </a:r>
                      <a:r>
                        <a:rPr lang="en-US" sz="2000" u="none" strike="noStrike"/>
                        <a:t>mlg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/>
                        <a:t>θ2</a:t>
                      </a:r>
                      <a:r>
                        <a:rPr lang="en-US" sz="2000" u="none" strike="noStrike"/>
                        <a:t>mlg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/>
                        <a:t>TB-L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/>
                        <a:t>TB-R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/>
                        <a:t>TB-T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457254"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/>
                        <a:t>θ1</a:t>
                      </a:r>
                      <a:r>
                        <a:rPr lang="en-US" sz="2000" u="none" strike="noStrike" dirty="0" err="1"/>
                        <a:t>mlg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000" u="none" strike="noStrike" dirty="0"/>
                        <a:t>1.00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0.85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000" u="none" strike="noStrike"/>
                        <a:t>0.58 </a:t>
                      </a:r>
                      <a:endParaRPr lang="en-US" altLang="ja-JP" sz="2000" b="0" i="0" u="none" strike="noStrike">
                        <a:solidFill>
                          <a:srgbClr val="FF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000" u="none" strike="noStrike" dirty="0">
                          <a:solidFill>
                            <a:srgbClr val="C00000"/>
                          </a:solidFill>
                        </a:rPr>
                        <a:t>0.79 </a:t>
                      </a:r>
                      <a:endParaRPr lang="en-US" altLang="ja-JP" sz="2000" b="0" i="0" u="none" strike="noStrike" dirty="0">
                        <a:solidFill>
                          <a:srgbClr val="C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000" u="none" strike="noStrike" dirty="0">
                          <a:solidFill>
                            <a:srgbClr val="C00000"/>
                          </a:solidFill>
                        </a:rPr>
                        <a:t>0.77 </a:t>
                      </a:r>
                      <a:endParaRPr lang="en-US" altLang="ja-JP" sz="2000" b="0" i="0" u="none" strike="noStrike" dirty="0">
                        <a:solidFill>
                          <a:srgbClr val="C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</a:tr>
              <a:tr h="457254"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/>
                        <a:t>θ2</a:t>
                      </a:r>
                      <a:r>
                        <a:rPr lang="en-US" sz="2000" u="none" strike="noStrike"/>
                        <a:t>mlg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000" u="none" strike="noStrike" dirty="0"/>
                        <a:t>1.00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1" lang="en-US" altLang="ja-JP" sz="2000" u="none" strike="noStrike" kern="120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0.70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1" lang="en-US" altLang="ja-JP" sz="2000" u="none" strike="noStrike" kern="120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0.65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1" lang="en-US" altLang="ja-JP" sz="2000" u="none" strike="noStrike" kern="120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0.74 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1785918" y="1714488"/>
          <a:ext cx="685800" cy="180975"/>
        </p:xfrm>
        <a:graphic>
          <a:graphicData uri="http://schemas.openxmlformats.org/drawingml/2006/table">
            <a:tbl>
              <a:tblPr/>
              <a:tblGrid>
                <a:gridCol w="685800"/>
              </a:tblGrid>
              <a:tr h="18097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6" name="正方形/長方形 5"/>
          <p:cNvSpPr/>
          <p:nvPr/>
        </p:nvSpPr>
        <p:spPr>
          <a:xfrm>
            <a:off x="6572264" y="3286124"/>
            <a:ext cx="18517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"/>
            <a:r>
              <a:rPr lang="en-US" dirty="0" err="1" smtClean="0">
                <a:solidFill>
                  <a:srgbClr val="000000"/>
                </a:solidFill>
                <a:latin typeface="Arial"/>
              </a:rPr>
              <a:t>Ml</a:t>
            </a:r>
            <a:r>
              <a:rPr lang="en-US" altLang="ja-JP" dirty="0" err="1" smtClean="0">
                <a:solidFill>
                  <a:srgbClr val="000000"/>
                </a:solidFill>
                <a:latin typeface="Arial"/>
              </a:rPr>
              <a:t>g</a:t>
            </a:r>
            <a:r>
              <a:rPr lang="en-US" dirty="0" smtClean="0">
                <a:solidFill>
                  <a:srgbClr val="000000"/>
                </a:solidFill>
                <a:latin typeface="Arial"/>
              </a:rPr>
              <a:t> (I=19 N=16)</a:t>
            </a:r>
            <a:endParaRPr lang="en-US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714348" y="3643314"/>
            <a:ext cx="764386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"/>
            <a:r>
              <a:rPr lang="el-GR" sz="2000" dirty="0" smtClean="0"/>
              <a:t>θ1</a:t>
            </a:r>
            <a:r>
              <a:rPr lang="en-US" sz="2000" dirty="0" err="1" smtClean="0"/>
              <a:t>mlg</a:t>
            </a:r>
            <a:r>
              <a:rPr lang="ja-JP" altLang="en-US" sz="2000" dirty="0" smtClean="0"/>
              <a:t> ： </a:t>
            </a:r>
            <a:r>
              <a:rPr lang="en-US" sz="2000" dirty="0" smtClean="0"/>
              <a:t>1PLM</a:t>
            </a:r>
            <a:r>
              <a:rPr lang="ja-JP" altLang="en-US" sz="2000" dirty="0" smtClean="0"/>
              <a:t>による能力推定値</a:t>
            </a:r>
            <a:endParaRPr lang="en-US" altLang="ja-JP" sz="2000" dirty="0" smtClean="0"/>
          </a:p>
          <a:p>
            <a:pPr fontAlgn="b"/>
            <a:r>
              <a:rPr lang="el-GR" sz="2000" dirty="0" smtClean="0"/>
              <a:t>θ2</a:t>
            </a:r>
            <a:r>
              <a:rPr lang="en-US" sz="2000" dirty="0" err="1" smtClean="0"/>
              <a:t>mlg</a:t>
            </a:r>
            <a:r>
              <a:rPr lang="ja-JP" altLang="en-US" sz="2000" dirty="0" smtClean="0"/>
              <a:t>：</a:t>
            </a:r>
            <a:r>
              <a:rPr lang="en-US" altLang="ja-JP" sz="2000" dirty="0" smtClean="0"/>
              <a:t>NTT</a:t>
            </a:r>
            <a:r>
              <a:rPr lang="ja-JP" altLang="en-US" sz="2000" dirty="0" smtClean="0"/>
              <a:t>による能力推定値</a:t>
            </a:r>
            <a:endParaRPr lang="en-US" altLang="ja-JP" sz="2000" dirty="0" smtClean="0"/>
          </a:p>
          <a:p>
            <a:pPr fontAlgn="b"/>
            <a:r>
              <a:rPr lang="en-US" sz="2000" dirty="0" smtClean="0"/>
              <a:t>TB-L</a:t>
            </a:r>
            <a:r>
              <a:rPr lang="ja-JP" altLang="en-US" sz="2000" dirty="0" smtClean="0"/>
              <a:t> ：</a:t>
            </a:r>
            <a:r>
              <a:rPr lang="en-US" altLang="ja-JP" sz="2000" dirty="0" smtClean="0"/>
              <a:t>TOEIC Bridge Listening Score</a:t>
            </a:r>
            <a:endParaRPr lang="en-US" sz="2000" dirty="0" smtClean="0">
              <a:solidFill>
                <a:srgbClr val="000000"/>
              </a:solidFill>
              <a:latin typeface="ＭＳ Ｐゴシック"/>
            </a:endParaRPr>
          </a:p>
          <a:p>
            <a:pPr fontAlgn="b"/>
            <a:r>
              <a:rPr lang="en-US" sz="2000" dirty="0" smtClean="0"/>
              <a:t>TB-R</a:t>
            </a:r>
            <a:r>
              <a:rPr lang="ja-JP" altLang="en-US" sz="2000" dirty="0" smtClean="0"/>
              <a:t> ：</a:t>
            </a:r>
            <a:r>
              <a:rPr lang="en-US" altLang="ja-JP" sz="2000" dirty="0" smtClean="0"/>
              <a:t> TOEIC Bridge Reading Score</a:t>
            </a:r>
            <a:endParaRPr lang="en-US" sz="2000" dirty="0" smtClean="0">
              <a:solidFill>
                <a:srgbClr val="000000"/>
              </a:solidFill>
              <a:latin typeface="ＭＳ Ｐゴシック"/>
            </a:endParaRPr>
          </a:p>
          <a:p>
            <a:pPr fontAlgn="b"/>
            <a:r>
              <a:rPr lang="en-US" sz="2000" dirty="0" smtClean="0"/>
              <a:t>TB-T </a:t>
            </a:r>
            <a:r>
              <a:rPr lang="ja-JP" altLang="en-US" sz="2000" dirty="0" smtClean="0"/>
              <a:t>：</a:t>
            </a:r>
            <a:r>
              <a:rPr lang="en-US" altLang="ja-JP" sz="2000" dirty="0" smtClean="0"/>
              <a:t> TOEIC Bridge Total Score</a:t>
            </a:r>
          </a:p>
          <a:p>
            <a:pPr fontAlgn="b"/>
            <a:r>
              <a:rPr lang="el-GR" sz="2000" dirty="0" smtClean="0"/>
              <a:t>θ1</a:t>
            </a:r>
            <a:r>
              <a:rPr lang="en-US" sz="2000" dirty="0" err="1" smtClean="0"/>
              <a:t>mlg</a:t>
            </a:r>
            <a:r>
              <a:rPr lang="ja-JP" altLang="en-US" sz="2000" dirty="0" smtClean="0"/>
              <a:t> との相関：ピアソンの積率相関係数</a:t>
            </a:r>
            <a:endParaRPr lang="en-US" sz="2000" dirty="0" smtClean="0"/>
          </a:p>
          <a:p>
            <a:pPr fontAlgn="b"/>
            <a:r>
              <a:rPr lang="el-GR" sz="2000" dirty="0" smtClean="0"/>
              <a:t>θ</a:t>
            </a:r>
            <a:r>
              <a:rPr lang="en-US" sz="2000" dirty="0" smtClean="0"/>
              <a:t>2mlg</a:t>
            </a:r>
            <a:r>
              <a:rPr lang="ja-JP" altLang="en-US" sz="2000" dirty="0" smtClean="0"/>
              <a:t> との相関：スピアマンの順位相関係数</a:t>
            </a:r>
            <a:endParaRPr lang="en-US" sz="2000" dirty="0" smtClean="0">
              <a:solidFill>
                <a:srgbClr val="000000"/>
              </a:solidFill>
              <a:latin typeface="ＭＳ Ｐゴシック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85720" y="500042"/>
            <a:ext cx="8858280" cy="1069848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疑似クラス分けテスト</a:t>
            </a:r>
            <a:r>
              <a:rPr kumimoji="1" lang="ja-JP" altLang="en-US" dirty="0" smtClean="0"/>
              <a:t>と</a:t>
            </a:r>
            <a:r>
              <a:rPr kumimoji="1" lang="en-US" altLang="ja-JP" dirty="0" smtClean="0"/>
              <a:t>CASEC</a:t>
            </a:r>
            <a:r>
              <a:rPr kumimoji="1" lang="ja-JP" altLang="en-US" dirty="0" smtClean="0"/>
              <a:t>との相関</a:t>
            </a:r>
            <a:endParaRPr kumimoji="1" lang="ja-JP" altLang="en-US" dirty="0"/>
          </a:p>
        </p:txBody>
      </p:sp>
      <p:sp>
        <p:nvSpPr>
          <p:cNvPr id="3" name="スライド番号プレースホル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93B3-7C3E-49C7-9111-E82315AC85F1}" type="slidenum">
              <a:rPr kumimoji="1" lang="ja-JP" altLang="en-US" smtClean="0"/>
              <a:pPr/>
              <a:t>31</a:t>
            </a:fld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6929454" y="4857760"/>
            <a:ext cx="14157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"/>
            <a:r>
              <a:rPr lang="en-US" dirty="0" smtClean="0">
                <a:solidFill>
                  <a:srgbClr val="000000"/>
                </a:solidFill>
                <a:latin typeface="Arial"/>
              </a:rPr>
              <a:t>(I=75 N=55)</a:t>
            </a:r>
            <a:endParaRPr lang="en-US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785786" y="5214950"/>
            <a:ext cx="807249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"/>
            <a:r>
              <a:rPr lang="el-GR" sz="2000" dirty="0" smtClean="0"/>
              <a:t>θ1</a:t>
            </a:r>
            <a:r>
              <a:rPr lang="en-US" sz="2000" dirty="0" smtClean="0"/>
              <a:t>-T</a:t>
            </a:r>
            <a:r>
              <a:rPr lang="en-US" altLang="ja-JP" sz="2000" dirty="0" smtClean="0"/>
              <a:t>=</a:t>
            </a:r>
            <a:r>
              <a:rPr lang="ja-JP" altLang="en-US" sz="2000" dirty="0" smtClean="0"/>
              <a:t> </a:t>
            </a:r>
            <a:r>
              <a:rPr lang="el-GR" sz="2000" dirty="0" smtClean="0"/>
              <a:t>θ1</a:t>
            </a:r>
            <a:r>
              <a:rPr lang="en-US" sz="2000" dirty="0" smtClean="0"/>
              <a:t>vg+</a:t>
            </a:r>
            <a:r>
              <a:rPr lang="el-GR" sz="2000" dirty="0" smtClean="0"/>
              <a:t>θ1</a:t>
            </a:r>
            <a:r>
              <a:rPr lang="en-US" sz="2000" dirty="0" err="1" smtClean="0"/>
              <a:t>dlg</a:t>
            </a:r>
            <a:r>
              <a:rPr lang="en-US" sz="2000" dirty="0" smtClean="0"/>
              <a:t>+</a:t>
            </a:r>
            <a:r>
              <a:rPr lang="el-GR" sz="2000" dirty="0" smtClean="0"/>
              <a:t>θ1</a:t>
            </a:r>
            <a:r>
              <a:rPr lang="en-US" sz="2000" dirty="0" err="1" smtClean="0"/>
              <a:t>mlg</a:t>
            </a:r>
            <a:r>
              <a:rPr lang="en-US" sz="2000" dirty="0" smtClean="0"/>
              <a:t> </a:t>
            </a:r>
            <a:r>
              <a:rPr lang="ja-JP" altLang="en-US" sz="2000" dirty="0" smtClean="0"/>
              <a:t>：</a:t>
            </a:r>
            <a:r>
              <a:rPr lang="en-US" sz="2000" dirty="0" smtClean="0"/>
              <a:t> 1PLM</a:t>
            </a:r>
            <a:r>
              <a:rPr lang="ja-JP" altLang="en-US" sz="2000" dirty="0" smtClean="0"/>
              <a:t>による能力推定値</a:t>
            </a:r>
            <a:endParaRPr lang="en-US" sz="2000" dirty="0" smtClean="0">
              <a:solidFill>
                <a:srgbClr val="000000"/>
              </a:solidFill>
              <a:latin typeface="ＭＳ Ｐゴシック"/>
            </a:endParaRPr>
          </a:p>
          <a:p>
            <a:pPr fontAlgn="b"/>
            <a:r>
              <a:rPr lang="el-GR" sz="2000" dirty="0" smtClean="0"/>
              <a:t>θ2</a:t>
            </a:r>
            <a:r>
              <a:rPr lang="en-US" sz="2000" dirty="0" smtClean="0"/>
              <a:t>-T=</a:t>
            </a:r>
            <a:r>
              <a:rPr lang="el-GR" sz="2000" dirty="0" smtClean="0"/>
              <a:t> θ2</a:t>
            </a:r>
            <a:r>
              <a:rPr lang="en-US" sz="2000" dirty="0" smtClean="0"/>
              <a:t>vg+</a:t>
            </a:r>
            <a:r>
              <a:rPr lang="el-GR" sz="2000" dirty="0" smtClean="0"/>
              <a:t>θ2</a:t>
            </a:r>
            <a:r>
              <a:rPr lang="en-US" sz="2000" dirty="0" err="1" smtClean="0"/>
              <a:t>dlg</a:t>
            </a:r>
            <a:r>
              <a:rPr lang="en-US" sz="2000" dirty="0" smtClean="0"/>
              <a:t>+</a:t>
            </a:r>
            <a:r>
              <a:rPr lang="el-GR" sz="2000" dirty="0" smtClean="0"/>
              <a:t>θ2</a:t>
            </a:r>
            <a:r>
              <a:rPr lang="en-US" sz="2000" dirty="0" err="1" smtClean="0"/>
              <a:t>mlg</a:t>
            </a:r>
            <a:r>
              <a:rPr lang="en-US" sz="2000" dirty="0" smtClean="0">
                <a:solidFill>
                  <a:srgbClr val="000000"/>
                </a:solidFill>
                <a:latin typeface="ＭＳ Ｐゴシック"/>
              </a:rPr>
              <a:t> </a:t>
            </a:r>
            <a:r>
              <a:rPr lang="ja-JP" altLang="en-US" sz="2000" dirty="0" smtClean="0"/>
              <a:t>：</a:t>
            </a:r>
            <a:r>
              <a:rPr lang="en-US" altLang="ja-JP" sz="2000" dirty="0" smtClean="0"/>
              <a:t>NTT</a:t>
            </a:r>
            <a:r>
              <a:rPr lang="ja-JP" altLang="en-US" sz="2000" dirty="0" smtClean="0"/>
              <a:t>による能力推定値</a:t>
            </a:r>
            <a:endParaRPr lang="en-US" altLang="ja-JP" sz="2000" dirty="0" smtClean="0"/>
          </a:p>
          <a:p>
            <a:pPr fontAlgn="b"/>
            <a:r>
              <a:rPr lang="el-GR" sz="2000" dirty="0" smtClean="0"/>
              <a:t>θ1</a:t>
            </a:r>
            <a:r>
              <a:rPr lang="ja-JP" altLang="en-US" sz="2000" dirty="0" smtClean="0"/>
              <a:t> との相関：ピアソンの積率相関係数</a:t>
            </a:r>
            <a:endParaRPr lang="en-US" sz="2000" dirty="0" smtClean="0"/>
          </a:p>
          <a:p>
            <a:pPr fontAlgn="b"/>
            <a:r>
              <a:rPr lang="el-GR" sz="2000" dirty="0" smtClean="0"/>
              <a:t>θ</a:t>
            </a:r>
            <a:r>
              <a:rPr lang="en-US" sz="2000" dirty="0" smtClean="0"/>
              <a:t>2</a:t>
            </a:r>
            <a:r>
              <a:rPr lang="ja-JP" altLang="en-US" sz="2000" dirty="0" smtClean="0"/>
              <a:t> との相関：スピアマンの順位相関係数</a:t>
            </a:r>
            <a:endParaRPr lang="en-US" sz="2000" dirty="0" smtClean="0">
              <a:solidFill>
                <a:srgbClr val="000000"/>
              </a:solidFill>
              <a:latin typeface="ＭＳ Ｐゴシック"/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/>
        </p:nvGraphicFramePr>
        <p:xfrm>
          <a:off x="714348" y="1571612"/>
          <a:ext cx="7500990" cy="3214701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250165"/>
                <a:gridCol w="1250165"/>
                <a:gridCol w="1250165"/>
                <a:gridCol w="1250165"/>
                <a:gridCol w="1250165"/>
                <a:gridCol w="1250165"/>
              </a:tblGrid>
              <a:tr h="357189">
                <a:tc>
                  <a:txBody>
                    <a:bodyPr/>
                    <a:lstStyle/>
                    <a:p>
                      <a:pPr algn="l" fontAlgn="ctr"/>
                      <a:endParaRPr lang="ja-JP" alt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/>
                        <a:t>C-S1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/>
                        <a:t>C-S2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/>
                        <a:t>C-S3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/>
                        <a:t>C-S4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 dirty="0">
                          <a:solidFill>
                            <a:srgbClr val="C00000"/>
                          </a:solidFill>
                        </a:rPr>
                        <a:t>C-T</a:t>
                      </a:r>
                      <a:endParaRPr lang="en-US" sz="2000" b="1" i="0" u="none" strike="noStrike" dirty="0">
                        <a:solidFill>
                          <a:srgbClr val="C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357189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/>
                        <a:t>θ1</a:t>
                      </a:r>
                      <a:r>
                        <a:rPr lang="en-US" sz="2000" u="none" strike="noStrike" dirty="0"/>
                        <a:t>vg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0.577 </a:t>
                      </a:r>
                      <a:endParaRPr lang="en-US" altLang="ja-JP" sz="2000" b="0" i="0" u="none" strike="noStrike" dirty="0">
                        <a:solidFill>
                          <a:srgbClr val="FF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0.489 </a:t>
                      </a:r>
                      <a:endParaRPr lang="en-US" altLang="ja-JP" sz="2000" b="0" i="0" u="none" strike="noStrike" dirty="0">
                        <a:solidFill>
                          <a:srgbClr val="FF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0.448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0.387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0.619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357189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/>
                        <a:t>θ1</a:t>
                      </a:r>
                      <a:r>
                        <a:rPr lang="en-US" sz="2000" u="none" strike="noStrike" dirty="0" err="1"/>
                        <a:t>dlg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0.443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0.574 </a:t>
                      </a:r>
                      <a:endParaRPr lang="en-US" altLang="ja-JP" sz="2000" b="0" i="0" u="none" strike="noStrike" dirty="0">
                        <a:solidFill>
                          <a:srgbClr val="FF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0.535 </a:t>
                      </a:r>
                      <a:endParaRPr lang="en-US" altLang="ja-JP" sz="2000" b="0" i="0" u="none" strike="noStrike">
                        <a:solidFill>
                          <a:srgbClr val="FF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0.296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0.611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357189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/>
                        <a:t>θ1</a:t>
                      </a:r>
                      <a:r>
                        <a:rPr lang="en-US" sz="2000" u="none" strike="noStrike" dirty="0" err="1"/>
                        <a:t>mlg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0.585 </a:t>
                      </a:r>
                      <a:endParaRPr lang="en-US" altLang="ja-JP" sz="2000" b="0" i="0" u="none" strike="noStrike" dirty="0">
                        <a:solidFill>
                          <a:srgbClr val="FF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0.472 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0.655 </a:t>
                      </a:r>
                      <a:endParaRPr lang="en-US" altLang="ja-JP" sz="2000" b="0" i="0" u="none" strike="noStrike" dirty="0">
                        <a:solidFill>
                          <a:srgbClr val="FF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0.413 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0.711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357189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b="1" u="none" strike="noStrike" dirty="0">
                          <a:solidFill>
                            <a:srgbClr val="C00000"/>
                          </a:solidFill>
                        </a:rPr>
                        <a:t>θ1-</a:t>
                      </a:r>
                      <a:r>
                        <a:rPr lang="en-US" sz="2000" b="1" u="none" strike="noStrike" dirty="0">
                          <a:solidFill>
                            <a:srgbClr val="C00000"/>
                          </a:solidFill>
                        </a:rPr>
                        <a:t>T</a:t>
                      </a:r>
                      <a:endParaRPr lang="en-US" sz="2000" b="1" i="0" u="none" strike="noStrike" dirty="0">
                        <a:solidFill>
                          <a:srgbClr val="C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0.625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0.605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0.647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0.427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u="none" strike="noStrike" dirty="0">
                          <a:solidFill>
                            <a:srgbClr val="C00000"/>
                          </a:solidFill>
                        </a:rPr>
                        <a:t>0.761</a:t>
                      </a:r>
                      <a:r>
                        <a:rPr lang="en-US" altLang="ja-JP" sz="2000" b="1" u="none" strike="noStrike" dirty="0"/>
                        <a:t> </a:t>
                      </a:r>
                      <a:endParaRPr lang="en-US" altLang="ja-JP" sz="2000" b="1" i="0" u="none" strike="noStrike" dirty="0">
                        <a:solidFill>
                          <a:srgbClr val="FF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357189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/>
                        <a:t>θ2</a:t>
                      </a:r>
                      <a:r>
                        <a:rPr lang="en-US" sz="2000" u="none" strike="noStrike" dirty="0"/>
                        <a:t>vg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0.607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0.407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0.406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0.422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0.633 </a:t>
                      </a:r>
                    </a:p>
                  </a:txBody>
                  <a:tcPr marL="9525" marR="9525" marT="9525" marB="0" anchor="ctr"/>
                </a:tc>
              </a:tr>
              <a:tr h="357189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/>
                        <a:t>θ2</a:t>
                      </a:r>
                      <a:r>
                        <a:rPr lang="en-US" sz="2000" u="none" strike="noStrike" dirty="0" err="1"/>
                        <a:t>dlg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0.397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0.472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0.491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0.317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0.560 </a:t>
                      </a:r>
                    </a:p>
                  </a:txBody>
                  <a:tcPr marL="9525" marR="9525" marT="9525" marB="0" anchor="ctr"/>
                </a:tc>
              </a:tr>
              <a:tr h="357189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/>
                        <a:t>θ2</a:t>
                      </a:r>
                      <a:r>
                        <a:rPr lang="en-US" sz="2000" u="none" strike="noStrike" dirty="0" err="1"/>
                        <a:t>mlg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0.625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0.396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0.653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0.494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0.729 </a:t>
                      </a:r>
                    </a:p>
                  </a:txBody>
                  <a:tcPr marL="9525" marR="9525" marT="9525" marB="0" anchor="ctr"/>
                </a:tc>
              </a:tr>
              <a:tr h="357189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b="1" u="none" strike="noStrike" dirty="0">
                          <a:solidFill>
                            <a:srgbClr val="C00000"/>
                          </a:solidFill>
                        </a:rPr>
                        <a:t>θ2-</a:t>
                      </a:r>
                      <a:r>
                        <a:rPr lang="en-US" sz="2000" b="1" u="none" strike="noStrike" dirty="0">
                          <a:solidFill>
                            <a:srgbClr val="C00000"/>
                          </a:solidFill>
                        </a:rPr>
                        <a:t>T</a:t>
                      </a:r>
                      <a:endParaRPr lang="en-US" sz="2000" b="1" i="0" u="none" strike="noStrike" dirty="0">
                        <a:solidFill>
                          <a:srgbClr val="C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0.660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0.534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0.640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0.524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b="1" u="none" strike="noStrike" kern="120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0.796 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9" name="四角形吹き出し 8"/>
          <p:cNvSpPr/>
          <p:nvPr/>
        </p:nvSpPr>
        <p:spPr>
          <a:xfrm>
            <a:off x="2428860" y="2928934"/>
            <a:ext cx="4572032" cy="2071702"/>
          </a:xfrm>
          <a:prstGeom prst="wedgeRectCallout">
            <a:avLst>
              <a:gd name="adj1" fmla="val -30907"/>
              <a:gd name="adj2" fmla="val 5998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2000" dirty="0" smtClean="0"/>
              <a:t>NTT</a:t>
            </a:r>
            <a:r>
              <a:rPr lang="ja-JP" altLang="en-US" sz="2000" dirty="0" smtClean="0"/>
              <a:t>が想定しているのは</a:t>
            </a:r>
            <a:r>
              <a:rPr kumimoji="1" lang="ja-JP" altLang="en-US" sz="2000" dirty="0" smtClean="0"/>
              <a:t>順序尺度であり、この足し算にはやや無理がある。本来は</a:t>
            </a:r>
            <a:r>
              <a:rPr kumimoji="1" lang="en-US" altLang="ja-JP" sz="2000" dirty="0" smtClean="0"/>
              <a:t>Graded Neural Test </a:t>
            </a:r>
            <a:r>
              <a:rPr lang="en-US" altLang="ja-JP" sz="2000" dirty="0" smtClean="0"/>
              <a:t>Model</a:t>
            </a:r>
            <a:r>
              <a:rPr lang="ja-JP" altLang="en-US" sz="2000" dirty="0" smtClean="0"/>
              <a:t> で合成を行うべきだが、まだ計算プログラムが未完成。今回はこれで一般的な傾向をつかむこととしたい。</a:t>
            </a:r>
            <a:endParaRPr lang="en-US" altLang="ja-JP" sz="2000" dirty="0" smtClean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642918"/>
            <a:ext cx="8929718" cy="855534"/>
          </a:xfrm>
        </p:spPr>
        <p:txBody>
          <a:bodyPr>
            <a:noAutofit/>
          </a:bodyPr>
          <a:lstStyle/>
          <a:p>
            <a:r>
              <a:rPr lang="ja-JP" altLang="en-US" sz="3600" dirty="0" smtClean="0"/>
              <a:t>疑似クラス分けテスト</a:t>
            </a:r>
            <a:r>
              <a:rPr kumimoji="1" lang="ja-JP" altLang="en-US" sz="3600" dirty="0" smtClean="0"/>
              <a:t>と</a:t>
            </a:r>
            <a:r>
              <a:rPr kumimoji="1" lang="en-US" altLang="ja-JP" sz="3600" dirty="0" smtClean="0"/>
              <a:t>TOEIC Bridge</a:t>
            </a:r>
            <a:r>
              <a:rPr kumimoji="1" lang="ja-JP" altLang="en-US" sz="3600" dirty="0" smtClean="0"/>
              <a:t>との相関</a:t>
            </a:r>
            <a:endParaRPr kumimoji="1" lang="ja-JP" altLang="en-US" sz="3600" dirty="0"/>
          </a:p>
        </p:txBody>
      </p:sp>
      <p:sp>
        <p:nvSpPr>
          <p:cNvPr id="3" name="スライド番号プレースホル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93B3-7C3E-49C7-9111-E82315AC85F1}" type="slidenum">
              <a:rPr kumimoji="1" lang="ja-JP" altLang="en-US" smtClean="0"/>
              <a:pPr/>
              <a:t>32</a:t>
            </a:fld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6858016" y="4786322"/>
            <a:ext cx="14157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"/>
            <a:r>
              <a:rPr lang="en-US" dirty="0" smtClean="0">
                <a:solidFill>
                  <a:srgbClr val="000000"/>
                </a:solidFill>
                <a:latin typeface="Arial"/>
              </a:rPr>
              <a:t>(I=75 N=13)</a:t>
            </a:r>
            <a:endParaRPr lang="en-US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1428728" y="5214950"/>
            <a:ext cx="621513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"/>
            <a:r>
              <a:rPr lang="el-GR" sz="2000" dirty="0" smtClean="0"/>
              <a:t>θ1</a:t>
            </a:r>
            <a:r>
              <a:rPr lang="en-US" sz="2000" dirty="0" smtClean="0"/>
              <a:t>-T</a:t>
            </a:r>
            <a:r>
              <a:rPr lang="en-US" altLang="ja-JP" sz="2000" dirty="0" smtClean="0"/>
              <a:t>=</a:t>
            </a:r>
            <a:r>
              <a:rPr lang="ja-JP" altLang="en-US" sz="2000" dirty="0" smtClean="0"/>
              <a:t> </a:t>
            </a:r>
            <a:r>
              <a:rPr lang="el-GR" sz="2000" dirty="0" smtClean="0"/>
              <a:t>θ1</a:t>
            </a:r>
            <a:r>
              <a:rPr lang="en-US" sz="2000" dirty="0" smtClean="0"/>
              <a:t>vg+</a:t>
            </a:r>
            <a:r>
              <a:rPr lang="el-GR" sz="2000" dirty="0" smtClean="0"/>
              <a:t>θ1</a:t>
            </a:r>
            <a:r>
              <a:rPr lang="en-US" sz="2000" dirty="0" err="1" smtClean="0"/>
              <a:t>dlg</a:t>
            </a:r>
            <a:r>
              <a:rPr lang="en-US" sz="2000" dirty="0" smtClean="0"/>
              <a:t>+</a:t>
            </a:r>
            <a:r>
              <a:rPr lang="el-GR" sz="2000" dirty="0" smtClean="0"/>
              <a:t>θ1</a:t>
            </a:r>
            <a:r>
              <a:rPr lang="en-US" sz="2000" dirty="0" err="1" smtClean="0"/>
              <a:t>mlg</a:t>
            </a:r>
            <a:r>
              <a:rPr lang="en-US" sz="2000" dirty="0" smtClean="0"/>
              <a:t> </a:t>
            </a:r>
            <a:r>
              <a:rPr lang="ja-JP" altLang="en-US" sz="2000" dirty="0" smtClean="0"/>
              <a:t>：</a:t>
            </a:r>
            <a:r>
              <a:rPr lang="en-US" sz="2000" dirty="0" smtClean="0"/>
              <a:t> 1PLM</a:t>
            </a:r>
            <a:r>
              <a:rPr lang="ja-JP" altLang="en-US" sz="2000" dirty="0" smtClean="0"/>
              <a:t>による能力推定値</a:t>
            </a:r>
            <a:endParaRPr lang="en-US" sz="2000" dirty="0" smtClean="0">
              <a:solidFill>
                <a:srgbClr val="000000"/>
              </a:solidFill>
              <a:latin typeface="ＭＳ Ｐゴシック"/>
            </a:endParaRPr>
          </a:p>
          <a:p>
            <a:pPr fontAlgn="b"/>
            <a:r>
              <a:rPr lang="el-GR" sz="2000" dirty="0" smtClean="0"/>
              <a:t>θ2</a:t>
            </a:r>
            <a:r>
              <a:rPr lang="en-US" sz="2000" dirty="0" smtClean="0"/>
              <a:t>-T=</a:t>
            </a:r>
            <a:r>
              <a:rPr lang="el-GR" sz="2000" dirty="0" smtClean="0"/>
              <a:t> θ2</a:t>
            </a:r>
            <a:r>
              <a:rPr lang="en-US" sz="2000" dirty="0" smtClean="0"/>
              <a:t>vg+</a:t>
            </a:r>
            <a:r>
              <a:rPr lang="el-GR" sz="2000" dirty="0" smtClean="0"/>
              <a:t>θ2</a:t>
            </a:r>
            <a:r>
              <a:rPr lang="en-US" sz="2000" dirty="0" err="1" smtClean="0"/>
              <a:t>dlg</a:t>
            </a:r>
            <a:r>
              <a:rPr lang="en-US" sz="2000" dirty="0" smtClean="0"/>
              <a:t>+</a:t>
            </a:r>
            <a:r>
              <a:rPr lang="el-GR" sz="2000" dirty="0" smtClean="0"/>
              <a:t>θ2</a:t>
            </a:r>
            <a:r>
              <a:rPr lang="en-US" sz="2000" dirty="0" err="1" smtClean="0"/>
              <a:t>mlg</a:t>
            </a:r>
            <a:r>
              <a:rPr lang="en-US" sz="2000" dirty="0" smtClean="0">
                <a:solidFill>
                  <a:srgbClr val="000000"/>
                </a:solidFill>
                <a:latin typeface="ＭＳ Ｐゴシック"/>
              </a:rPr>
              <a:t> </a:t>
            </a:r>
            <a:r>
              <a:rPr lang="ja-JP" altLang="en-US" sz="2000" dirty="0" smtClean="0"/>
              <a:t>：</a:t>
            </a:r>
            <a:r>
              <a:rPr lang="en-US" altLang="ja-JP" sz="2000" dirty="0" smtClean="0"/>
              <a:t>NTT</a:t>
            </a:r>
            <a:r>
              <a:rPr lang="ja-JP" altLang="en-US" sz="2000" dirty="0" smtClean="0"/>
              <a:t>による能力推定値</a:t>
            </a:r>
            <a:endParaRPr lang="en-US" altLang="ja-JP" sz="2000" dirty="0" smtClean="0"/>
          </a:p>
          <a:p>
            <a:pPr fontAlgn="b"/>
            <a:r>
              <a:rPr lang="el-GR" sz="2000" dirty="0" smtClean="0"/>
              <a:t>θ1</a:t>
            </a:r>
            <a:r>
              <a:rPr lang="ja-JP" altLang="en-US" sz="2000" dirty="0" smtClean="0"/>
              <a:t> との相関：ピアソンの積率相関係数</a:t>
            </a:r>
            <a:endParaRPr lang="en-US" sz="2000" dirty="0" smtClean="0"/>
          </a:p>
          <a:p>
            <a:pPr fontAlgn="b"/>
            <a:r>
              <a:rPr lang="el-GR" sz="2000" dirty="0" smtClean="0"/>
              <a:t>θ</a:t>
            </a:r>
            <a:r>
              <a:rPr lang="en-US" sz="2000" dirty="0" smtClean="0"/>
              <a:t>2</a:t>
            </a:r>
            <a:r>
              <a:rPr lang="ja-JP" altLang="en-US" sz="2000" dirty="0" smtClean="0"/>
              <a:t> との相関：スピアマンの順位相関係数</a:t>
            </a:r>
            <a:endParaRPr lang="en-US" sz="2000" dirty="0" smtClean="0">
              <a:solidFill>
                <a:srgbClr val="000000"/>
              </a:solidFill>
              <a:latin typeface="ＭＳ Ｐゴシック"/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/>
        </p:nvGraphicFramePr>
        <p:xfrm>
          <a:off x="1357288" y="1500182"/>
          <a:ext cx="6357984" cy="3214701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589496"/>
                <a:gridCol w="1589496"/>
                <a:gridCol w="1589496"/>
                <a:gridCol w="1589496"/>
              </a:tblGrid>
              <a:tr h="357189">
                <a:tc>
                  <a:txBody>
                    <a:bodyPr/>
                    <a:lstStyle/>
                    <a:p>
                      <a:pPr algn="ctr" fontAlgn="ctr"/>
                      <a:endParaRPr lang="ja-JP" alt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/>
                        <a:t>TB-L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/>
                        <a:t>TB-R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 dirty="0">
                          <a:solidFill>
                            <a:srgbClr val="C00000"/>
                          </a:solidFill>
                        </a:rPr>
                        <a:t>TB-T</a:t>
                      </a:r>
                      <a:endParaRPr lang="en-US" sz="2000" b="1" i="0" u="none" strike="noStrike" dirty="0">
                        <a:solidFill>
                          <a:srgbClr val="C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357189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/>
                        <a:t>θ1</a:t>
                      </a:r>
                      <a:r>
                        <a:rPr lang="en-US" sz="2000" u="none" strike="noStrike"/>
                        <a:t>vg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0.594 </a:t>
                      </a:r>
                      <a:endParaRPr lang="en-US" altLang="ja-JP" sz="2000" b="0" i="0" u="none" strike="noStrike" dirty="0">
                        <a:solidFill>
                          <a:srgbClr val="FF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0.670 </a:t>
                      </a:r>
                      <a:endParaRPr lang="en-US" altLang="ja-JP" sz="2000" b="0" i="0" u="none" strike="noStrike">
                        <a:solidFill>
                          <a:srgbClr val="FF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0.701 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357189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/>
                        <a:t>θ1</a:t>
                      </a:r>
                      <a:r>
                        <a:rPr lang="en-US" sz="2000" u="none" strike="noStrike"/>
                        <a:t>dlg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0.764 </a:t>
                      </a:r>
                      <a:endParaRPr lang="en-US" altLang="ja-JP" sz="2000" b="0" i="0" u="none" strike="noStrike" dirty="0">
                        <a:solidFill>
                          <a:srgbClr val="FF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0.695 </a:t>
                      </a:r>
                      <a:endParaRPr lang="en-US" altLang="ja-JP" sz="2000" b="0" i="0" u="none" strike="noStrike">
                        <a:solidFill>
                          <a:srgbClr val="FF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0.799 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357189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/>
                        <a:t>θ1</a:t>
                      </a:r>
                      <a:r>
                        <a:rPr lang="en-US" sz="2000" u="none" strike="noStrike"/>
                        <a:t>mlg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0.627 </a:t>
                      </a:r>
                      <a:endParaRPr lang="en-US" altLang="ja-JP" sz="2000" b="0" i="0" u="none" strike="noStrike" dirty="0">
                        <a:solidFill>
                          <a:srgbClr val="FF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0.807 </a:t>
                      </a:r>
                      <a:endParaRPr lang="en-US" altLang="ja-JP" sz="2000" b="0" i="0" u="none" strike="noStrike" dirty="0">
                        <a:solidFill>
                          <a:srgbClr val="FF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0.801 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357189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b="1" u="none" strike="noStrike" dirty="0">
                          <a:solidFill>
                            <a:srgbClr val="C00000"/>
                          </a:solidFill>
                        </a:rPr>
                        <a:t>θ1-</a:t>
                      </a:r>
                      <a:r>
                        <a:rPr lang="en-US" sz="2000" b="1" u="none" strike="noStrike" dirty="0">
                          <a:solidFill>
                            <a:srgbClr val="C00000"/>
                          </a:solidFill>
                        </a:rPr>
                        <a:t>T</a:t>
                      </a:r>
                      <a:endParaRPr lang="en-US" sz="2000" b="1" i="0" u="none" strike="noStrike" dirty="0">
                        <a:solidFill>
                          <a:srgbClr val="C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0.779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0.840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u="none" strike="noStrike" dirty="0">
                          <a:solidFill>
                            <a:srgbClr val="C00000"/>
                          </a:solidFill>
                        </a:rPr>
                        <a:t>0.896 </a:t>
                      </a:r>
                      <a:endParaRPr lang="en-US" altLang="ja-JP" sz="2000" b="1" i="0" u="none" strike="noStrike" dirty="0">
                        <a:solidFill>
                          <a:srgbClr val="C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357189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/>
                        <a:t>θ2</a:t>
                      </a:r>
                      <a:r>
                        <a:rPr lang="en-US" sz="2000" u="none" strike="noStrike"/>
                        <a:t>vg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0.671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0.544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0.604 </a:t>
                      </a:r>
                    </a:p>
                  </a:txBody>
                  <a:tcPr marL="9525" marR="9525" marT="9525" marB="0" anchor="ctr"/>
                </a:tc>
              </a:tr>
              <a:tr h="357189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/>
                        <a:t>θ2</a:t>
                      </a:r>
                      <a:r>
                        <a:rPr lang="en-US" sz="2000" u="none" strike="noStrike"/>
                        <a:t>dlg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0.664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0.863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0.861 </a:t>
                      </a:r>
                    </a:p>
                  </a:txBody>
                  <a:tcPr marL="9525" marR="9525" marT="9525" marB="0" anchor="ctr"/>
                </a:tc>
              </a:tr>
              <a:tr h="357189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/>
                        <a:t>θ2</a:t>
                      </a:r>
                      <a:r>
                        <a:rPr lang="en-US" sz="2000" u="none" strike="noStrike"/>
                        <a:t>mlg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0.705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0.713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0.795 </a:t>
                      </a:r>
                    </a:p>
                  </a:txBody>
                  <a:tcPr marL="9525" marR="9525" marT="9525" marB="0" anchor="ctr"/>
                </a:tc>
              </a:tr>
              <a:tr h="357189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b="1" u="none" strike="noStrike" dirty="0">
                          <a:solidFill>
                            <a:srgbClr val="C00000"/>
                          </a:solidFill>
                        </a:rPr>
                        <a:t>θ2-</a:t>
                      </a:r>
                      <a:r>
                        <a:rPr lang="en-US" sz="2000" b="1" u="none" strike="noStrike" dirty="0">
                          <a:solidFill>
                            <a:srgbClr val="C00000"/>
                          </a:solidFill>
                        </a:rPr>
                        <a:t>T</a:t>
                      </a:r>
                      <a:endParaRPr lang="en-US" sz="2000" b="1" i="0" u="none" strike="noStrike" dirty="0">
                        <a:solidFill>
                          <a:srgbClr val="C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0.804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0.801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b="1" u="none" strike="noStrike" kern="120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0.887 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571480"/>
            <a:ext cx="8929718" cy="1069848"/>
          </a:xfrm>
        </p:spPr>
        <p:txBody>
          <a:bodyPr>
            <a:normAutofit/>
          </a:bodyPr>
          <a:lstStyle/>
          <a:p>
            <a:r>
              <a:rPr lang="en-US" altLang="ja-JP" sz="3200" dirty="0" smtClean="0"/>
              <a:t>NTT</a:t>
            </a:r>
            <a:r>
              <a:rPr lang="ja-JP" altLang="en-US" sz="3200" dirty="0" smtClean="0"/>
              <a:t>によるクラス分けのシミュレーション</a:t>
            </a:r>
            <a:r>
              <a:rPr lang="en-US" altLang="ja-JP" sz="3200" dirty="0" smtClean="0"/>
              <a:t>1</a:t>
            </a:r>
            <a:endParaRPr kumimoji="1" lang="ja-JP" altLang="en-US" sz="3200" dirty="0"/>
          </a:p>
        </p:txBody>
      </p:sp>
      <p:sp>
        <p:nvSpPr>
          <p:cNvPr id="3" name="スライド番号プレースホル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93B3-7C3E-49C7-9111-E82315AC85F1}" type="slidenum">
              <a:rPr kumimoji="1" lang="ja-JP" altLang="en-US" smtClean="0"/>
              <a:pPr/>
              <a:t>33</a:t>
            </a:fld>
            <a:endParaRPr kumimoji="1" lang="ja-JP" altLang="en-US" dirty="0"/>
          </a:p>
        </p:txBody>
      </p:sp>
      <p:graphicFrame>
        <p:nvGraphicFramePr>
          <p:cNvPr id="5" name="グラフ 4"/>
          <p:cNvGraphicFramePr/>
          <p:nvPr/>
        </p:nvGraphicFramePr>
        <p:xfrm>
          <a:off x="357158" y="1643050"/>
          <a:ext cx="8572560" cy="5000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642918"/>
            <a:ext cx="8929718" cy="1069848"/>
          </a:xfrm>
        </p:spPr>
        <p:txBody>
          <a:bodyPr>
            <a:normAutofit/>
          </a:bodyPr>
          <a:lstStyle/>
          <a:p>
            <a:r>
              <a:rPr lang="en-US" altLang="ja-JP" sz="3200" dirty="0" smtClean="0"/>
              <a:t>NTT</a:t>
            </a:r>
            <a:r>
              <a:rPr lang="ja-JP" altLang="en-US" sz="3200" dirty="0" smtClean="0"/>
              <a:t>によるクラス分けのシミュレーションと</a:t>
            </a:r>
            <a:r>
              <a:rPr lang="en-US" altLang="ja-JP" sz="3200" dirty="0" smtClean="0"/>
              <a:t>1PLM</a:t>
            </a:r>
            <a:r>
              <a:rPr lang="ja-JP" altLang="en-US" sz="3200" dirty="0" smtClean="0"/>
              <a:t>による能力推定値の比較</a:t>
            </a:r>
            <a:r>
              <a:rPr lang="en-US" altLang="ja-JP" sz="3200" dirty="0" smtClean="0"/>
              <a:t>1</a:t>
            </a:r>
            <a:endParaRPr kumimoji="1" lang="ja-JP" altLang="en-US" sz="3200" dirty="0"/>
          </a:p>
        </p:txBody>
      </p:sp>
      <p:sp>
        <p:nvSpPr>
          <p:cNvPr id="3" name="スライド番号プレースホル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93B3-7C3E-49C7-9111-E82315AC85F1}" type="slidenum">
              <a:rPr kumimoji="1" lang="ja-JP" altLang="en-US" smtClean="0"/>
              <a:pPr/>
              <a:t>34</a:t>
            </a:fld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500036" y="1928808"/>
          <a:ext cx="8215368" cy="4357716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226657"/>
                <a:gridCol w="952271"/>
                <a:gridCol w="839291"/>
                <a:gridCol w="1323495"/>
                <a:gridCol w="1226657"/>
                <a:gridCol w="1420340"/>
                <a:gridCol w="1226657"/>
              </a:tblGrid>
              <a:tr h="363143">
                <a:tc rowSpan="2">
                  <a:txBody>
                    <a:bodyPr/>
                    <a:lstStyle/>
                    <a:p>
                      <a:pPr algn="l" fontAlgn="ctr"/>
                      <a:r>
                        <a:rPr lang="ja-JP" altLang="en-US" sz="2000" u="none" strike="noStrike" dirty="0"/>
                        <a:t>　</a:t>
                      </a:r>
                      <a:endParaRPr lang="ja-JP" alt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/>
                        <a:t>θ2-</a:t>
                      </a:r>
                      <a:r>
                        <a:rPr lang="en-US" sz="2000" u="none" strike="noStrike" dirty="0"/>
                        <a:t>T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N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/>
                        <a:t>θ1-</a:t>
                      </a:r>
                      <a:r>
                        <a:rPr lang="en-US" sz="2000" u="none" strike="noStrike"/>
                        <a:t>T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2000" u="none" strike="noStrike"/>
                        <a:t>正答数</a:t>
                      </a:r>
                      <a:endParaRPr lang="ja-JP" alt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6314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 smtClean="0"/>
                        <a:t>Mean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/>
                        <a:t>SD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 smtClean="0"/>
                        <a:t>Mean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/>
                        <a:t>SD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</a:tr>
              <a:tr h="36314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 smtClean="0"/>
                        <a:t>Class 01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3</a:t>
                      </a:r>
                      <a:r>
                        <a:rPr lang="ja-JP" altLang="en-US" sz="2000" u="none" strike="noStrike"/>
                        <a:t>～</a:t>
                      </a:r>
                      <a:r>
                        <a:rPr lang="en-US" altLang="ja-JP" sz="2000" u="none" strike="noStrike"/>
                        <a:t>5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7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-3.34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0.677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25.9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4.81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</a:tr>
              <a:tr h="36314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 smtClean="0"/>
                        <a:t>Class</a:t>
                      </a:r>
                      <a:r>
                        <a:rPr lang="ja-JP" altLang="en-US" sz="2000" u="none" strike="noStrike" baseline="0" dirty="0" smtClean="0"/>
                        <a:t> </a:t>
                      </a:r>
                      <a:r>
                        <a:rPr lang="en-US" sz="2000" u="none" strike="noStrike" dirty="0" smtClean="0"/>
                        <a:t>02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6</a:t>
                      </a:r>
                      <a:r>
                        <a:rPr lang="ja-JP" altLang="en-US" sz="2000" u="none" strike="noStrike"/>
                        <a:t>～</a:t>
                      </a:r>
                      <a:r>
                        <a:rPr lang="en-US" altLang="ja-JP" sz="2000" u="none" strike="noStrike"/>
                        <a:t>8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8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-2.82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0.491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27.8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3.24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</a:tr>
              <a:tr h="36314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 smtClean="0"/>
                        <a:t>Class</a:t>
                      </a:r>
                      <a:r>
                        <a:rPr lang="ja-JP" altLang="en-US" sz="2000" u="none" strike="noStrike" baseline="0" dirty="0" smtClean="0"/>
                        <a:t> </a:t>
                      </a:r>
                      <a:r>
                        <a:rPr lang="en-US" sz="2000" u="none" strike="noStrike" dirty="0" smtClean="0"/>
                        <a:t>03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9</a:t>
                      </a:r>
                      <a:r>
                        <a:rPr lang="ja-JP" altLang="en-US" sz="2000" u="none" strike="noStrike"/>
                        <a:t>～</a:t>
                      </a:r>
                      <a:r>
                        <a:rPr lang="en-US" altLang="ja-JP" sz="2000" u="none" strike="noStrike"/>
                        <a:t>11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8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-1.55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0.674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35.1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4.58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</a:tr>
              <a:tr h="36314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 smtClean="0"/>
                        <a:t>Class</a:t>
                      </a:r>
                      <a:r>
                        <a:rPr lang="ja-JP" altLang="en-US" sz="2000" u="none" strike="noStrike" baseline="0" dirty="0" smtClean="0"/>
                        <a:t> </a:t>
                      </a:r>
                      <a:r>
                        <a:rPr lang="en-US" sz="2000" u="none" strike="noStrike" dirty="0" smtClean="0"/>
                        <a:t>04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12</a:t>
                      </a:r>
                      <a:r>
                        <a:rPr lang="ja-JP" altLang="en-US" sz="2000" u="none" strike="noStrike"/>
                        <a:t>～</a:t>
                      </a:r>
                      <a:r>
                        <a:rPr lang="en-US" altLang="ja-JP" sz="2000" u="none" strike="noStrike"/>
                        <a:t>14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7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-1.20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0.494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36.0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3.21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</a:tr>
              <a:tr h="36314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 smtClean="0"/>
                        <a:t>Class</a:t>
                      </a:r>
                      <a:r>
                        <a:rPr lang="ja-JP" altLang="en-US" sz="2000" u="none" strike="noStrike" baseline="0" dirty="0" smtClean="0"/>
                        <a:t> </a:t>
                      </a:r>
                      <a:r>
                        <a:rPr lang="en-US" sz="2000" u="none" strike="noStrike" dirty="0" smtClean="0"/>
                        <a:t>05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15</a:t>
                      </a:r>
                      <a:r>
                        <a:rPr lang="ja-JP" altLang="en-US" sz="2000" u="none" strike="noStrike"/>
                        <a:t>～</a:t>
                      </a:r>
                      <a:r>
                        <a:rPr lang="en-US" altLang="ja-JP" sz="2000" u="none" strike="noStrike"/>
                        <a:t>17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9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-0.09 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0.493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41.8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3.38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</a:tr>
              <a:tr h="36314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 smtClean="0"/>
                        <a:t>Class</a:t>
                      </a:r>
                      <a:r>
                        <a:rPr lang="ja-JP" altLang="en-US" sz="2000" u="none" strike="noStrike" baseline="0" dirty="0" smtClean="0"/>
                        <a:t> </a:t>
                      </a:r>
                      <a:r>
                        <a:rPr lang="en-US" sz="2000" u="none" strike="noStrike" dirty="0" smtClean="0"/>
                        <a:t>06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18</a:t>
                      </a:r>
                      <a:r>
                        <a:rPr lang="ja-JP" altLang="en-US" sz="2000" u="none" strike="noStrike"/>
                        <a:t>～</a:t>
                      </a:r>
                      <a:r>
                        <a:rPr lang="en-US" altLang="ja-JP" sz="2000" u="none" strike="noStrike"/>
                        <a:t>19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7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0.37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0.822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43.7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4.23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</a:tr>
              <a:tr h="36314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 smtClean="0"/>
                        <a:t>Class</a:t>
                      </a:r>
                      <a:r>
                        <a:rPr lang="ja-JP" altLang="en-US" sz="2000" u="none" strike="noStrike" baseline="0" dirty="0" smtClean="0"/>
                        <a:t> </a:t>
                      </a:r>
                      <a:r>
                        <a:rPr lang="en-US" sz="2000" u="none" strike="noStrike" dirty="0" smtClean="0"/>
                        <a:t>07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20</a:t>
                      </a:r>
                      <a:r>
                        <a:rPr lang="ja-JP" altLang="en-US" sz="2000" u="none" strike="noStrike"/>
                        <a:t>～</a:t>
                      </a:r>
                      <a:r>
                        <a:rPr lang="en-US" altLang="ja-JP" sz="2000" u="none" strike="noStrike"/>
                        <a:t>21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8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0.59 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0.535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45.5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2.56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</a:tr>
              <a:tr h="36314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 smtClean="0"/>
                        <a:t>Class</a:t>
                      </a:r>
                      <a:r>
                        <a:rPr lang="ja-JP" altLang="en-US" sz="2000" u="none" strike="noStrike" baseline="0" dirty="0" smtClean="0"/>
                        <a:t> </a:t>
                      </a:r>
                      <a:r>
                        <a:rPr lang="en-US" sz="2000" u="none" strike="noStrike" dirty="0" smtClean="0"/>
                        <a:t>08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22</a:t>
                      </a:r>
                      <a:r>
                        <a:rPr lang="ja-JP" altLang="en-US" sz="2000" u="none" strike="noStrike"/>
                        <a:t>～</a:t>
                      </a:r>
                      <a:r>
                        <a:rPr lang="en-US" altLang="ja-JP" sz="2000" u="none" strike="noStrike"/>
                        <a:t>23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6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1.48 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0.647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48.7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3.27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</a:tr>
              <a:tr h="36314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 smtClean="0"/>
                        <a:t>Class</a:t>
                      </a:r>
                      <a:r>
                        <a:rPr lang="ja-JP" altLang="en-US" sz="2000" u="none" strike="noStrike" baseline="0" dirty="0" smtClean="0"/>
                        <a:t> </a:t>
                      </a:r>
                      <a:r>
                        <a:rPr lang="en-US" sz="2000" u="none" strike="noStrike" dirty="0" smtClean="0"/>
                        <a:t>09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24</a:t>
                      </a:r>
                      <a:r>
                        <a:rPr lang="ja-JP" altLang="en-US" sz="2000" u="none" strike="noStrike"/>
                        <a:t>～</a:t>
                      </a:r>
                      <a:r>
                        <a:rPr lang="en-US" altLang="ja-JP" sz="2000" u="none" strike="noStrike"/>
                        <a:t>25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7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2.09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0.922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50.3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3.35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</a:tr>
              <a:tr h="36314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 smtClean="0"/>
                        <a:t>Class</a:t>
                      </a:r>
                      <a:r>
                        <a:rPr lang="ja-JP" altLang="en-US" sz="2000" u="none" strike="noStrike" baseline="0" dirty="0" smtClean="0"/>
                        <a:t> </a:t>
                      </a:r>
                      <a:r>
                        <a:rPr lang="en-US" sz="2000" u="none" strike="noStrike" dirty="0" smtClean="0"/>
                        <a:t>10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26</a:t>
                      </a:r>
                      <a:r>
                        <a:rPr lang="ja-JP" altLang="en-US" sz="2000" u="none" strike="noStrike"/>
                        <a:t>～</a:t>
                      </a:r>
                      <a:r>
                        <a:rPr lang="en-US" altLang="ja-JP" sz="2000" u="none" strike="noStrike"/>
                        <a:t>30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/>
                        <a:t>8</a:t>
                      </a:r>
                      <a:endParaRPr lang="en-US" altLang="ja-JP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3.59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1.083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57.8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3.28 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571480"/>
            <a:ext cx="8929718" cy="1069848"/>
          </a:xfrm>
        </p:spPr>
        <p:txBody>
          <a:bodyPr>
            <a:normAutofit/>
          </a:bodyPr>
          <a:lstStyle/>
          <a:p>
            <a:r>
              <a:rPr lang="en-US" altLang="ja-JP" sz="3200" dirty="0" smtClean="0"/>
              <a:t>NTT</a:t>
            </a:r>
            <a:r>
              <a:rPr lang="ja-JP" altLang="en-US" sz="3200" dirty="0" smtClean="0"/>
              <a:t>によるクラス分けのシミュレーション</a:t>
            </a:r>
            <a:r>
              <a:rPr lang="en-US" altLang="ja-JP" sz="3200" dirty="0" smtClean="0"/>
              <a:t>2</a:t>
            </a:r>
            <a:endParaRPr kumimoji="1" lang="ja-JP" altLang="en-US" sz="3200" dirty="0"/>
          </a:p>
        </p:txBody>
      </p:sp>
      <p:sp>
        <p:nvSpPr>
          <p:cNvPr id="3" name="スライド番号プレースホル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93B3-7C3E-49C7-9111-E82315AC85F1}" type="slidenum">
              <a:rPr kumimoji="1" lang="ja-JP" altLang="en-US" smtClean="0"/>
              <a:pPr/>
              <a:t>35</a:t>
            </a:fld>
            <a:endParaRPr kumimoji="1" lang="ja-JP" altLang="en-US" dirty="0"/>
          </a:p>
        </p:txBody>
      </p:sp>
      <p:graphicFrame>
        <p:nvGraphicFramePr>
          <p:cNvPr id="6" name="グラフ 5"/>
          <p:cNvGraphicFramePr/>
          <p:nvPr/>
        </p:nvGraphicFramePr>
        <p:xfrm>
          <a:off x="357158" y="1643050"/>
          <a:ext cx="8572560" cy="47863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642918"/>
            <a:ext cx="8929718" cy="1069848"/>
          </a:xfrm>
        </p:spPr>
        <p:txBody>
          <a:bodyPr>
            <a:normAutofit/>
          </a:bodyPr>
          <a:lstStyle/>
          <a:p>
            <a:r>
              <a:rPr lang="en-US" altLang="ja-JP" sz="3200" dirty="0" smtClean="0"/>
              <a:t>NTT</a:t>
            </a:r>
            <a:r>
              <a:rPr lang="ja-JP" altLang="en-US" sz="3200" dirty="0" smtClean="0"/>
              <a:t>によるクラス分けのシミュレーションと</a:t>
            </a:r>
            <a:r>
              <a:rPr lang="en-US" altLang="ja-JP" sz="3200" dirty="0" smtClean="0"/>
              <a:t>1PLM</a:t>
            </a:r>
            <a:r>
              <a:rPr lang="ja-JP" altLang="en-US" sz="3200" dirty="0" smtClean="0"/>
              <a:t>による能力推定値の比較</a:t>
            </a:r>
            <a:r>
              <a:rPr lang="en-US" altLang="ja-JP" sz="3200" dirty="0" smtClean="0"/>
              <a:t>2</a:t>
            </a:r>
            <a:endParaRPr kumimoji="1" lang="ja-JP" altLang="en-US" sz="3200" dirty="0"/>
          </a:p>
        </p:txBody>
      </p:sp>
      <p:sp>
        <p:nvSpPr>
          <p:cNvPr id="3" name="スライド番号プレースホル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93B3-7C3E-49C7-9111-E82315AC85F1}" type="slidenum">
              <a:rPr kumimoji="1" lang="ja-JP" altLang="en-US" smtClean="0"/>
              <a:pPr/>
              <a:t>36</a:t>
            </a:fld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428596" y="2143116"/>
          <a:ext cx="8215368" cy="2542001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226657"/>
                <a:gridCol w="952271"/>
                <a:gridCol w="839291"/>
                <a:gridCol w="1323495"/>
                <a:gridCol w="1226657"/>
                <a:gridCol w="1420340"/>
                <a:gridCol w="1226657"/>
              </a:tblGrid>
              <a:tr h="363143">
                <a:tc rowSpan="2">
                  <a:txBody>
                    <a:bodyPr/>
                    <a:lstStyle/>
                    <a:p>
                      <a:pPr algn="l" fontAlgn="ctr"/>
                      <a:r>
                        <a:rPr lang="ja-JP" altLang="en-US" sz="2000" u="none" strike="noStrike" dirty="0"/>
                        <a:t>　</a:t>
                      </a:r>
                      <a:endParaRPr lang="ja-JP" alt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/>
                        <a:t>θ2-</a:t>
                      </a:r>
                      <a:r>
                        <a:rPr lang="en-US" sz="2000" u="none" strike="noStrike" dirty="0"/>
                        <a:t>T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/>
                        <a:t>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/>
                        <a:t>θ1-</a:t>
                      </a:r>
                      <a:r>
                        <a:rPr lang="en-US" sz="2000" u="none" strike="noStrike" dirty="0"/>
                        <a:t>T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2000" u="none" strike="noStrike"/>
                        <a:t>正答数</a:t>
                      </a:r>
                      <a:endParaRPr lang="ja-JP" alt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6314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 smtClean="0"/>
                        <a:t>Mean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/>
                        <a:t>SD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 smtClean="0"/>
                        <a:t>Mean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/>
                        <a:t>SD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</a:tr>
              <a:tr h="36314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 smtClean="0"/>
                        <a:t>Class 01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/>
                        <a:t>3</a:t>
                      </a:r>
                      <a:r>
                        <a:rPr lang="ja-JP" altLang="en-US" sz="2000" u="none" strike="noStrike" dirty="0" smtClean="0"/>
                        <a:t>～</a:t>
                      </a:r>
                      <a:r>
                        <a:rPr lang="en-US" altLang="ja-JP" sz="2000" u="none" strike="noStrike" dirty="0" smtClean="0"/>
                        <a:t>8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 smtClean="0"/>
                        <a:t>15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-3.06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0.604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26.9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3.88 </a:t>
                      </a:r>
                    </a:p>
                  </a:txBody>
                  <a:tcPr marL="0" marR="0" marT="0" marB="0" anchor="ctr"/>
                </a:tc>
              </a:tr>
              <a:tr h="36314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 smtClean="0"/>
                        <a:t>Class</a:t>
                      </a:r>
                      <a:r>
                        <a:rPr lang="ja-JP" altLang="en-US" sz="2000" u="none" strike="noStrike" baseline="0" dirty="0" smtClean="0"/>
                        <a:t> </a:t>
                      </a:r>
                      <a:r>
                        <a:rPr lang="en-US" sz="2000" u="none" strike="noStrike" dirty="0" smtClean="0"/>
                        <a:t>02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 smtClean="0"/>
                        <a:t>9</a:t>
                      </a:r>
                      <a:r>
                        <a:rPr lang="ja-JP" altLang="en-US" sz="2000" u="none" strike="noStrike" dirty="0" smtClean="0"/>
                        <a:t>～</a:t>
                      </a:r>
                      <a:r>
                        <a:rPr lang="en-US" altLang="ja-JP" sz="2000" u="none" strike="noStrike" dirty="0" smtClean="0"/>
                        <a:t>14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 smtClean="0"/>
                        <a:t>15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-1.39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0.584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35.5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3.76 </a:t>
                      </a:r>
                    </a:p>
                  </a:txBody>
                  <a:tcPr marL="0" marR="0" marT="0" marB="0" anchor="ctr"/>
                </a:tc>
              </a:tr>
              <a:tr h="36314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 smtClean="0"/>
                        <a:t>Class</a:t>
                      </a:r>
                      <a:r>
                        <a:rPr lang="ja-JP" altLang="en-US" sz="2000" u="none" strike="noStrike" baseline="0" dirty="0" smtClean="0"/>
                        <a:t> </a:t>
                      </a:r>
                      <a:r>
                        <a:rPr lang="en-US" sz="2000" u="none" strike="noStrike" dirty="0" smtClean="0"/>
                        <a:t>03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 smtClean="0"/>
                        <a:t>15</a:t>
                      </a:r>
                      <a:r>
                        <a:rPr lang="ja-JP" altLang="en-US" sz="2000" u="none" strike="noStrike" dirty="0" smtClean="0"/>
                        <a:t>～</a:t>
                      </a:r>
                      <a:r>
                        <a:rPr lang="en-US" altLang="ja-JP" sz="2000" u="none" strike="noStrike" dirty="0" smtClean="0"/>
                        <a:t>19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 smtClean="0"/>
                        <a:t>16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0.11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0.652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42.6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3.66 </a:t>
                      </a:r>
                    </a:p>
                  </a:txBody>
                  <a:tcPr marL="0" marR="0" marT="0" marB="0" anchor="ctr"/>
                </a:tc>
              </a:tr>
              <a:tr h="36314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 smtClean="0"/>
                        <a:t>Class</a:t>
                      </a:r>
                      <a:r>
                        <a:rPr lang="ja-JP" altLang="en-US" sz="2000" u="none" strike="noStrike" baseline="0" dirty="0" smtClean="0"/>
                        <a:t> </a:t>
                      </a:r>
                      <a:r>
                        <a:rPr lang="en-US" sz="2000" u="none" strike="noStrike" dirty="0" smtClean="0"/>
                        <a:t>04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 smtClean="0"/>
                        <a:t>20</a:t>
                      </a:r>
                      <a:r>
                        <a:rPr lang="ja-JP" altLang="en-US" sz="2000" u="none" strike="noStrike" dirty="0" smtClean="0"/>
                        <a:t>～</a:t>
                      </a:r>
                      <a:r>
                        <a:rPr lang="en-US" altLang="ja-JP" sz="2000" u="none" strike="noStrike" dirty="0" smtClean="0"/>
                        <a:t>23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 smtClean="0"/>
                        <a:t>14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0.97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0.698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46.9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3.09 </a:t>
                      </a:r>
                    </a:p>
                  </a:txBody>
                  <a:tcPr marL="0" marR="0" marT="0" marB="0" anchor="ctr"/>
                </a:tc>
              </a:tr>
              <a:tr h="36314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 smtClean="0"/>
                        <a:t>Class</a:t>
                      </a:r>
                      <a:r>
                        <a:rPr lang="ja-JP" altLang="en-US" sz="2000" u="none" strike="noStrike" baseline="0" dirty="0" smtClean="0"/>
                        <a:t> </a:t>
                      </a:r>
                      <a:r>
                        <a:rPr lang="en-US" sz="2000" u="none" strike="noStrike" dirty="0" smtClean="0"/>
                        <a:t>05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 smtClean="0"/>
                        <a:t>24</a:t>
                      </a:r>
                      <a:r>
                        <a:rPr lang="ja-JP" altLang="en-US" sz="2000" u="none" strike="noStrike" dirty="0" smtClean="0"/>
                        <a:t>～</a:t>
                      </a:r>
                      <a:r>
                        <a:rPr lang="en-US" altLang="ja-JP" sz="2000" u="none" strike="noStrike" dirty="0" smtClean="0"/>
                        <a:t>30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 smtClean="0"/>
                        <a:t>15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2.89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1.204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54.3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4.84 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429684" cy="1069848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クラス分けテストの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テスト参照プロファイル</a:t>
            </a:r>
            <a:r>
              <a:rPr lang="en-US" altLang="ja-JP" dirty="0" smtClean="0"/>
              <a:t>1</a:t>
            </a:r>
            <a:endParaRPr kumimoji="1" lang="ja-JP" altLang="en-US" dirty="0"/>
          </a:p>
        </p:txBody>
      </p:sp>
      <p:sp>
        <p:nvSpPr>
          <p:cNvPr id="3" name="スライド番号プレースホル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93B3-7C3E-49C7-9111-E82315AC85F1}" type="slidenum">
              <a:rPr kumimoji="1" lang="ja-JP" altLang="en-US" smtClean="0"/>
              <a:pPr/>
              <a:t>37</a:t>
            </a:fld>
            <a:endParaRPr kumimoji="1" lang="ja-JP" altLang="en-US" dirty="0"/>
          </a:p>
        </p:txBody>
      </p:sp>
      <p:graphicFrame>
        <p:nvGraphicFramePr>
          <p:cNvPr id="6" name="グラフ 5"/>
          <p:cNvGraphicFramePr/>
          <p:nvPr/>
        </p:nvGraphicFramePr>
        <p:xfrm>
          <a:off x="500034" y="1714488"/>
          <a:ext cx="7143800" cy="4857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429684" cy="1069848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クラス分けテストの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テスト参照プロファイル</a:t>
            </a:r>
            <a:r>
              <a:rPr lang="en-US" altLang="ja-JP" dirty="0" smtClean="0"/>
              <a:t>2</a:t>
            </a:r>
            <a:endParaRPr kumimoji="1" lang="ja-JP" altLang="en-US" dirty="0"/>
          </a:p>
        </p:txBody>
      </p:sp>
      <p:sp>
        <p:nvSpPr>
          <p:cNvPr id="3" name="スライド番号プレースホル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93B3-7C3E-49C7-9111-E82315AC85F1}" type="slidenum">
              <a:rPr kumimoji="1" lang="ja-JP" altLang="en-US" smtClean="0"/>
              <a:pPr/>
              <a:t>38</a:t>
            </a:fld>
            <a:endParaRPr kumimoji="1" lang="ja-JP" altLang="en-US" dirty="0"/>
          </a:p>
        </p:txBody>
      </p:sp>
      <p:graphicFrame>
        <p:nvGraphicFramePr>
          <p:cNvPr id="6" name="グラフ 5"/>
          <p:cNvGraphicFramePr/>
          <p:nvPr/>
        </p:nvGraphicFramePr>
        <p:xfrm>
          <a:off x="500034" y="1714488"/>
          <a:ext cx="7143800" cy="4857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429684" cy="1069848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クラス分けテストの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テスト参照プロファイルと</a:t>
            </a:r>
            <a:r>
              <a:rPr lang="en-US" altLang="ja-JP" dirty="0" smtClean="0"/>
              <a:t>1PLM </a:t>
            </a:r>
            <a:r>
              <a:rPr lang="ja-JP" altLang="en-US" dirty="0" smtClean="0"/>
              <a:t>の</a:t>
            </a:r>
            <a:r>
              <a:rPr lang="en-US" altLang="ja-JP" dirty="0" smtClean="0"/>
              <a:t>θ</a:t>
            </a:r>
            <a:endParaRPr kumimoji="1" lang="ja-JP" altLang="en-US" dirty="0"/>
          </a:p>
        </p:txBody>
      </p:sp>
      <p:sp>
        <p:nvSpPr>
          <p:cNvPr id="3" name="スライド番号プレースホル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93B3-7C3E-49C7-9111-E82315AC85F1}" type="slidenum">
              <a:rPr kumimoji="1" lang="ja-JP" altLang="en-US" smtClean="0"/>
              <a:pPr/>
              <a:t>39</a:t>
            </a:fld>
            <a:endParaRPr kumimoji="1" lang="ja-JP" altLang="en-US" dirty="0"/>
          </a:p>
        </p:txBody>
      </p:sp>
      <p:graphicFrame>
        <p:nvGraphicFramePr>
          <p:cNvPr id="6" name="グラフ 5"/>
          <p:cNvGraphicFramePr/>
          <p:nvPr/>
        </p:nvGraphicFramePr>
        <p:xfrm>
          <a:off x="500034" y="1714488"/>
          <a:ext cx="8273128" cy="4857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71472" y="642918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習熟度別</a:t>
            </a:r>
            <a:r>
              <a:rPr kumimoji="1" lang="ja-JP" altLang="en-US" dirty="0" smtClean="0"/>
              <a:t>クラス分けのためのテスト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93B3-7C3E-49C7-9111-E82315AC85F1}" type="slidenum">
              <a:rPr kumimoji="1" lang="ja-JP" altLang="en-US" smtClean="0"/>
              <a:pPr/>
              <a:t>4</a:t>
            </a:fld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642910" y="1928802"/>
            <a:ext cx="2571768" cy="71438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/>
              <a:t>英検の過去問題</a:t>
            </a:r>
            <a:endParaRPr kumimoji="1" lang="ja-JP" altLang="en-US" sz="2400" dirty="0"/>
          </a:p>
        </p:txBody>
      </p:sp>
      <p:sp>
        <p:nvSpPr>
          <p:cNvPr id="7" name="正方形/長方形 6"/>
          <p:cNvSpPr/>
          <p:nvPr/>
        </p:nvSpPr>
        <p:spPr>
          <a:xfrm>
            <a:off x="642910" y="2714620"/>
            <a:ext cx="2571768" cy="71438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/>
              <a:t>TOEIC </a:t>
            </a:r>
            <a:r>
              <a:rPr lang="ja-JP" altLang="en-US" sz="2400" dirty="0" smtClean="0"/>
              <a:t>模擬問題</a:t>
            </a:r>
            <a:endParaRPr lang="en-US" altLang="ja-JP" sz="2400" dirty="0" smtClean="0"/>
          </a:p>
        </p:txBody>
      </p:sp>
      <p:sp>
        <p:nvSpPr>
          <p:cNvPr id="9" name="正方形/長方形 8"/>
          <p:cNvSpPr/>
          <p:nvPr/>
        </p:nvSpPr>
        <p:spPr>
          <a:xfrm>
            <a:off x="642910" y="3500438"/>
            <a:ext cx="2571768" cy="71438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/>
              <a:t>オリジナル問題</a:t>
            </a:r>
            <a:endParaRPr lang="en-US" altLang="ja-JP" sz="2400" dirty="0" smtClean="0"/>
          </a:p>
        </p:txBody>
      </p:sp>
      <p:sp>
        <p:nvSpPr>
          <p:cNvPr id="14" name="正方形/長方形 13"/>
          <p:cNvSpPr/>
          <p:nvPr/>
        </p:nvSpPr>
        <p:spPr>
          <a:xfrm>
            <a:off x="642910" y="4214818"/>
            <a:ext cx="2571768" cy="71438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/>
              <a:t>オリジナル問題</a:t>
            </a:r>
            <a:endParaRPr lang="en-US" altLang="ja-JP" sz="2400" dirty="0" smtClean="0"/>
          </a:p>
        </p:txBody>
      </p:sp>
      <p:sp>
        <p:nvSpPr>
          <p:cNvPr id="15" name="下矢印 14"/>
          <p:cNvSpPr/>
          <p:nvPr/>
        </p:nvSpPr>
        <p:spPr>
          <a:xfrm rot="16200000">
            <a:off x="3536149" y="2607463"/>
            <a:ext cx="1000132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6" name="下矢印 15"/>
          <p:cNvSpPr/>
          <p:nvPr/>
        </p:nvSpPr>
        <p:spPr>
          <a:xfrm rot="16200000">
            <a:off x="3536149" y="4822041"/>
            <a:ext cx="1000132" cy="785818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7" name="正方形/長方形 16"/>
          <p:cNvSpPr/>
          <p:nvPr/>
        </p:nvSpPr>
        <p:spPr>
          <a:xfrm>
            <a:off x="4786314" y="2643182"/>
            <a:ext cx="3357586" cy="71438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/>
              <a:t>正当数に基づくスコア</a:t>
            </a:r>
            <a:endParaRPr lang="en-US" altLang="ja-JP" sz="2400" dirty="0" smtClean="0"/>
          </a:p>
        </p:txBody>
      </p:sp>
      <p:sp>
        <p:nvSpPr>
          <p:cNvPr id="18" name="正方形/長方形 17"/>
          <p:cNvSpPr/>
          <p:nvPr/>
        </p:nvSpPr>
        <p:spPr>
          <a:xfrm>
            <a:off x="4857752" y="4857760"/>
            <a:ext cx="3429024" cy="71438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/>
              <a:t>標準化されたスコア</a:t>
            </a:r>
            <a:endParaRPr lang="en-US" altLang="ja-JP" sz="2400" dirty="0" smtClean="0"/>
          </a:p>
        </p:txBody>
      </p:sp>
      <p:sp>
        <p:nvSpPr>
          <p:cNvPr id="19" name="正方形/長方形 18"/>
          <p:cNvSpPr/>
          <p:nvPr/>
        </p:nvSpPr>
        <p:spPr>
          <a:xfrm>
            <a:off x="642910" y="5715016"/>
            <a:ext cx="2571768" cy="71438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/>
              <a:t>CASEC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642910" y="4929198"/>
            <a:ext cx="2571768" cy="71438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/>
              <a:t>TOEIC IP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4.81036E-7 L -5.55556E-7 0.10222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9" grpId="1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429684" cy="1069848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クラス分けテストの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テスト参照プロファイル</a:t>
            </a:r>
            <a:r>
              <a:rPr lang="en-US" altLang="ja-JP" dirty="0" smtClean="0"/>
              <a:t>2</a:t>
            </a:r>
            <a:endParaRPr kumimoji="1" lang="ja-JP" altLang="en-US" dirty="0"/>
          </a:p>
        </p:txBody>
      </p:sp>
      <p:sp>
        <p:nvSpPr>
          <p:cNvPr id="3" name="スライド番号プレースホル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93B3-7C3E-49C7-9111-E82315AC85F1}" type="slidenum">
              <a:rPr kumimoji="1" lang="ja-JP" altLang="en-US" smtClean="0"/>
              <a:pPr/>
              <a:t>40</a:t>
            </a:fld>
            <a:endParaRPr kumimoji="1" lang="ja-JP" altLang="en-US" dirty="0"/>
          </a:p>
        </p:txBody>
      </p:sp>
      <p:graphicFrame>
        <p:nvGraphicFramePr>
          <p:cNvPr id="6" name="グラフ 5"/>
          <p:cNvGraphicFramePr/>
          <p:nvPr/>
        </p:nvGraphicFramePr>
        <p:xfrm>
          <a:off x="500034" y="1714488"/>
          <a:ext cx="7643866" cy="4857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1066800"/>
          </a:xfrm>
        </p:spPr>
        <p:txBody>
          <a:bodyPr/>
          <a:lstStyle/>
          <a:p>
            <a:r>
              <a:rPr kumimoji="1" lang="ja-JP" altLang="en-US" dirty="0" smtClean="0"/>
              <a:t>まとめ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93B3-7C3E-49C7-9111-E82315AC85F1}" type="slidenum">
              <a:rPr kumimoji="1" lang="ja-JP" altLang="en-US" smtClean="0"/>
              <a:pPr/>
              <a:t>41</a:t>
            </a:fld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500034" y="1714488"/>
            <a:ext cx="8072494" cy="121444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24078" indent="-514350">
              <a:buFont typeface="+mj-lt"/>
              <a:buAutoNum type="arabicPeriod"/>
            </a:pPr>
            <a:r>
              <a:rPr lang="ja-JP" altLang="en-US" sz="2400" dirty="0" smtClean="0"/>
              <a:t>条件を満たすテストを個人レベルで作成可能か？</a:t>
            </a:r>
            <a:endParaRPr lang="en-US" altLang="ja-JP" sz="2400" dirty="0" smtClean="0"/>
          </a:p>
          <a:p>
            <a:pPr marL="624078" indent="-514350"/>
            <a:r>
              <a:rPr lang="en-US" altLang="ja-JP" sz="2400" dirty="0" smtClean="0"/>
              <a:t>	</a:t>
            </a:r>
            <a:r>
              <a:rPr lang="ja-JP" altLang="en-US" sz="2400" dirty="0" smtClean="0"/>
              <a:t> ⇒ 　可能</a:t>
            </a:r>
            <a:endParaRPr lang="en-US" altLang="ja-JP" sz="2400" dirty="0" smtClean="0"/>
          </a:p>
        </p:txBody>
      </p:sp>
      <p:sp>
        <p:nvSpPr>
          <p:cNvPr id="7" name="正方形/長方形 6"/>
          <p:cNvSpPr/>
          <p:nvPr/>
        </p:nvSpPr>
        <p:spPr>
          <a:xfrm>
            <a:off x="500034" y="3143248"/>
            <a:ext cx="8072494" cy="121444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24078" indent="-514350">
              <a:buFont typeface="+mj-lt"/>
              <a:buAutoNum type="arabicPeriod" startAt="2"/>
            </a:pPr>
            <a:r>
              <a:rPr lang="ja-JP" altLang="en-US" sz="2400" dirty="0" smtClean="0"/>
              <a:t>どのようなモデルで分析するのがよいか？</a:t>
            </a:r>
            <a:endParaRPr lang="en-US" altLang="ja-JP" sz="2400" dirty="0" smtClean="0"/>
          </a:p>
          <a:p>
            <a:pPr marL="624078" indent="-514350"/>
            <a:r>
              <a:rPr lang="ja-JP" altLang="en-US" sz="2400" dirty="0" smtClean="0"/>
              <a:t>　　⇒　</a:t>
            </a:r>
            <a:r>
              <a:rPr lang="en-US" altLang="ja-JP" sz="2400" dirty="0" smtClean="0"/>
              <a:t>1PLM </a:t>
            </a:r>
            <a:r>
              <a:rPr lang="ja-JP" altLang="en-US" sz="2400" dirty="0" smtClean="0"/>
              <a:t>または </a:t>
            </a:r>
            <a:r>
              <a:rPr lang="en-US" altLang="ja-JP" sz="2400" dirty="0" smtClean="0"/>
              <a:t>NTT</a:t>
            </a:r>
          </a:p>
          <a:p>
            <a:pPr marL="624078" indent="-514350"/>
            <a:r>
              <a:rPr lang="ja-JP" altLang="en-US" sz="2400" dirty="0" smtClean="0"/>
              <a:t>　　⇒　事前に</a:t>
            </a:r>
            <a:r>
              <a:rPr lang="en-US" altLang="ja-JP" sz="2400" dirty="0" smtClean="0"/>
              <a:t>misfit</a:t>
            </a:r>
            <a:r>
              <a:rPr lang="ja-JP" altLang="en-US" sz="2400" dirty="0" err="1" smtClean="0"/>
              <a:t>を適</a:t>
            </a:r>
            <a:r>
              <a:rPr lang="ja-JP" altLang="en-US" sz="2400" dirty="0" smtClean="0"/>
              <a:t>切に取り除く</a:t>
            </a:r>
            <a:endParaRPr lang="en-US" altLang="ja-JP" sz="2400" dirty="0" smtClean="0"/>
          </a:p>
        </p:txBody>
      </p:sp>
      <p:sp>
        <p:nvSpPr>
          <p:cNvPr id="8" name="正方形/長方形 7"/>
          <p:cNvSpPr/>
          <p:nvPr/>
        </p:nvSpPr>
        <p:spPr>
          <a:xfrm>
            <a:off x="500034" y="4572008"/>
            <a:ext cx="8072494" cy="121444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24078" indent="-514350">
              <a:buFont typeface="+mj-lt"/>
              <a:buAutoNum type="arabicPeriod" startAt="3"/>
            </a:pPr>
            <a:r>
              <a:rPr lang="ja-JP" altLang="en-US" sz="2400" dirty="0" smtClean="0"/>
              <a:t>作成したテストでうまくクラス分けできるか？</a:t>
            </a:r>
            <a:endParaRPr lang="en-US" altLang="ja-JP" sz="2400" dirty="0" smtClean="0"/>
          </a:p>
          <a:p>
            <a:pPr marL="624078" indent="-514350"/>
            <a:r>
              <a:rPr lang="ja-JP" altLang="en-US" sz="2400" dirty="0" smtClean="0"/>
              <a:t>　　⇒　</a:t>
            </a:r>
            <a:r>
              <a:rPr lang="en-US" altLang="ja-JP" sz="2400" dirty="0" smtClean="0"/>
              <a:t>NTT</a:t>
            </a:r>
            <a:r>
              <a:rPr lang="ja-JP" altLang="en-US" sz="2400" dirty="0" smtClean="0"/>
              <a:t>を利用した方が解釈・判断が容易</a:t>
            </a:r>
            <a:endParaRPr lang="ja-JP" altLang="en-US" sz="24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1066800"/>
          </a:xfrm>
        </p:spPr>
        <p:txBody>
          <a:bodyPr/>
          <a:lstStyle/>
          <a:p>
            <a:r>
              <a:rPr kumimoji="1" lang="ja-JP" altLang="en-US" dirty="0" smtClean="0"/>
              <a:t>今後の課題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93B3-7C3E-49C7-9111-E82315AC85F1}" type="slidenum">
              <a:rPr kumimoji="1" lang="ja-JP" altLang="en-US" smtClean="0"/>
              <a:pPr/>
              <a:t>42</a:t>
            </a:fld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571472" y="2928934"/>
            <a:ext cx="8072494" cy="121444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24078" indent="-514350">
              <a:buFont typeface="+mj-lt"/>
              <a:buAutoNum type="arabicPeriod" startAt="2"/>
            </a:pPr>
            <a:r>
              <a:rPr lang="en-US" altLang="ja-JP" sz="2400" dirty="0" smtClean="0"/>
              <a:t>Misfits</a:t>
            </a:r>
            <a:r>
              <a:rPr lang="ja-JP" altLang="en-US" sz="2400" dirty="0" smtClean="0"/>
              <a:t>をどのように取り除くのがよいか？</a:t>
            </a:r>
            <a:endParaRPr lang="ja-JP" altLang="en-US" sz="2400" dirty="0"/>
          </a:p>
        </p:txBody>
      </p:sp>
      <p:sp>
        <p:nvSpPr>
          <p:cNvPr id="7" name="正方形/長方形 6"/>
          <p:cNvSpPr/>
          <p:nvPr/>
        </p:nvSpPr>
        <p:spPr>
          <a:xfrm>
            <a:off x="571472" y="4214818"/>
            <a:ext cx="8072494" cy="121444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24078" indent="-514350">
              <a:buFont typeface="+mj-lt"/>
              <a:buAutoNum type="arabicPeriod" startAt="3"/>
            </a:pPr>
            <a:r>
              <a:rPr lang="ja-JP" altLang="en-US" sz="2400" dirty="0" smtClean="0"/>
              <a:t>項目バンクを構築できないか？</a:t>
            </a:r>
            <a:endParaRPr lang="en-US" altLang="ja-JP" sz="2400" dirty="0" smtClean="0"/>
          </a:p>
        </p:txBody>
      </p:sp>
      <p:sp>
        <p:nvSpPr>
          <p:cNvPr id="8" name="正方形/長方形 7"/>
          <p:cNvSpPr/>
          <p:nvPr/>
        </p:nvSpPr>
        <p:spPr>
          <a:xfrm>
            <a:off x="571472" y="1643050"/>
            <a:ext cx="8072494" cy="121444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24078" indent="-514350">
              <a:buFont typeface="+mj-lt"/>
              <a:buAutoNum type="arabicPeriod"/>
            </a:pPr>
            <a:r>
              <a:rPr lang="ja-JP" altLang="en-US" sz="2400" dirty="0" smtClean="0"/>
              <a:t>どのような項目がよい項目か？</a:t>
            </a:r>
            <a:endParaRPr lang="ja-JP" altLang="en-US" sz="2400" dirty="0"/>
          </a:p>
        </p:txBody>
      </p:sp>
      <p:sp>
        <p:nvSpPr>
          <p:cNvPr id="9" name="正方形/長方形 8"/>
          <p:cNvSpPr/>
          <p:nvPr/>
        </p:nvSpPr>
        <p:spPr>
          <a:xfrm>
            <a:off x="571472" y="5500702"/>
            <a:ext cx="8072494" cy="121444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24078" indent="-514350">
              <a:buFont typeface="+mj-lt"/>
              <a:buAutoNum type="arabicPeriod" startAt="4"/>
            </a:pPr>
            <a:r>
              <a:rPr lang="ja-JP" altLang="en-US" sz="2400" dirty="0" smtClean="0"/>
              <a:t>ＣＡＴにできないか？</a:t>
            </a:r>
            <a:endParaRPr lang="en-US" altLang="ja-JP" sz="2400" dirty="0" smtClean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1643050"/>
            <a:ext cx="8229600" cy="4572032"/>
          </a:xfrm>
        </p:spPr>
        <p:txBody>
          <a:bodyPr>
            <a:normAutofit fontScale="90000"/>
          </a:bodyPr>
          <a:lstStyle/>
          <a:p>
            <a:pPr algn="ctr"/>
            <a:r>
              <a:rPr lang="ja-JP" altLang="en-US" dirty="0" smtClean="0"/>
              <a:t>ご静聴ありがとうございました。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sz="3100" b="1" dirty="0" smtClean="0">
                <a:solidFill>
                  <a:schemeClr val="accent1"/>
                </a:solidFill>
              </a:rPr>
              <a:t>問い合わせ先：</a:t>
            </a:r>
            <a:r>
              <a:rPr lang="en-US" altLang="ja-JP" sz="3100" b="1" dirty="0" smtClean="0">
                <a:solidFill>
                  <a:schemeClr val="accent1"/>
                </a:solidFill>
              </a:rPr>
              <a:t>kimura@n-seiryo.ac.jp </a:t>
            </a:r>
            <a:r>
              <a:rPr lang="en-US" altLang="ja-JP" sz="3100" dirty="0" smtClean="0"/>
              <a:t/>
            </a:r>
            <a:br>
              <a:rPr lang="en-US" altLang="ja-JP" sz="3100" dirty="0" smtClean="0"/>
            </a:br>
            <a:r>
              <a:rPr lang="en-US" altLang="ja-JP" dirty="0" smtClean="0"/>
              <a:t/>
            </a:r>
            <a:br>
              <a:rPr lang="en-US" altLang="ja-JP" dirty="0" smtClean="0"/>
            </a:b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93B3-7C3E-49C7-9111-E82315AC85F1}" type="slidenum">
              <a:rPr kumimoji="1" lang="ja-JP" altLang="en-US" smtClean="0"/>
              <a:pPr/>
              <a:t>43</a:t>
            </a:fld>
            <a:endParaRPr kumimoji="1" lang="ja-JP" alt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428628"/>
          </a:xfrm>
        </p:spPr>
        <p:txBody>
          <a:bodyPr>
            <a:noAutofit/>
          </a:bodyPr>
          <a:lstStyle/>
          <a:p>
            <a:r>
              <a:rPr kumimoji="1" lang="ja-JP" altLang="en-US" sz="2000" dirty="0" smtClean="0">
                <a:solidFill>
                  <a:schemeClr val="bg1"/>
                </a:solidFill>
              </a:rPr>
              <a:t>引用文献・参考文献</a:t>
            </a:r>
            <a:endParaRPr kumimoji="1" lang="ja-JP" altLang="en-US" sz="2000" dirty="0">
              <a:solidFill>
                <a:schemeClr val="bg1"/>
              </a:solidFill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0" y="571480"/>
            <a:ext cx="9144000" cy="628652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ja-JP" altLang="en-US" sz="1400" dirty="0" smtClean="0"/>
              <a:t>秋山實</a:t>
            </a:r>
            <a:r>
              <a:rPr lang="en-US" sz="1400" dirty="0" smtClean="0"/>
              <a:t>.(2006).</a:t>
            </a:r>
            <a:r>
              <a:rPr lang="ja-JP" altLang="en-US" sz="1400" dirty="0" smtClean="0"/>
              <a:t>「オーブンソースソフトウェア</a:t>
            </a:r>
            <a:r>
              <a:rPr lang="en-US" sz="1400" dirty="0" smtClean="0"/>
              <a:t>moodle</a:t>
            </a:r>
            <a:r>
              <a:rPr lang="ja-JP" altLang="en-US" sz="1400" dirty="0" smtClean="0"/>
              <a:t>のオンラインテスト機能を基盤としたアイテム開発スキーム」教育システム情報学会研究報告</a:t>
            </a:r>
            <a:r>
              <a:rPr lang="en-US" sz="1400" dirty="0" smtClean="0"/>
              <a:t>, vol.20, no.6, 79-82.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ja-JP" altLang="en-US" sz="1400" dirty="0" smtClean="0"/>
              <a:t>張一平</a:t>
            </a:r>
            <a:r>
              <a:rPr lang="en-US" sz="1400" dirty="0" smtClean="0"/>
              <a:t>.(2007).</a:t>
            </a:r>
            <a:r>
              <a:rPr lang="en-US" altLang="ja-JP" sz="1400" dirty="0" smtClean="0"/>
              <a:t>『</a:t>
            </a:r>
            <a:r>
              <a:rPr lang="ja-JP" altLang="en-US" sz="1400" dirty="0" smtClean="0"/>
              <a:t>確信度テスト法と項目反応理論</a:t>
            </a:r>
            <a:r>
              <a:rPr lang="en-US" altLang="ja-JP" sz="1400" dirty="0" smtClean="0"/>
              <a:t>』</a:t>
            </a:r>
            <a:r>
              <a:rPr lang="ja-JP" altLang="en-US" sz="1400" dirty="0" smtClean="0"/>
              <a:t>東京大学出版会</a:t>
            </a:r>
            <a:r>
              <a:rPr lang="en-US" sz="1400" dirty="0" smtClean="0"/>
              <a:t>.</a:t>
            </a:r>
            <a:endParaRPr lang="ja-JP" altLang="en-US" sz="1400" dirty="0" smtClean="0"/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ja-JP" sz="1400" dirty="0" err="1" smtClean="0"/>
              <a:t>Drasgow</a:t>
            </a:r>
            <a:r>
              <a:rPr lang="en-US" altLang="ja-JP" sz="1400" dirty="0" smtClean="0"/>
              <a:t>, F., Levine,  M. V.,  &amp; McLaughlin, M. E. (1987). Detecting inappropriate test scores with optimal and practical appropriateness indices. </a:t>
            </a:r>
            <a:r>
              <a:rPr lang="en-US" altLang="ja-JP" sz="1400" i="1" dirty="0" smtClean="0"/>
              <a:t>Applied Psychological  Measurement, II, </a:t>
            </a:r>
            <a:r>
              <a:rPr lang="en-US" altLang="ja-JP" sz="1400" dirty="0" smtClean="0"/>
              <a:t>59-79.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ja-JP" sz="1400" dirty="0" err="1" smtClean="0"/>
              <a:t>Drasgow</a:t>
            </a:r>
            <a:r>
              <a:rPr lang="en-US" altLang="ja-JP" sz="1400" dirty="0" smtClean="0"/>
              <a:t>, F., Levine, M. V., &amp; Williams, E. A. (1985).  Appropriateness measurement with </a:t>
            </a:r>
            <a:r>
              <a:rPr lang="en-US" altLang="ja-JP" sz="1400" dirty="0" err="1" smtClean="0"/>
              <a:t>polychotomous</a:t>
            </a:r>
            <a:r>
              <a:rPr lang="en-US" altLang="ja-JP" sz="1400" dirty="0" smtClean="0"/>
              <a:t> item response models and standardized indices.  </a:t>
            </a:r>
            <a:r>
              <a:rPr lang="en-US" altLang="ja-JP" sz="1200" i="1" dirty="0" smtClean="0"/>
              <a:t>British Journal of Mathematical and Statistical Psychology, 38</a:t>
            </a:r>
            <a:r>
              <a:rPr lang="en-US" altLang="ja-JP" sz="1200" dirty="0" smtClean="0"/>
              <a:t>, 66-86.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ja-JP" altLang="en-US" sz="1400" dirty="0" smtClean="0"/>
              <a:t>木村哲夫</a:t>
            </a:r>
            <a:r>
              <a:rPr lang="en-US" sz="1400" dirty="0" smtClean="0"/>
              <a:t>.(2006).</a:t>
            </a:r>
            <a:r>
              <a:rPr lang="ja-JP" altLang="en-US" sz="1400" dirty="0" smtClean="0"/>
              <a:t>「大学における</a:t>
            </a:r>
            <a:r>
              <a:rPr lang="en-US" sz="1400" dirty="0" smtClean="0"/>
              <a:t>e-learning</a:t>
            </a:r>
            <a:r>
              <a:rPr lang="ja-JP" altLang="en-US" sz="1400" dirty="0" smtClean="0"/>
              <a:t>を活用した英語教育のあり方についての研究」新潟青陵大学平成</a:t>
            </a:r>
            <a:r>
              <a:rPr lang="en-US" sz="1400" dirty="0" smtClean="0"/>
              <a:t>17</a:t>
            </a:r>
            <a:r>
              <a:rPr lang="ja-JP" altLang="en-US" sz="1400" dirty="0" smtClean="0"/>
              <a:t>年度共同研究費報告書</a:t>
            </a:r>
            <a:r>
              <a:rPr lang="en-US" sz="1400" dirty="0" smtClean="0"/>
              <a:t>.</a:t>
            </a:r>
            <a:endParaRPr lang="ja-JP" altLang="en-US" sz="1400" dirty="0" smtClean="0"/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ja-JP" altLang="en-US" sz="1400" dirty="0" smtClean="0"/>
              <a:t>木村哲夫</a:t>
            </a:r>
            <a:r>
              <a:rPr lang="en-US" sz="1400" dirty="0" smtClean="0"/>
              <a:t>.(2008a).</a:t>
            </a:r>
            <a:r>
              <a:rPr lang="ja-JP" altLang="en-US" sz="1400" dirty="0" smtClean="0"/>
              <a:t>「</a:t>
            </a:r>
            <a:r>
              <a:rPr lang="en-US" sz="1400" dirty="0" smtClean="0"/>
              <a:t>Moodle</a:t>
            </a:r>
            <a:r>
              <a:rPr lang="ja-JP" altLang="en-US" sz="1400" dirty="0" smtClean="0"/>
              <a:t>を使ったテスティングとそのデータ分析」</a:t>
            </a:r>
            <a:r>
              <a:rPr lang="en-US" altLang="ja-JP" sz="1400" dirty="0" smtClean="0"/>
              <a:t>『</a:t>
            </a:r>
            <a:r>
              <a:rPr lang="ja-JP" altLang="en-US" sz="1400" dirty="0" smtClean="0"/>
              <a:t>金谷憲教授還暦記念論文集</a:t>
            </a:r>
            <a:r>
              <a:rPr lang="en-US" altLang="ja-JP" sz="1400" dirty="0" smtClean="0"/>
              <a:t>』</a:t>
            </a:r>
            <a:r>
              <a:rPr lang="en-US" sz="1400" dirty="0" smtClean="0"/>
              <a:t>pp.247-258. </a:t>
            </a:r>
            <a:r>
              <a:rPr lang="ja-JP" altLang="en-US" sz="1400" dirty="0" smtClean="0"/>
              <a:t>桐原書店</a:t>
            </a:r>
            <a:r>
              <a:rPr lang="en-US" sz="1400" dirty="0" smtClean="0"/>
              <a:t>.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ja-JP" altLang="en-US" sz="1400" dirty="0" smtClean="0"/>
              <a:t>木村哲夫</a:t>
            </a:r>
            <a:r>
              <a:rPr lang="en-US" sz="1400" dirty="0" smtClean="0"/>
              <a:t>.(2008b).</a:t>
            </a:r>
            <a:r>
              <a:rPr lang="ja-JP" altLang="en-US" sz="1400" dirty="0" smtClean="0"/>
              <a:t>「</a:t>
            </a:r>
            <a:r>
              <a:rPr lang="en-US" altLang="ja-JP" sz="1400" dirty="0" smtClean="0"/>
              <a:t> </a:t>
            </a:r>
            <a:r>
              <a:rPr lang="en-US" altLang="ja-JP" sz="1400" dirty="0" err="1" smtClean="0"/>
              <a:t>Moodle</a:t>
            </a:r>
            <a:r>
              <a:rPr lang="ja-JP" altLang="en-US" sz="1400" dirty="0" smtClean="0"/>
              <a:t>を利用したテスト項目分析とアダプティブ・テスト開発の可能性」</a:t>
            </a:r>
            <a:r>
              <a:rPr lang="en-US" altLang="ja-JP" sz="1400" dirty="0" smtClean="0"/>
              <a:t>『</a:t>
            </a:r>
            <a:r>
              <a:rPr lang="zh-CN" altLang="en-US" sz="1400" dirty="0" smtClean="0">
                <a:latin typeface="HG明朝B" pitchFamily="17" charset="-128"/>
                <a:ea typeface="HG明朝B" pitchFamily="17" charset="-128"/>
              </a:rPr>
              <a:t>第</a:t>
            </a:r>
            <a:r>
              <a:rPr lang="en-US" altLang="zh-CN" sz="1400" dirty="0" smtClean="0">
                <a:latin typeface="HG明朝B" pitchFamily="17" charset="-128"/>
                <a:ea typeface="HG明朝B" pitchFamily="17" charset="-128"/>
              </a:rPr>
              <a:t>34</a:t>
            </a:r>
            <a:r>
              <a:rPr lang="zh-CN" altLang="en-US" sz="1400" dirty="0" smtClean="0">
                <a:latin typeface="HG明朝B" pitchFamily="17" charset="-128"/>
                <a:ea typeface="HG明朝B" pitchFamily="17" charset="-128"/>
              </a:rPr>
              <a:t>回全国英語教育学会 東京研究大会</a:t>
            </a:r>
            <a:r>
              <a:rPr lang="ja-JP" altLang="en-US" sz="1400" dirty="0" smtClean="0"/>
              <a:t>予稿集</a:t>
            </a:r>
            <a:r>
              <a:rPr lang="en-US" altLang="ja-JP" sz="1400" dirty="0" smtClean="0"/>
              <a:t>』</a:t>
            </a:r>
            <a:r>
              <a:rPr lang="en-US" sz="1400" dirty="0" smtClean="0"/>
              <a:t>pp.340-341. </a:t>
            </a:r>
            <a:endParaRPr lang="ja-JP" altLang="en-US" sz="1400" dirty="0" smtClean="0"/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ja-JP" altLang="en-US" sz="1400" dirty="0" smtClean="0"/>
              <a:t>大友賢二</a:t>
            </a:r>
            <a:r>
              <a:rPr lang="en-US" sz="1400" dirty="0" smtClean="0"/>
              <a:t>.(1996).</a:t>
            </a:r>
            <a:r>
              <a:rPr lang="en-US" altLang="ja-JP" sz="1400" dirty="0" smtClean="0"/>
              <a:t>『</a:t>
            </a:r>
            <a:r>
              <a:rPr lang="ja-JP" altLang="en-US" sz="1400" dirty="0" smtClean="0"/>
              <a:t>項目応答理論入門</a:t>
            </a:r>
            <a:r>
              <a:rPr lang="en-US" altLang="ja-JP" sz="1400" dirty="0" smtClean="0"/>
              <a:t>』</a:t>
            </a:r>
            <a:r>
              <a:rPr lang="ja-JP" altLang="en-US" sz="1400" dirty="0" smtClean="0"/>
              <a:t>大修館書店</a:t>
            </a:r>
            <a:r>
              <a:rPr lang="en-US" sz="1400" dirty="0" smtClean="0"/>
              <a:t>.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ja-JP" altLang="en-US" sz="1400" dirty="0" smtClean="0"/>
              <a:t>大友賢二・中村洋一</a:t>
            </a:r>
            <a:r>
              <a:rPr lang="en-US" altLang="ja-JP" sz="1400" dirty="0" smtClean="0"/>
              <a:t>(2002). 『</a:t>
            </a:r>
            <a:r>
              <a:rPr lang="ja-JP" altLang="en-US" sz="1400" dirty="0" smtClean="0"/>
              <a:t>テストで言語能力ははかれるか～言語テストデータ分析入門～</a:t>
            </a:r>
            <a:r>
              <a:rPr lang="en-US" altLang="ja-JP" sz="1400" dirty="0" smtClean="0"/>
              <a:t>』</a:t>
            </a:r>
            <a:r>
              <a:rPr lang="ja-JP" altLang="en-US" sz="1400" dirty="0" smtClean="0"/>
              <a:t>河源社</a:t>
            </a:r>
            <a:r>
              <a:rPr lang="en-US" sz="1400" dirty="0" smtClean="0"/>
              <a:t>.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ja-JP" sz="1400" dirty="0" err="1" smtClean="0"/>
              <a:t>Reise</a:t>
            </a:r>
            <a:r>
              <a:rPr lang="en-US" altLang="ja-JP" sz="1400" dirty="0" smtClean="0"/>
              <a:t>, S. P. &amp; Due, A. M. (1991). The influence of test characteristics on the detection of aberrant Response patterns.  </a:t>
            </a:r>
            <a:r>
              <a:rPr lang="en-US" altLang="ja-JP" sz="1400" i="1" dirty="0" smtClean="0"/>
              <a:t>Applied Psychological Measurement, Vol. 15, No. 3</a:t>
            </a:r>
            <a:r>
              <a:rPr lang="en-US" altLang="ja-JP" sz="1400" dirty="0" smtClean="0"/>
              <a:t>, 217-226</a:t>
            </a:r>
            <a:endParaRPr lang="ja-JP" altLang="en-US" sz="1400" dirty="0" smtClean="0"/>
          </a:p>
          <a:p>
            <a:pPr>
              <a:spcBef>
                <a:spcPts val="0"/>
              </a:spcBef>
              <a:buNone/>
            </a:pPr>
            <a:r>
              <a:rPr lang="en-US" sz="1400" dirty="0" err="1" smtClean="0"/>
              <a:t>Shojima</a:t>
            </a:r>
            <a:r>
              <a:rPr lang="en-US" sz="1400" dirty="0" smtClean="0"/>
              <a:t>, K. (2008) .Neural test theory: A latent rank theory for analyzing test data.   </a:t>
            </a:r>
            <a:r>
              <a:rPr lang="en-US" sz="1400" i="1" dirty="0" smtClean="0"/>
              <a:t>DNC Research Note</a:t>
            </a:r>
            <a:r>
              <a:rPr lang="en-US" sz="1400" dirty="0" smtClean="0"/>
              <a:t>, 08-01.</a:t>
            </a:r>
          </a:p>
          <a:p>
            <a:pPr>
              <a:spcBef>
                <a:spcPts val="0"/>
              </a:spcBef>
              <a:buNone/>
            </a:pPr>
            <a:r>
              <a:rPr lang="ja-JP" altLang="en-US" sz="1400" dirty="0" smtClean="0"/>
              <a:t>荘島宏二郎</a:t>
            </a:r>
            <a:r>
              <a:rPr lang="en-US" altLang="ja-JP" sz="1400" dirty="0" smtClean="0"/>
              <a:t>.(2008a).</a:t>
            </a:r>
            <a:r>
              <a:rPr lang="ja-JP" altLang="en-US" sz="1400" dirty="0" smtClean="0"/>
              <a:t>ニューラルテスト理論－資格試験のためのテスト理論－ 平成</a:t>
            </a:r>
            <a:r>
              <a:rPr lang="en-US" altLang="ja-JP" sz="1400" dirty="0" smtClean="0"/>
              <a:t>20</a:t>
            </a:r>
            <a:r>
              <a:rPr lang="ja-JP" altLang="en-US" sz="1400" dirty="0" smtClean="0"/>
              <a:t>年度全国大学入学者選抜研究連絡協議会，研究発表予稿集，</a:t>
            </a:r>
            <a:r>
              <a:rPr lang="en-US" altLang="ja-JP" sz="1400" dirty="0" smtClean="0"/>
              <a:t>163-168.</a:t>
            </a:r>
          </a:p>
          <a:p>
            <a:pPr>
              <a:spcBef>
                <a:spcPts val="0"/>
              </a:spcBef>
              <a:buNone/>
            </a:pPr>
            <a:r>
              <a:rPr lang="ja-JP" altLang="en-US" sz="1400" dirty="0" smtClean="0"/>
              <a:t>荘島宏二郎</a:t>
            </a:r>
            <a:r>
              <a:rPr lang="en-US" altLang="ja-JP" sz="1400" dirty="0" smtClean="0"/>
              <a:t>.(2008b). The structural </a:t>
            </a:r>
            <a:r>
              <a:rPr lang="en-US" altLang="ja-JP" sz="1400" dirty="0" err="1" smtClean="0"/>
              <a:t>neurofield</a:t>
            </a:r>
            <a:r>
              <a:rPr lang="en-US" altLang="ja-JP" sz="1400" dirty="0" smtClean="0"/>
              <a:t> mapping: A latent rank model for multivariate data.  </a:t>
            </a:r>
            <a:r>
              <a:rPr lang="ja-JP" altLang="en-US" sz="1400" dirty="0" smtClean="0"/>
              <a:t>日本行動計量学会第</a:t>
            </a:r>
            <a:r>
              <a:rPr lang="en-US" altLang="ja-JP" sz="1400" dirty="0" smtClean="0"/>
              <a:t>36</a:t>
            </a:r>
            <a:r>
              <a:rPr lang="ja-JP" altLang="en-US" sz="1400" dirty="0" smtClean="0"/>
              <a:t>回大会</a:t>
            </a:r>
            <a:r>
              <a:rPr lang="en-US" altLang="ja-JP" sz="1400" dirty="0" smtClean="0"/>
              <a:t>. 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ja-JP" altLang="en-US" sz="1400" dirty="0" smtClean="0"/>
              <a:t>芝祐順</a:t>
            </a:r>
            <a:r>
              <a:rPr lang="en-US" altLang="ja-JP" sz="1400" dirty="0" smtClean="0"/>
              <a:t>.(1991).『</a:t>
            </a:r>
            <a:r>
              <a:rPr lang="ja-JP" altLang="en-US" sz="1400" dirty="0" smtClean="0"/>
              <a:t>項目反応理論：基礎と応用</a:t>
            </a:r>
            <a:r>
              <a:rPr lang="en-US" altLang="ja-JP" sz="1400" dirty="0" smtClean="0"/>
              <a:t>』</a:t>
            </a:r>
            <a:r>
              <a:rPr lang="ja-JP" altLang="en-US" sz="1400" dirty="0" smtClean="0"/>
              <a:t>東京大学出版</a:t>
            </a:r>
            <a:r>
              <a:rPr lang="en-US" sz="1400" dirty="0" smtClean="0"/>
              <a:t>.</a:t>
            </a:r>
            <a:endParaRPr lang="ja-JP" altLang="en-US" sz="1400" dirty="0" smtClean="0"/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ja-JP" altLang="en-US" sz="1400" dirty="0" smtClean="0"/>
              <a:t>靜哲人</a:t>
            </a:r>
            <a:r>
              <a:rPr lang="en-US" sz="1400" dirty="0" smtClean="0"/>
              <a:t>.(2007).</a:t>
            </a:r>
            <a:r>
              <a:rPr lang="en-US" altLang="ja-JP" sz="1400" dirty="0" smtClean="0"/>
              <a:t>『</a:t>
            </a:r>
            <a:r>
              <a:rPr lang="ja-JP" altLang="en-US" sz="1400" dirty="0" smtClean="0"/>
              <a:t>基礎から深く理解するラッシュモデリング</a:t>
            </a:r>
            <a:r>
              <a:rPr lang="en-US" altLang="ja-JP" sz="1400" dirty="0" smtClean="0"/>
              <a:t>』</a:t>
            </a:r>
            <a:r>
              <a:rPr lang="ja-JP" altLang="en-US" sz="1400" dirty="0" smtClean="0"/>
              <a:t>関西大学出版</a:t>
            </a:r>
            <a:r>
              <a:rPr lang="en-US" sz="1400" dirty="0" smtClean="0"/>
              <a:t>.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ja-JP" altLang="en-US" sz="1400" dirty="0" smtClean="0"/>
              <a:t>豊田秀樹</a:t>
            </a:r>
            <a:r>
              <a:rPr lang="en-US" sz="1400" dirty="0" smtClean="0"/>
              <a:t>.(2002).</a:t>
            </a:r>
            <a:r>
              <a:rPr lang="en-US" altLang="ja-JP" sz="1400" dirty="0" smtClean="0"/>
              <a:t>『</a:t>
            </a:r>
            <a:r>
              <a:rPr lang="ja-JP" altLang="en-US" sz="1400" dirty="0" smtClean="0"/>
              <a:t>項目反応理論</a:t>
            </a:r>
            <a:r>
              <a:rPr lang="en-US" sz="1400" dirty="0" smtClean="0"/>
              <a:t>[</a:t>
            </a:r>
            <a:r>
              <a:rPr lang="ja-JP" altLang="en-US" sz="1400" dirty="0" smtClean="0"/>
              <a:t>入門編</a:t>
            </a:r>
            <a:r>
              <a:rPr lang="en-US" sz="1400" dirty="0" smtClean="0"/>
              <a:t>]</a:t>
            </a:r>
            <a:r>
              <a:rPr lang="en-US" altLang="ja-JP" sz="1400" dirty="0" smtClean="0"/>
              <a:t>』</a:t>
            </a:r>
            <a:r>
              <a:rPr lang="ja-JP" altLang="en-US" sz="1400" dirty="0" smtClean="0"/>
              <a:t>朝倉書店</a:t>
            </a:r>
            <a:r>
              <a:rPr lang="en-US" sz="1400" dirty="0" smtClean="0"/>
              <a:t>. </a:t>
            </a:r>
          </a:p>
          <a:p>
            <a:pPr>
              <a:spcAft>
                <a:spcPts val="600"/>
              </a:spcAft>
            </a:pPr>
            <a:endParaRPr kumimoji="1" lang="ja-JP" altLang="en-US" sz="1400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93B3-7C3E-49C7-9111-E82315AC85F1}" type="slidenum">
              <a:rPr kumimoji="1" lang="ja-JP" altLang="en-US" smtClean="0"/>
              <a:pPr/>
              <a:t>44</a:t>
            </a:fld>
            <a:endParaRPr kumimoji="1" lang="ja-JP" alt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2844" y="642918"/>
            <a:ext cx="9144000" cy="1066800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熟度別クラス分けのためのテストの理想像</a:t>
            </a:r>
            <a:endParaRPr kumimoji="1" lang="ja-JP" altLang="en-US" dirty="0"/>
          </a:p>
        </p:txBody>
      </p:sp>
      <p:graphicFrame>
        <p:nvGraphicFramePr>
          <p:cNvPr id="5" name="コンテンツ プレースホルダ 4"/>
          <p:cNvGraphicFramePr>
            <a:graphicFrameLocks noGrp="1"/>
          </p:cNvGraphicFramePr>
          <p:nvPr>
            <p:ph idx="1"/>
          </p:nvPr>
        </p:nvGraphicFramePr>
        <p:xfrm>
          <a:off x="1500166" y="1928802"/>
          <a:ext cx="6143668" cy="3000402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071834"/>
                <a:gridCol w="3071834"/>
              </a:tblGrid>
              <a:tr h="50006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0" dirty="0" smtClean="0"/>
                        <a:t>問題数</a:t>
                      </a:r>
                      <a:endParaRPr kumimoji="1" lang="ja-JP" altLang="en-US" sz="2400" b="0" dirty="0"/>
                    </a:p>
                  </a:txBody>
                  <a:tcPr>
                    <a:lnB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0" dirty="0" smtClean="0"/>
                        <a:t>少</a:t>
                      </a:r>
                      <a:endParaRPr kumimoji="1" lang="ja-JP" altLang="en-US" sz="2400" b="0" dirty="0"/>
                    </a:p>
                  </a:txBody>
                  <a:tcPr>
                    <a:lnB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006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0" dirty="0" smtClean="0"/>
                        <a:t>テスト時間</a:t>
                      </a:r>
                      <a:endParaRPr kumimoji="1" lang="ja-JP" altLang="en-US" sz="2400" b="0" dirty="0"/>
                    </a:p>
                  </a:txBody>
                  <a:tcPr>
                    <a:lnT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0" dirty="0" smtClean="0"/>
                        <a:t>短</a:t>
                      </a:r>
                      <a:endParaRPr kumimoji="1" lang="en-US" altLang="ja-JP" sz="2400" b="0" dirty="0" smtClean="0"/>
                    </a:p>
                  </a:txBody>
                  <a:tcPr>
                    <a:lnT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50006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/>
                        <a:t>実施形態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0" dirty="0" smtClean="0"/>
                        <a:t>多数一斉・少数個別</a:t>
                      </a:r>
                      <a:endParaRPr kumimoji="1" lang="ja-JP" altLang="en-US" sz="2400" b="0" dirty="0"/>
                    </a:p>
                  </a:txBody>
                  <a:tcPr/>
                </a:tc>
              </a:tr>
              <a:tr h="50006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/>
                        <a:t>採点時間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0" dirty="0" smtClean="0"/>
                        <a:t>短</a:t>
                      </a:r>
                      <a:endParaRPr kumimoji="1" lang="ja-JP" altLang="en-US" sz="2400" b="0" dirty="0"/>
                    </a:p>
                  </a:txBody>
                  <a:tcPr/>
                </a:tc>
              </a:tr>
              <a:tr h="50006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/>
                        <a:t>信頼性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/>
                        <a:t>高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50006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/>
                        <a:t>妥当性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/>
                        <a:t>高</a:t>
                      </a:r>
                      <a:endParaRPr kumimoji="1" lang="ja-JP" alt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93B3-7C3E-49C7-9111-E82315AC85F1}" type="slidenum">
              <a:rPr kumimoji="1" lang="ja-JP" altLang="en-US" smtClean="0"/>
              <a:pPr/>
              <a:t>5</a:t>
            </a:fld>
            <a:endParaRPr kumimoji="1" lang="ja-JP" altLang="en-US" dirty="0"/>
          </a:p>
        </p:txBody>
      </p:sp>
      <p:sp>
        <p:nvSpPr>
          <p:cNvPr id="6" name="下矢印 5"/>
          <p:cNvSpPr/>
          <p:nvPr/>
        </p:nvSpPr>
        <p:spPr>
          <a:xfrm>
            <a:off x="4071934" y="4714884"/>
            <a:ext cx="1000132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2500298" y="5572140"/>
            <a:ext cx="4071966" cy="71438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/>
              <a:t>標準化されたＣＡＴが理想</a:t>
            </a:r>
            <a:endParaRPr lang="en-US" altLang="ja-JP" sz="2400" dirty="0" smtClean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1066800"/>
          </a:xfrm>
        </p:spPr>
        <p:txBody>
          <a:bodyPr/>
          <a:lstStyle/>
          <a:p>
            <a:r>
              <a:rPr lang="en-US" altLang="ja-JP" dirty="0" smtClean="0"/>
              <a:t>Research Questions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93B3-7C3E-49C7-9111-E82315AC85F1}" type="slidenum">
              <a:rPr kumimoji="1" lang="ja-JP" altLang="en-US" smtClean="0"/>
              <a:pPr/>
              <a:t>6</a:t>
            </a:fld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500034" y="1714488"/>
            <a:ext cx="8072494" cy="121444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24078" indent="-514350">
              <a:buFont typeface="+mj-lt"/>
              <a:buAutoNum type="arabicPeriod"/>
            </a:pPr>
            <a:r>
              <a:rPr lang="ja-JP" altLang="en-US" sz="2400" dirty="0" smtClean="0"/>
              <a:t>条件を満たすテストを個人レベルで作成可能か？</a:t>
            </a:r>
            <a:endParaRPr lang="en-US" altLang="ja-JP" sz="2400" dirty="0" smtClean="0"/>
          </a:p>
        </p:txBody>
      </p:sp>
      <p:sp>
        <p:nvSpPr>
          <p:cNvPr id="7" name="正方形/長方形 6"/>
          <p:cNvSpPr/>
          <p:nvPr/>
        </p:nvSpPr>
        <p:spPr>
          <a:xfrm>
            <a:off x="500034" y="3143248"/>
            <a:ext cx="8072494" cy="121444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24078" indent="-514350">
              <a:buFont typeface="+mj-lt"/>
              <a:buAutoNum type="arabicPeriod" startAt="2"/>
            </a:pPr>
            <a:r>
              <a:rPr lang="ja-JP" altLang="en-US" sz="2400" dirty="0" smtClean="0"/>
              <a:t>どのようなモデルで分析するのがよいか？</a:t>
            </a:r>
            <a:endParaRPr lang="en-US" altLang="ja-JP" sz="2400" dirty="0" smtClean="0"/>
          </a:p>
        </p:txBody>
      </p:sp>
      <p:sp>
        <p:nvSpPr>
          <p:cNvPr id="8" name="正方形/長方形 7"/>
          <p:cNvSpPr/>
          <p:nvPr/>
        </p:nvSpPr>
        <p:spPr>
          <a:xfrm>
            <a:off x="500034" y="4572008"/>
            <a:ext cx="8072494" cy="121444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24078" indent="-514350">
              <a:buFont typeface="+mj-lt"/>
              <a:buAutoNum type="arabicPeriod" startAt="3"/>
            </a:pPr>
            <a:r>
              <a:rPr lang="ja-JP" altLang="en-US" sz="2400" dirty="0" smtClean="0"/>
              <a:t>作成したテストでうまくクラス分けできるか？</a:t>
            </a:r>
            <a:endParaRPr lang="ja-JP" altLang="en-US" sz="2400" dirty="0"/>
          </a:p>
        </p:txBody>
      </p:sp>
      <p:sp>
        <p:nvSpPr>
          <p:cNvPr id="9" name="円/楕円 8"/>
          <p:cNvSpPr/>
          <p:nvPr/>
        </p:nvSpPr>
        <p:spPr>
          <a:xfrm>
            <a:off x="857224" y="5929330"/>
            <a:ext cx="1500198" cy="7143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dirty="0" smtClean="0"/>
              <a:t>1PLM</a:t>
            </a:r>
            <a:endParaRPr kumimoji="1" lang="ja-JP" altLang="en-US" sz="2400" dirty="0"/>
          </a:p>
        </p:txBody>
      </p:sp>
      <p:sp>
        <p:nvSpPr>
          <p:cNvPr id="10" name="円/楕円 9"/>
          <p:cNvSpPr/>
          <p:nvPr/>
        </p:nvSpPr>
        <p:spPr>
          <a:xfrm>
            <a:off x="2786050" y="5929330"/>
            <a:ext cx="1500198" cy="7143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dirty="0" smtClean="0"/>
              <a:t>2PLM</a:t>
            </a:r>
            <a:endParaRPr kumimoji="1" lang="ja-JP" altLang="en-US" sz="2400" dirty="0"/>
          </a:p>
        </p:txBody>
      </p:sp>
      <p:sp>
        <p:nvSpPr>
          <p:cNvPr id="11" name="円/楕円 10"/>
          <p:cNvSpPr/>
          <p:nvPr/>
        </p:nvSpPr>
        <p:spPr>
          <a:xfrm>
            <a:off x="4643438" y="5929330"/>
            <a:ext cx="1500198" cy="7143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dirty="0" smtClean="0"/>
              <a:t>NTT</a:t>
            </a:r>
            <a:endParaRPr kumimoji="1" lang="ja-JP" altLang="en-US" sz="2400" dirty="0"/>
          </a:p>
        </p:txBody>
      </p:sp>
      <p:sp>
        <p:nvSpPr>
          <p:cNvPr id="12" name="円/楕円 11"/>
          <p:cNvSpPr/>
          <p:nvPr/>
        </p:nvSpPr>
        <p:spPr>
          <a:xfrm>
            <a:off x="6500826" y="5929330"/>
            <a:ext cx="1500198" cy="7143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dirty="0" smtClean="0"/>
              <a:t>確信度テスト</a:t>
            </a:r>
            <a:endParaRPr kumimoji="1" lang="ja-JP" altLang="en-US" sz="2000" dirty="0"/>
          </a:p>
        </p:txBody>
      </p:sp>
      <p:sp>
        <p:nvSpPr>
          <p:cNvPr id="15" name="円/楕円 14"/>
          <p:cNvSpPr/>
          <p:nvPr/>
        </p:nvSpPr>
        <p:spPr>
          <a:xfrm>
            <a:off x="8072462" y="2000240"/>
            <a:ext cx="928694" cy="7143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dirty="0" smtClean="0"/>
              <a:t>Yes</a:t>
            </a:r>
            <a:endParaRPr kumimoji="1" lang="ja-JP" altLang="en-US" sz="2400" dirty="0"/>
          </a:p>
        </p:txBody>
      </p:sp>
      <p:sp>
        <p:nvSpPr>
          <p:cNvPr id="16" name="円/楕円 15"/>
          <p:cNvSpPr/>
          <p:nvPr/>
        </p:nvSpPr>
        <p:spPr>
          <a:xfrm>
            <a:off x="8001024" y="4714884"/>
            <a:ext cx="928694" cy="7143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dirty="0" smtClean="0"/>
              <a:t>Yes</a:t>
            </a:r>
            <a:endParaRPr kumimoji="1" lang="ja-JP" altLang="en-US" sz="24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1.3136E-6 L 0.65504 -0.41628 " pathEditMode="relative" rAng="0" ptsTypes="AA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7" y="-208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-0.33302  E" pathEditMode="relative" ptsTypes="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5" grpId="0" animBg="1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857256"/>
          </a:xfrm>
        </p:spPr>
        <p:txBody>
          <a:bodyPr/>
          <a:lstStyle/>
          <a:p>
            <a:r>
              <a:rPr kumimoji="1" lang="ja-JP" altLang="en-US" dirty="0" smtClean="0"/>
              <a:t>方法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214422"/>
            <a:ext cx="8686800" cy="5360114"/>
          </a:xfrm>
        </p:spPr>
        <p:txBody>
          <a:bodyPr>
            <a:noAutofit/>
          </a:bodyPr>
          <a:lstStyle/>
          <a:p>
            <a:r>
              <a:rPr lang="ja-JP" altLang="en-US" sz="2400" dirty="0" smtClean="0"/>
              <a:t>項　目：文法語彙問題 ・・・・・・</a:t>
            </a:r>
            <a:r>
              <a:rPr lang="en-US" altLang="ja-JP" sz="2400" dirty="0" smtClean="0"/>
              <a:t>80</a:t>
            </a:r>
            <a:r>
              <a:rPr lang="ja-JP" altLang="en-US" sz="2400" dirty="0" smtClean="0"/>
              <a:t>問（英検</a:t>
            </a:r>
            <a:r>
              <a:rPr lang="en-US" altLang="ja-JP" sz="2400" dirty="0" smtClean="0"/>
              <a:t>3</a:t>
            </a:r>
            <a:r>
              <a:rPr lang="ja-JP" altLang="en-US" sz="2400" dirty="0" smtClean="0"/>
              <a:t>～準</a:t>
            </a:r>
            <a:r>
              <a:rPr lang="en-US" altLang="ja-JP" sz="2400" dirty="0" smtClean="0"/>
              <a:t>1</a:t>
            </a:r>
            <a:r>
              <a:rPr lang="ja-JP" altLang="en-US" sz="2400" dirty="0" smtClean="0"/>
              <a:t>級）</a:t>
            </a:r>
            <a:endParaRPr lang="en-US" altLang="ja-JP" sz="2400" dirty="0" smtClean="0"/>
          </a:p>
          <a:p>
            <a:pPr>
              <a:buNone/>
            </a:pPr>
            <a:r>
              <a:rPr lang="ja-JP" altLang="en-US" sz="2400" dirty="0" smtClean="0"/>
              <a:t>        　　　リスニング会話問題 ・・・</a:t>
            </a:r>
            <a:r>
              <a:rPr lang="en-US" altLang="ja-JP" sz="2400" dirty="0" smtClean="0"/>
              <a:t>47</a:t>
            </a:r>
            <a:r>
              <a:rPr lang="ja-JP" altLang="en-US" sz="2400" dirty="0" smtClean="0"/>
              <a:t>問（英検</a:t>
            </a:r>
            <a:r>
              <a:rPr lang="en-US" altLang="ja-JP" sz="2400" dirty="0" smtClean="0"/>
              <a:t>3</a:t>
            </a:r>
            <a:r>
              <a:rPr lang="ja-JP" altLang="en-US" sz="2400" dirty="0" smtClean="0"/>
              <a:t>～準</a:t>
            </a:r>
            <a:r>
              <a:rPr lang="en-US" altLang="ja-JP" sz="2400" dirty="0" smtClean="0"/>
              <a:t>1</a:t>
            </a:r>
            <a:r>
              <a:rPr lang="ja-JP" altLang="en-US" sz="2400" dirty="0" smtClean="0"/>
              <a:t>級）</a:t>
            </a:r>
            <a:endParaRPr lang="en-US" altLang="ja-JP" sz="2400" dirty="0" smtClean="0"/>
          </a:p>
          <a:p>
            <a:pPr>
              <a:buNone/>
            </a:pPr>
            <a:r>
              <a:rPr lang="ja-JP" altLang="en-US" sz="2400" dirty="0" smtClean="0"/>
              <a:t>　　　　　リスニング説明文問題 ・・</a:t>
            </a:r>
            <a:r>
              <a:rPr lang="en-US" altLang="ja-JP" sz="2400" dirty="0" smtClean="0"/>
              <a:t>35</a:t>
            </a:r>
            <a:r>
              <a:rPr lang="ja-JP" altLang="en-US" sz="2400" dirty="0" smtClean="0"/>
              <a:t>問（英検</a:t>
            </a:r>
            <a:r>
              <a:rPr lang="en-US" altLang="ja-JP" sz="2400" dirty="0" smtClean="0"/>
              <a:t>3</a:t>
            </a:r>
            <a:r>
              <a:rPr lang="ja-JP" altLang="en-US" sz="2400" dirty="0" smtClean="0"/>
              <a:t>～</a:t>
            </a:r>
            <a:r>
              <a:rPr lang="en-US" altLang="ja-JP" sz="2400" dirty="0" smtClean="0"/>
              <a:t>2</a:t>
            </a:r>
            <a:r>
              <a:rPr lang="ja-JP" altLang="en-US" sz="2400" dirty="0" smtClean="0"/>
              <a:t>級）</a:t>
            </a:r>
            <a:endParaRPr lang="en-US" altLang="ja-JP" sz="2400" dirty="0" smtClean="0"/>
          </a:p>
          <a:p>
            <a:r>
              <a:rPr lang="ja-JP" altLang="en-US" sz="2400" dirty="0" smtClean="0"/>
              <a:t>被験者：Ｎ大学およびＳ大学</a:t>
            </a:r>
            <a:r>
              <a:rPr lang="en-US" altLang="ja-JP" sz="2400" dirty="0" smtClean="0"/>
              <a:t>1</a:t>
            </a:r>
            <a:r>
              <a:rPr lang="ja-JP" altLang="en-US" sz="2400" dirty="0" smtClean="0"/>
              <a:t>年生</a:t>
            </a:r>
            <a:r>
              <a:rPr lang="en-US" altLang="ja-JP" sz="2400" dirty="0" smtClean="0"/>
              <a:t>268</a:t>
            </a:r>
            <a:r>
              <a:rPr lang="ja-JP" altLang="en-US" sz="2400" dirty="0" smtClean="0"/>
              <a:t>名</a:t>
            </a:r>
            <a:endParaRPr lang="en-US" altLang="ja-JP" sz="2400" dirty="0" smtClean="0"/>
          </a:p>
          <a:p>
            <a:r>
              <a:rPr lang="ja-JP" altLang="en-US" sz="2400" dirty="0" smtClean="0"/>
              <a:t>電子化：</a:t>
            </a:r>
            <a:r>
              <a:rPr lang="en-US" altLang="ja-JP" sz="2400" dirty="0" smtClean="0"/>
              <a:t>PDF</a:t>
            </a:r>
            <a:r>
              <a:rPr lang="ja-JP" altLang="en-US" sz="2400" dirty="0" smtClean="0"/>
              <a:t>→</a:t>
            </a:r>
            <a:r>
              <a:rPr lang="en-US" altLang="ja-JP" sz="2400" dirty="0" smtClean="0"/>
              <a:t>OCR</a:t>
            </a:r>
            <a:r>
              <a:rPr lang="ja-JP" altLang="en-US" sz="2400" dirty="0" smtClean="0"/>
              <a:t>→</a:t>
            </a:r>
            <a:r>
              <a:rPr lang="en-US" altLang="ja-JP" sz="2400" dirty="0" smtClean="0"/>
              <a:t>TXT</a:t>
            </a:r>
            <a:r>
              <a:rPr lang="ja-JP" altLang="en-US" sz="2400" dirty="0" smtClean="0"/>
              <a:t>→</a:t>
            </a:r>
            <a:r>
              <a:rPr lang="en-US" altLang="ja-JP" sz="2400" dirty="0" smtClean="0"/>
              <a:t>Excel</a:t>
            </a:r>
            <a:r>
              <a:rPr lang="ja-JP" altLang="en-US" sz="2400" dirty="0" smtClean="0"/>
              <a:t>→</a:t>
            </a: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ja-JP" altLang="en-US" sz="2400" dirty="0" smtClean="0"/>
              <a:t>　　　　　</a:t>
            </a:r>
            <a:r>
              <a:rPr lang="en-US" sz="2400" dirty="0" smtClean="0"/>
              <a:t>Multiple Choice</a:t>
            </a:r>
            <a:r>
              <a:rPr lang="ja-JP" altLang="en-US" sz="2400" dirty="0" smtClean="0"/>
              <a:t> </a:t>
            </a:r>
            <a:r>
              <a:rPr lang="en-US" sz="2400" dirty="0" smtClean="0"/>
              <a:t>Maker</a:t>
            </a:r>
            <a:r>
              <a:rPr lang="ja-JP" altLang="en-US" sz="2400" dirty="0" smtClean="0"/>
              <a:t>→</a:t>
            </a:r>
            <a:r>
              <a:rPr lang="en-US" altLang="ja-JP" sz="2400" dirty="0" smtClean="0"/>
              <a:t> GIFT</a:t>
            </a:r>
            <a:r>
              <a:rPr lang="ja-JP" altLang="en-US" sz="2400" dirty="0" smtClean="0"/>
              <a:t>→</a:t>
            </a:r>
            <a:r>
              <a:rPr lang="en-US" altLang="ja-JP" sz="2400" dirty="0" err="1" smtClean="0"/>
              <a:t>Moodle</a:t>
            </a:r>
            <a:endParaRPr lang="en-US" altLang="ja-JP" sz="2400" dirty="0" smtClean="0"/>
          </a:p>
          <a:p>
            <a:r>
              <a:rPr lang="ja-JP" altLang="en-US" sz="2400" dirty="0" smtClean="0"/>
              <a:t>実　施： </a:t>
            </a:r>
            <a:r>
              <a:rPr lang="en-US" altLang="ja-JP" sz="2400" dirty="0" err="1" smtClean="0"/>
              <a:t>Moodle</a:t>
            </a:r>
            <a:r>
              <a:rPr lang="ja-JP" altLang="en-US" sz="2400" dirty="0" smtClean="0"/>
              <a:t>でチャレンジ・クイズ</a:t>
            </a:r>
            <a:r>
              <a:rPr lang="en-US" altLang="ja-JP" sz="2400" dirty="0" smtClean="0"/>
              <a:t>4</a:t>
            </a:r>
            <a:r>
              <a:rPr lang="ja-JP" altLang="en-US" sz="2400" dirty="0" smtClean="0"/>
              <a:t>回分として設定</a:t>
            </a:r>
            <a:endParaRPr lang="en-US" altLang="ja-JP" sz="2400" dirty="0" smtClean="0"/>
          </a:p>
          <a:p>
            <a:pPr>
              <a:buNone/>
            </a:pPr>
            <a:r>
              <a:rPr lang="ja-JP" altLang="en-US" sz="2400" dirty="0" smtClean="0"/>
              <a:t>　　　　　毎回</a:t>
            </a:r>
            <a:r>
              <a:rPr lang="en-US" altLang="ja-JP" sz="2400" dirty="0" smtClean="0"/>
              <a:t>3</a:t>
            </a:r>
            <a:r>
              <a:rPr lang="ja-JP" altLang="en-US" sz="2400" dirty="0" smtClean="0"/>
              <a:t>パート各</a:t>
            </a:r>
            <a:r>
              <a:rPr lang="en-US" altLang="ja-JP" sz="2400" dirty="0" smtClean="0"/>
              <a:t>10</a:t>
            </a:r>
            <a:r>
              <a:rPr lang="ja-JP" altLang="en-US" sz="2400" dirty="0" smtClean="0"/>
              <a:t>分で実施</a:t>
            </a:r>
            <a:r>
              <a:rPr lang="en-US" altLang="ja-JP" sz="2400" dirty="0" smtClean="0"/>
              <a:t>(6~7</a:t>
            </a:r>
            <a:r>
              <a:rPr lang="ja-JP" altLang="en-US" sz="2400" dirty="0" smtClean="0"/>
              <a:t>月</a:t>
            </a:r>
            <a:r>
              <a:rPr lang="en-US" altLang="ja-JP" sz="2400" dirty="0" smtClean="0"/>
              <a:t>)</a:t>
            </a:r>
          </a:p>
          <a:p>
            <a:pPr marL="1692000" lvl="1"/>
            <a:r>
              <a:rPr lang="en-US" altLang="ja-JP" sz="2000" dirty="0" smtClean="0"/>
              <a:t>1</a:t>
            </a:r>
            <a:r>
              <a:rPr lang="ja-JP" altLang="en-US" sz="2000" dirty="0" smtClean="0"/>
              <a:t>回目は授業内に全員で実施</a:t>
            </a:r>
            <a:endParaRPr lang="en-US" altLang="ja-JP" sz="2000" dirty="0" smtClean="0"/>
          </a:p>
          <a:p>
            <a:pPr marL="1692000" lvl="1"/>
            <a:r>
              <a:rPr lang="en-US" altLang="ja-JP" sz="2000" dirty="0" smtClean="0"/>
              <a:t>2</a:t>
            </a:r>
            <a:r>
              <a:rPr lang="ja-JP" altLang="en-US" sz="2000" dirty="0" smtClean="0"/>
              <a:t>回目～</a:t>
            </a:r>
            <a:r>
              <a:rPr lang="en-US" altLang="ja-JP" sz="2000" dirty="0" smtClean="0"/>
              <a:t>4</a:t>
            </a:r>
            <a:r>
              <a:rPr lang="ja-JP" altLang="en-US" sz="2000" dirty="0" smtClean="0"/>
              <a:t>回目は隔週で任意の課題として実施</a:t>
            </a:r>
            <a:endParaRPr lang="en-US" altLang="ja-JP" sz="2000" dirty="0" smtClean="0"/>
          </a:p>
          <a:p>
            <a:r>
              <a:rPr lang="ja-JP" altLang="en-US" sz="2400" dirty="0" smtClean="0"/>
              <a:t>その他：</a:t>
            </a:r>
            <a:r>
              <a:rPr lang="en-US" altLang="ja-JP" sz="2400" dirty="0" smtClean="0"/>
              <a:t>4</a:t>
            </a:r>
            <a:r>
              <a:rPr lang="ja-JP" altLang="en-US" sz="2400" dirty="0" smtClean="0"/>
              <a:t>月 </a:t>
            </a:r>
            <a:r>
              <a:rPr lang="en-US" altLang="ja-JP" sz="2400" dirty="0" smtClean="0"/>
              <a:t>CASEC</a:t>
            </a:r>
            <a:r>
              <a:rPr lang="ja-JP" altLang="en-US" sz="2400" dirty="0" smtClean="0"/>
              <a:t> ：</a:t>
            </a:r>
            <a:r>
              <a:rPr lang="en-US" altLang="ja-JP" sz="2400" dirty="0" smtClean="0"/>
              <a:t>S</a:t>
            </a:r>
            <a:r>
              <a:rPr lang="ja-JP" altLang="en-US" sz="2400" dirty="0" smtClean="0"/>
              <a:t>大学全員</a:t>
            </a:r>
            <a:endParaRPr lang="en-US" altLang="ja-JP" sz="2400" dirty="0" smtClean="0"/>
          </a:p>
          <a:p>
            <a:pPr>
              <a:buNone/>
            </a:pPr>
            <a:r>
              <a:rPr lang="en-US" altLang="ja-JP" sz="2400" dirty="0" smtClean="0"/>
              <a:t>		</a:t>
            </a:r>
            <a:r>
              <a:rPr lang="ja-JP" altLang="en-US" sz="2400" dirty="0" smtClean="0"/>
              <a:t>　　 </a:t>
            </a:r>
            <a:r>
              <a:rPr lang="en-US" altLang="ja-JP" sz="2400" dirty="0" smtClean="0"/>
              <a:t>7</a:t>
            </a:r>
            <a:r>
              <a:rPr lang="ja-JP" altLang="en-US" sz="2400" dirty="0" smtClean="0"/>
              <a:t>月 </a:t>
            </a:r>
            <a:r>
              <a:rPr lang="en-US" altLang="ja-JP" sz="2400" dirty="0" smtClean="0"/>
              <a:t>TOEIC</a:t>
            </a:r>
            <a:r>
              <a:rPr lang="ja-JP" altLang="en-US" sz="2400" dirty="0" smtClean="0"/>
              <a:t>／</a:t>
            </a:r>
            <a:r>
              <a:rPr lang="en-US" altLang="ja-JP" sz="2400" dirty="0" smtClean="0"/>
              <a:t>TOEIC Bridge</a:t>
            </a:r>
            <a:r>
              <a:rPr lang="ja-JP" altLang="en-US" sz="2400" dirty="0" smtClean="0"/>
              <a:t>：希望者</a:t>
            </a:r>
            <a:endParaRPr lang="en-US" altLang="ja-JP" sz="2400" dirty="0" smtClean="0"/>
          </a:p>
          <a:p>
            <a:pPr>
              <a:buNone/>
            </a:pPr>
            <a:r>
              <a:rPr lang="en-US" altLang="ja-JP" sz="2400" dirty="0" smtClean="0"/>
              <a:t>  		</a:t>
            </a:r>
            <a:r>
              <a:rPr lang="ja-JP" altLang="en-US" sz="2400" dirty="0" smtClean="0"/>
              <a:t>　　 </a:t>
            </a:r>
            <a:r>
              <a:rPr lang="en-US" altLang="ja-JP" sz="2400" dirty="0" smtClean="0"/>
              <a:t>8</a:t>
            </a:r>
            <a:r>
              <a:rPr lang="ja-JP" altLang="en-US" sz="2400" dirty="0" smtClean="0"/>
              <a:t>月 </a:t>
            </a:r>
            <a:r>
              <a:rPr lang="en-US" altLang="ja-JP" sz="2400" dirty="0" smtClean="0"/>
              <a:t>CASEC</a:t>
            </a:r>
            <a:r>
              <a:rPr lang="ja-JP" altLang="en-US" sz="2400" dirty="0" smtClean="0"/>
              <a:t>： </a:t>
            </a:r>
            <a:r>
              <a:rPr lang="en-US" altLang="ja-JP" sz="2400" dirty="0" smtClean="0"/>
              <a:t>S</a:t>
            </a:r>
            <a:r>
              <a:rPr lang="ja-JP" altLang="en-US" sz="2400" dirty="0" smtClean="0"/>
              <a:t>大学ほぼ全員</a:t>
            </a:r>
            <a:endParaRPr lang="en-US" altLang="ja-JP" sz="2400" dirty="0" smtClean="0"/>
          </a:p>
          <a:p>
            <a:endParaRPr kumimoji="1" lang="ja-JP" altLang="en-US" sz="2400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93B3-7C3E-49C7-9111-E82315AC85F1}" type="slidenum">
              <a:rPr kumimoji="1" lang="ja-JP" altLang="en-US" smtClean="0"/>
              <a:pPr/>
              <a:t>7</a:t>
            </a:fld>
            <a:endParaRPr kumimoji="1" lang="ja-JP" alt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1066800"/>
          </a:xfrm>
        </p:spPr>
        <p:txBody>
          <a:bodyPr/>
          <a:lstStyle/>
          <a:p>
            <a:r>
              <a:rPr lang="ja-JP" altLang="en-US" dirty="0" smtClean="0"/>
              <a:t>データ数一覧</a:t>
            </a:r>
            <a:endParaRPr kumimoji="1" lang="ja-JP" altLang="en-US" dirty="0"/>
          </a:p>
        </p:txBody>
      </p:sp>
      <p:graphicFrame>
        <p:nvGraphicFramePr>
          <p:cNvPr id="5" name="コンテンツ プレースホルダ 4"/>
          <p:cNvGraphicFramePr>
            <a:graphicFrameLocks noGrp="1"/>
          </p:cNvGraphicFramePr>
          <p:nvPr>
            <p:ph idx="1"/>
          </p:nvPr>
        </p:nvGraphicFramePr>
        <p:xfrm>
          <a:off x="571472" y="1857364"/>
          <a:ext cx="7844814" cy="18288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213293"/>
                <a:gridCol w="1215731"/>
                <a:gridCol w="986767"/>
                <a:gridCol w="870622"/>
                <a:gridCol w="857256"/>
                <a:gridCol w="857256"/>
                <a:gridCol w="843889"/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/>
                        <a:t>受験者数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/>
                        <a:t>項目数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/>
                        <a:t>準</a:t>
                      </a:r>
                      <a:r>
                        <a:rPr kumimoji="1" lang="en-US" altLang="ja-JP" sz="2000" dirty="0" smtClean="0"/>
                        <a:t>1</a:t>
                      </a:r>
                      <a:r>
                        <a:rPr kumimoji="1" lang="ja-JP" altLang="en-US" sz="2000" dirty="0" smtClean="0"/>
                        <a:t>級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/>
                        <a:t>2</a:t>
                      </a:r>
                      <a:r>
                        <a:rPr kumimoji="1" lang="ja-JP" altLang="en-US" sz="2000" dirty="0" smtClean="0"/>
                        <a:t>級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/>
                        <a:t>準</a:t>
                      </a:r>
                      <a:r>
                        <a:rPr kumimoji="1" lang="en-US" altLang="ja-JP" sz="2000" dirty="0" smtClean="0"/>
                        <a:t>2</a:t>
                      </a:r>
                      <a:r>
                        <a:rPr kumimoji="1" lang="ja-JP" altLang="en-US" sz="2000" dirty="0" smtClean="0"/>
                        <a:t>級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/>
                        <a:t>3</a:t>
                      </a:r>
                      <a:r>
                        <a:rPr kumimoji="1" lang="ja-JP" altLang="en-US" sz="2000" dirty="0" smtClean="0"/>
                        <a:t>級</a:t>
                      </a:r>
                      <a:endParaRPr kumimoji="1" lang="ja-JP" alt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2000" dirty="0" smtClean="0"/>
                        <a:t>文法語彙問題</a:t>
                      </a:r>
                      <a:r>
                        <a:rPr lang="en-US" altLang="ja-JP" sz="2000" dirty="0" smtClean="0"/>
                        <a:t>(vg)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222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80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25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20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20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15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2000" dirty="0" smtClean="0"/>
                        <a:t>会話問題</a:t>
                      </a:r>
                      <a:r>
                        <a:rPr lang="en-US" altLang="ja-JP" sz="2000" dirty="0" smtClean="0"/>
                        <a:t>(</a:t>
                      </a:r>
                      <a:r>
                        <a:rPr lang="en-US" altLang="ja-JP" sz="2000" dirty="0" err="1" smtClean="0"/>
                        <a:t>dlg</a:t>
                      </a:r>
                      <a:r>
                        <a:rPr lang="en-US" altLang="ja-JP" sz="2000" dirty="0" smtClean="0"/>
                        <a:t>)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157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47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12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15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10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10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2000" dirty="0" smtClean="0"/>
                        <a:t>説明文問題</a:t>
                      </a:r>
                      <a:r>
                        <a:rPr lang="en-US" altLang="ja-JP" sz="2000" dirty="0" smtClean="0"/>
                        <a:t>(</a:t>
                      </a:r>
                      <a:r>
                        <a:rPr lang="en-US" altLang="ja-JP" sz="2000" dirty="0" err="1" smtClean="0"/>
                        <a:t>mlg</a:t>
                      </a:r>
                      <a:r>
                        <a:rPr lang="en-US" altLang="ja-JP" sz="2000" dirty="0" smtClean="0"/>
                        <a:t>)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119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35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---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15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10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10</a:t>
                      </a:r>
                      <a:endParaRPr kumimoji="1" lang="ja-JP" alt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93B3-7C3E-49C7-9111-E82315AC85F1}" type="slidenum">
              <a:rPr kumimoji="1" lang="ja-JP" altLang="en-US" smtClean="0"/>
              <a:pPr/>
              <a:t>8</a:t>
            </a:fld>
            <a:endParaRPr kumimoji="1" lang="ja-JP" altLang="en-US" dirty="0"/>
          </a:p>
        </p:txBody>
      </p:sp>
      <p:graphicFrame>
        <p:nvGraphicFramePr>
          <p:cNvPr id="9" name="コンテンツ プレースホルダ 4"/>
          <p:cNvGraphicFramePr>
            <a:graphicFrameLocks/>
          </p:cNvGraphicFramePr>
          <p:nvPr/>
        </p:nvGraphicFramePr>
        <p:xfrm>
          <a:off x="642910" y="3929066"/>
          <a:ext cx="3357586" cy="22860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069898"/>
                <a:gridCol w="1287688"/>
              </a:tblGrid>
              <a:tr h="385128"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/>
                        <a:t>受験者数</a:t>
                      </a:r>
                      <a:endParaRPr kumimoji="1" lang="ja-JP" altLang="en-US" sz="2000" dirty="0"/>
                    </a:p>
                  </a:txBody>
                  <a:tcPr/>
                </a:tc>
              </a:tr>
              <a:tr h="385128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TOEIC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5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385128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TOEIC Bridge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70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385128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CASEC</a:t>
                      </a:r>
                      <a:r>
                        <a:rPr kumimoji="1" lang="en-US" altLang="ja-JP" sz="2000" baseline="0" dirty="0" smtClean="0"/>
                        <a:t> 4</a:t>
                      </a:r>
                      <a:r>
                        <a:rPr kumimoji="1" lang="ja-JP" altLang="en-US" sz="2000" baseline="0" dirty="0" smtClean="0"/>
                        <a:t>月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212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385128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CASEC</a:t>
                      </a:r>
                      <a:r>
                        <a:rPr kumimoji="1" lang="en-US" altLang="ja-JP" sz="2000" baseline="0" dirty="0" smtClean="0"/>
                        <a:t> 8</a:t>
                      </a:r>
                      <a:r>
                        <a:rPr kumimoji="1" lang="ja-JP" altLang="en-US" sz="2000" baseline="0" dirty="0" smtClean="0"/>
                        <a:t>月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182</a:t>
                      </a:r>
                      <a:endParaRPr kumimoji="1" lang="ja-JP" alt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ドーナツ 13"/>
          <p:cNvSpPr/>
          <p:nvPr/>
        </p:nvSpPr>
        <p:spPr>
          <a:xfrm>
            <a:off x="2928926" y="2786058"/>
            <a:ext cx="928694" cy="928694"/>
          </a:xfrm>
          <a:prstGeom prst="donut">
            <a:avLst>
              <a:gd name="adj" fmla="val 4426"/>
            </a:avLst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5" name="角丸四角形吹き出し 14"/>
          <p:cNvSpPr/>
          <p:nvPr/>
        </p:nvSpPr>
        <p:spPr>
          <a:xfrm>
            <a:off x="5214942" y="4071942"/>
            <a:ext cx="2571768" cy="1857388"/>
          </a:xfrm>
          <a:prstGeom prst="wedgeRoundRectCallout">
            <a:avLst>
              <a:gd name="adj1" fmla="val -104652"/>
              <a:gd name="adj2" fmla="val -71965"/>
              <a:gd name="adj3" fmla="val 16667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400" dirty="0" smtClean="0"/>
              <a:t>予想よりデータ数が少ないため</a:t>
            </a:r>
            <a:r>
              <a:rPr lang="en-US" altLang="ja-JP" sz="2400" dirty="0" smtClean="0"/>
              <a:t>2PLM</a:t>
            </a:r>
            <a:r>
              <a:rPr lang="ja-JP" altLang="en-US" sz="2400" dirty="0" smtClean="0"/>
              <a:t>による分析は断念</a:t>
            </a:r>
            <a:endParaRPr kumimoji="1" lang="ja-JP" altLang="en-US" sz="24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000496" y="6286520"/>
            <a:ext cx="4857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●受験者数</a:t>
            </a:r>
            <a:r>
              <a:rPr lang="ja-JP" altLang="en-US" dirty="0" smtClean="0"/>
              <a:t>は各区分で全項目に解答した人数</a:t>
            </a:r>
            <a:endParaRPr kumimoji="1" lang="ja-JP" alt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066800"/>
          </a:xfrm>
        </p:spPr>
        <p:txBody>
          <a:bodyPr/>
          <a:lstStyle/>
          <a:p>
            <a:r>
              <a:rPr lang="ja-JP" altLang="en-US" dirty="0" smtClean="0"/>
              <a:t>分析手順（その</a:t>
            </a:r>
            <a:r>
              <a:rPr lang="en-US" altLang="ja-JP" dirty="0" smtClean="0"/>
              <a:t>1</a:t>
            </a:r>
            <a:r>
              <a:rPr lang="ja-JP" altLang="en-US" dirty="0" smtClean="0"/>
              <a:t>：項目温存）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93B3-7C3E-49C7-9111-E82315AC85F1}" type="slidenum">
              <a:rPr kumimoji="1" lang="ja-JP" altLang="en-US" smtClean="0"/>
              <a:pPr/>
              <a:t>9</a:t>
            </a:fld>
            <a:endParaRPr kumimoji="1" lang="ja-JP" altLang="en-US" dirty="0"/>
          </a:p>
        </p:txBody>
      </p:sp>
      <p:sp>
        <p:nvSpPr>
          <p:cNvPr id="5" name="フローチャート: データ 4"/>
          <p:cNvSpPr/>
          <p:nvPr/>
        </p:nvSpPr>
        <p:spPr>
          <a:xfrm>
            <a:off x="428596" y="1714488"/>
            <a:ext cx="2500330" cy="1000132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dirty="0" err="1" smtClean="0"/>
              <a:t>Moodle</a:t>
            </a:r>
            <a:endParaRPr kumimoji="1" lang="en-US" altLang="ja-JP" sz="2000" dirty="0" smtClean="0"/>
          </a:p>
          <a:p>
            <a:pPr algn="ctr"/>
            <a:r>
              <a:rPr lang="ja-JP" altLang="en-US" sz="2000" dirty="0" smtClean="0"/>
              <a:t>小テスト</a:t>
            </a:r>
            <a:endParaRPr lang="en-US" altLang="ja-JP" sz="2000" dirty="0" smtClean="0"/>
          </a:p>
          <a:p>
            <a:pPr algn="ctr"/>
            <a:r>
              <a:rPr lang="ja-JP" altLang="en-US" sz="2000" dirty="0" smtClean="0"/>
              <a:t>詳細結果</a:t>
            </a:r>
            <a:endParaRPr kumimoji="1" lang="ja-JP" altLang="en-US" sz="2000" dirty="0"/>
          </a:p>
        </p:txBody>
      </p:sp>
      <p:sp>
        <p:nvSpPr>
          <p:cNvPr id="6" name="フローチャート: データ 5"/>
          <p:cNvSpPr/>
          <p:nvPr/>
        </p:nvSpPr>
        <p:spPr>
          <a:xfrm>
            <a:off x="3143240" y="1714488"/>
            <a:ext cx="2500330" cy="1000132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 smtClean="0"/>
              <a:t>Excel</a:t>
            </a:r>
            <a:r>
              <a:rPr lang="ja-JP" altLang="en-US" sz="2000" dirty="0" smtClean="0"/>
              <a:t>で</a:t>
            </a:r>
            <a:endParaRPr lang="en-US" altLang="ja-JP" sz="2000" dirty="0" smtClean="0"/>
          </a:p>
          <a:p>
            <a:pPr algn="ctr"/>
            <a:r>
              <a:rPr lang="en-US" altLang="ja-JP" sz="2000" dirty="0" smtClean="0"/>
              <a:t>01</a:t>
            </a:r>
            <a:r>
              <a:rPr lang="ja-JP" altLang="en-US" sz="2000" dirty="0" smtClean="0"/>
              <a:t>データ</a:t>
            </a:r>
            <a:endParaRPr kumimoji="1" lang="ja-JP" altLang="en-US" sz="2000" dirty="0"/>
          </a:p>
        </p:txBody>
      </p:sp>
      <p:sp>
        <p:nvSpPr>
          <p:cNvPr id="7" name="右矢印 6"/>
          <p:cNvSpPr/>
          <p:nvPr/>
        </p:nvSpPr>
        <p:spPr>
          <a:xfrm>
            <a:off x="2786050" y="2000240"/>
            <a:ext cx="571504" cy="428628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フローチャート : 定義済み処理 7"/>
          <p:cNvSpPr/>
          <p:nvPr/>
        </p:nvSpPr>
        <p:spPr>
          <a:xfrm>
            <a:off x="6143636" y="1714488"/>
            <a:ext cx="2286016" cy="1000132"/>
          </a:xfrm>
          <a:prstGeom prst="flowChartPredefined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 smtClean="0"/>
              <a:t>1PLM</a:t>
            </a:r>
          </a:p>
          <a:p>
            <a:pPr algn="ctr"/>
            <a:r>
              <a:rPr kumimoji="1" lang="en-US" altLang="ja-JP" sz="2000" dirty="0" smtClean="0"/>
              <a:t>(</a:t>
            </a:r>
            <a:r>
              <a:rPr kumimoji="1" lang="ja-JP" altLang="en-US" sz="2000" dirty="0" smtClean="0"/>
              <a:t>周辺最尤法</a:t>
            </a:r>
            <a:r>
              <a:rPr kumimoji="1" lang="en-US" altLang="ja-JP" sz="2000" dirty="0" smtClean="0"/>
              <a:t>)</a:t>
            </a:r>
            <a:endParaRPr kumimoji="1" lang="ja-JP" altLang="en-US" sz="2000" dirty="0"/>
          </a:p>
        </p:txBody>
      </p:sp>
      <p:sp>
        <p:nvSpPr>
          <p:cNvPr id="10" name="フローチャート : 判断 9"/>
          <p:cNvSpPr/>
          <p:nvPr/>
        </p:nvSpPr>
        <p:spPr>
          <a:xfrm>
            <a:off x="6143636" y="3214686"/>
            <a:ext cx="2428892" cy="1285884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Misfit Person ?</a:t>
            </a:r>
            <a:endParaRPr kumimoji="1" lang="ja-JP" altLang="en-US" dirty="0"/>
          </a:p>
        </p:txBody>
      </p:sp>
      <p:sp>
        <p:nvSpPr>
          <p:cNvPr id="11" name="右矢印 10"/>
          <p:cNvSpPr/>
          <p:nvPr/>
        </p:nvSpPr>
        <p:spPr>
          <a:xfrm rot="5400000">
            <a:off x="7161627" y="2768198"/>
            <a:ext cx="464347" cy="428628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曲折矢印 12"/>
          <p:cNvSpPr/>
          <p:nvPr/>
        </p:nvSpPr>
        <p:spPr>
          <a:xfrm rot="16200000">
            <a:off x="4714876" y="2643182"/>
            <a:ext cx="1143008" cy="1571636"/>
          </a:xfrm>
          <a:prstGeom prst="bentArrow">
            <a:avLst>
              <a:gd name="adj1" fmla="val 19030"/>
              <a:gd name="adj2" fmla="val 19030"/>
              <a:gd name="adj3" fmla="val 15581"/>
              <a:gd name="adj4" fmla="val 47995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b" anchorCtr="0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</a:rPr>
              <a:t>除去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14" name="フローチャート : 判断 13"/>
          <p:cNvSpPr/>
          <p:nvPr/>
        </p:nvSpPr>
        <p:spPr>
          <a:xfrm>
            <a:off x="6215074" y="5072074"/>
            <a:ext cx="2428892" cy="1285884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Misfit Item?</a:t>
            </a:r>
            <a:endParaRPr kumimoji="1" lang="ja-JP" altLang="en-US" dirty="0"/>
          </a:p>
        </p:txBody>
      </p:sp>
      <p:sp>
        <p:nvSpPr>
          <p:cNvPr id="15" name="右矢印 14"/>
          <p:cNvSpPr/>
          <p:nvPr/>
        </p:nvSpPr>
        <p:spPr>
          <a:xfrm rot="5400000">
            <a:off x="7125825" y="4596522"/>
            <a:ext cx="477656" cy="428628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6" name="曲折矢印 15"/>
          <p:cNvSpPr/>
          <p:nvPr/>
        </p:nvSpPr>
        <p:spPr>
          <a:xfrm rot="16200000">
            <a:off x="3500430" y="3143248"/>
            <a:ext cx="3000396" cy="2428892"/>
          </a:xfrm>
          <a:prstGeom prst="bentArrow">
            <a:avLst>
              <a:gd name="adj1" fmla="val 8562"/>
              <a:gd name="adj2" fmla="val 7895"/>
              <a:gd name="adj3" fmla="val 8834"/>
              <a:gd name="adj4" fmla="val 47995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b" anchorCtr="0"/>
          <a:lstStyle/>
          <a:p>
            <a:pPr algn="ctr"/>
            <a:r>
              <a:rPr lang="ja-JP" altLang="en-US" sz="2400" dirty="0" smtClean="0">
                <a:solidFill>
                  <a:schemeClr val="tx1"/>
                </a:solidFill>
              </a:rPr>
              <a:t>除去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428596" y="3571876"/>
            <a:ext cx="3357586" cy="10156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en-US" altLang="ja-JP" sz="2000" dirty="0" smtClean="0"/>
              <a:t>Misfit</a:t>
            </a:r>
            <a:r>
              <a:rPr kumimoji="1" lang="ja-JP" altLang="en-US" sz="2000" dirty="0" smtClean="0"/>
              <a:t>除去の基準</a:t>
            </a:r>
            <a:endParaRPr kumimoji="1" lang="en-US" altLang="ja-JP" sz="2000" dirty="0" smtClean="0"/>
          </a:p>
          <a:p>
            <a:r>
              <a:rPr kumimoji="1" lang="en-US" altLang="ja-JP" sz="2000" dirty="0" smtClean="0"/>
              <a:t>Misfit Person</a:t>
            </a:r>
            <a:r>
              <a:rPr kumimoji="1" lang="ja-JP" altLang="en-US" sz="2000" dirty="0" smtClean="0"/>
              <a:t>：</a:t>
            </a:r>
            <a:r>
              <a:rPr kumimoji="1" lang="en-US" altLang="ja-JP" sz="2000" dirty="0" smtClean="0"/>
              <a:t>Z</a:t>
            </a:r>
            <a:r>
              <a:rPr kumimoji="1" lang="en-US" altLang="ja-JP" sz="2000" baseline="-25000" dirty="0" smtClean="0"/>
              <a:t>L</a:t>
            </a:r>
            <a:r>
              <a:rPr lang="ja-JP" altLang="en-US" sz="2000" dirty="0" smtClean="0"/>
              <a:t> ＜－</a:t>
            </a:r>
            <a:r>
              <a:rPr lang="en-US" altLang="ja-JP" sz="2000" dirty="0" smtClean="0"/>
              <a:t>1.96</a:t>
            </a:r>
          </a:p>
          <a:p>
            <a:r>
              <a:rPr kumimoji="1" lang="en-US" altLang="ja-JP" sz="2000" dirty="0" smtClean="0"/>
              <a:t>Misfit Item</a:t>
            </a:r>
            <a:r>
              <a:rPr lang="ja-JP" altLang="en-US" sz="2000" dirty="0" smtClean="0"/>
              <a:t>：</a:t>
            </a:r>
            <a:r>
              <a:rPr kumimoji="1" lang="en-US" altLang="ja-JP" sz="2000" dirty="0" smtClean="0"/>
              <a:t>P.BIS</a:t>
            </a:r>
            <a:r>
              <a:rPr kumimoji="1" lang="ja-JP" altLang="en-US" sz="2000" dirty="0" smtClean="0"/>
              <a:t>＜</a:t>
            </a:r>
            <a:r>
              <a:rPr kumimoji="1" lang="en-US" altLang="ja-JP" sz="2000" dirty="0" smtClean="0"/>
              <a:t>0.25</a:t>
            </a:r>
            <a:endParaRPr kumimoji="1" lang="ja-JP" altLang="en-US" sz="2000" dirty="0"/>
          </a:p>
        </p:txBody>
      </p:sp>
      <p:sp>
        <p:nvSpPr>
          <p:cNvPr id="18" name="右矢印 17"/>
          <p:cNvSpPr/>
          <p:nvPr/>
        </p:nvSpPr>
        <p:spPr>
          <a:xfrm>
            <a:off x="5500694" y="2071678"/>
            <a:ext cx="571504" cy="428628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曲折矢印 19"/>
          <p:cNvSpPr/>
          <p:nvPr/>
        </p:nvSpPr>
        <p:spPr>
          <a:xfrm rot="10800000">
            <a:off x="2714612" y="6215082"/>
            <a:ext cx="4786346" cy="428604"/>
          </a:xfrm>
          <a:prstGeom prst="bentArrow">
            <a:avLst>
              <a:gd name="adj1" fmla="val 34553"/>
              <a:gd name="adj2" fmla="val 50000"/>
              <a:gd name="adj3" fmla="val 50000"/>
              <a:gd name="adj4" fmla="val 43750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4" name="フローチャート: 処理 23"/>
          <p:cNvSpPr/>
          <p:nvPr/>
        </p:nvSpPr>
        <p:spPr>
          <a:xfrm>
            <a:off x="428596" y="5500702"/>
            <a:ext cx="2286016" cy="121444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基準を超える</a:t>
            </a:r>
            <a:r>
              <a:rPr lang="en-US" altLang="ja-JP" dirty="0" smtClean="0"/>
              <a:t>Misfit</a:t>
            </a:r>
            <a:r>
              <a:rPr lang="ja-JP" altLang="en-US" dirty="0" smtClean="0"/>
              <a:t>がなくなった段階で分析終了</a:t>
            </a:r>
            <a:endParaRPr kumimoji="1" lang="ja-JP" alt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アーバン">
  <a:themeElements>
    <a:clrScheme name="アーバン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アーバン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アーバン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5042</TotalTime>
  <Words>2987</Words>
  <Application>Microsoft Office PowerPoint</Application>
  <PresentationFormat>画面に合わせる (4:3)</PresentationFormat>
  <Paragraphs>1213</Paragraphs>
  <Slides>44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44</vt:i4>
      </vt:variant>
    </vt:vector>
  </HeadingPairs>
  <TitlesOfParts>
    <vt:vector size="45" baseType="lpstr">
      <vt:lpstr>アーバン</vt:lpstr>
      <vt:lpstr>習熟度別クラス編成のための 英語基礎力判定標準化テスト 作成の試み</vt:lpstr>
      <vt:lpstr>発表の流れ</vt:lpstr>
      <vt:lpstr>研究経過概略</vt:lpstr>
      <vt:lpstr>習熟度別クラス分けのためのテスト</vt:lpstr>
      <vt:lpstr>熟度別クラス分けのためのテストの理想像</vt:lpstr>
      <vt:lpstr>Research Questions</vt:lpstr>
      <vt:lpstr>方法</vt:lpstr>
      <vt:lpstr>データ数一覧</vt:lpstr>
      <vt:lpstr>分析手順（その1：項目温存）</vt:lpstr>
      <vt:lpstr>分析手順（その2：Fit重視）</vt:lpstr>
      <vt:lpstr>分析手順（その3： NTTによる分析）</vt:lpstr>
      <vt:lpstr>使用したプログラム</vt:lpstr>
      <vt:lpstr>項目数・受験者数（その1：項目温存）</vt:lpstr>
      <vt:lpstr>項目数・受験者数（その2：FIT重視）</vt:lpstr>
      <vt:lpstr>文法語彙問題(vg)の項目分析推移</vt:lpstr>
      <vt:lpstr>リスニング会話問題(dlg)の項目分析推移</vt:lpstr>
      <vt:lpstr>リスニング説明文問題(mlg)の項目分析推移</vt:lpstr>
      <vt:lpstr>Misfit除去前後の通過率</vt:lpstr>
      <vt:lpstr>Misfit除去前後の通過率</vt:lpstr>
      <vt:lpstr>Misfit除去前後の通過率</vt:lpstr>
      <vt:lpstr>Misfit除去前後の基本統計量と信頼性</vt:lpstr>
      <vt:lpstr>疑似クラス分けテスト</vt:lpstr>
      <vt:lpstr>各テスト区分のテスト情報曲線</vt:lpstr>
      <vt:lpstr>各テスト区分のテスト参照プロファイル</vt:lpstr>
      <vt:lpstr>語彙文法問題(vg)とCASECとの相関</vt:lpstr>
      <vt:lpstr>会話問題(dlg)とCASECとの相関</vt:lpstr>
      <vt:lpstr>説明文問題(mlg)とCASECとの相関</vt:lpstr>
      <vt:lpstr>語彙文法問題(vg)とTOEIC Bridgeとの相関</vt:lpstr>
      <vt:lpstr>会話問題(dlg)とTOEIC Bridgeとの相関</vt:lpstr>
      <vt:lpstr>説明文問題(mlg)とTOEIC Bridgeとの相関</vt:lpstr>
      <vt:lpstr>疑似クラス分けテストとCASECとの相関</vt:lpstr>
      <vt:lpstr>疑似クラス分けテストとTOEIC Bridgeとの相関</vt:lpstr>
      <vt:lpstr>NTTによるクラス分けのシミュレーション1</vt:lpstr>
      <vt:lpstr>NTTによるクラス分けのシミュレーションと1PLMによる能力推定値の比較1</vt:lpstr>
      <vt:lpstr>NTTによるクラス分けのシミュレーション2</vt:lpstr>
      <vt:lpstr>NTTによるクラス分けのシミュレーションと1PLMによる能力推定値の比較2</vt:lpstr>
      <vt:lpstr>クラス分けテストの テスト参照プロファイル1</vt:lpstr>
      <vt:lpstr>クラス分けテストの テスト参照プロファイル2</vt:lpstr>
      <vt:lpstr>クラス分けテストの テスト参照プロファイルと1PLM のθ</vt:lpstr>
      <vt:lpstr>クラス分けテストの テスト参照プロファイル2</vt:lpstr>
      <vt:lpstr>まとめ</vt:lpstr>
      <vt:lpstr>今後の課題</vt:lpstr>
      <vt:lpstr>ご静聴ありがとうございました。      問い合わせ先：kimura@n-seiryo.ac.jp   </vt:lpstr>
      <vt:lpstr>引用文献・参考文献</vt:lpstr>
    </vt:vector>
  </TitlesOfParts>
  <Company>新潟青陵学園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大学１年生の英語授業におけるMoodleの小テスト・モジュール の活用 </dc:title>
  <dc:creator>木村　哲夫</dc:creator>
  <cp:lastModifiedBy> Tetsuo Kimura</cp:lastModifiedBy>
  <cp:revision>376</cp:revision>
  <dcterms:created xsi:type="dcterms:W3CDTF">2008-05-15T01:36:37Z</dcterms:created>
  <dcterms:modified xsi:type="dcterms:W3CDTF">2008-09-14T12:12:57Z</dcterms:modified>
</cp:coreProperties>
</file>