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28"/>
  </p:notesMasterIdLst>
  <p:handoutMasterIdLst>
    <p:handoutMasterId r:id="rId29"/>
  </p:handoutMasterIdLst>
  <p:sldIdLst>
    <p:sldId id="256" r:id="rId2"/>
    <p:sldId id="379" r:id="rId3"/>
    <p:sldId id="382" r:id="rId4"/>
    <p:sldId id="383" r:id="rId5"/>
    <p:sldId id="384" r:id="rId6"/>
    <p:sldId id="385" r:id="rId7"/>
    <p:sldId id="386" r:id="rId8"/>
    <p:sldId id="388" r:id="rId9"/>
    <p:sldId id="389" r:id="rId10"/>
    <p:sldId id="387" r:id="rId11"/>
    <p:sldId id="392" r:id="rId12"/>
    <p:sldId id="390" r:id="rId13"/>
    <p:sldId id="391" r:id="rId14"/>
    <p:sldId id="397" r:id="rId15"/>
    <p:sldId id="393" r:id="rId16"/>
    <p:sldId id="394" r:id="rId17"/>
    <p:sldId id="395" r:id="rId18"/>
    <p:sldId id="396" r:id="rId19"/>
    <p:sldId id="398" r:id="rId20"/>
    <p:sldId id="399" r:id="rId21"/>
    <p:sldId id="400" r:id="rId22"/>
    <p:sldId id="401" r:id="rId23"/>
    <p:sldId id="402" r:id="rId24"/>
    <p:sldId id="404" r:id="rId25"/>
    <p:sldId id="403" r:id="rId26"/>
    <p:sldId id="356" r:id="rId2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21743" autoAdjust="0"/>
    <p:restoredTop sz="93651" autoAdjust="0"/>
  </p:normalViewPr>
  <p:slideViewPr>
    <p:cSldViewPr>
      <p:cViewPr varScale="1">
        <p:scale>
          <a:sx n="74" d="100"/>
          <a:sy n="74" d="100"/>
        </p:scale>
        <p:origin x="-77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4).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IRT%20Program\neutet20080822\neutet20080822\Vg36-194\VocGrm%20(I=32,%20N=75)NeutetRMP05.csv"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IRT%20Program\neutet20080822\neutet20080822\Vg36-194\VocGrm%20(I=32,%20N=75)NeutetRMP05.csv"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4).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26085;&#26412;&#35328;&#35486;&#12486;&#12473;&#12488;&#23398;&#20250;\&#30456;&#38306;&#20998;&#2651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3).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3).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3).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4).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4).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kimura\My%20Documents\&#20849;&#21516;&#30740;&#31350;\Moodle&#35542;&#25991;\IRT%20Data%20EIKEN\maximum-likelihood%20method%20&amp;%20NTT\VocGrm%20(2)%20Fit&#20778;&#20808;\VocGrm%20(I=36,%20N=194)\VocGrm%20(I=36,%20N=19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t>Vg</a:t>
            </a:r>
            <a:endParaRPr lang="ja-JP"/>
          </a:p>
        </c:rich>
      </c:tx>
      <c:layout>
        <c:manualLayout>
          <c:xMode val="edge"/>
          <c:yMode val="edge"/>
          <c:x val="0.56553290905438558"/>
          <c:y val="0"/>
        </c:manualLayout>
      </c:layout>
    </c:title>
    <c:plotArea>
      <c:layout>
        <c:manualLayout>
          <c:layoutTarget val="inner"/>
          <c:xMode val="edge"/>
          <c:yMode val="edge"/>
          <c:x val="0.32979276531251611"/>
          <c:y val="0.13105464372532474"/>
          <c:w val="0.58246776375866616"/>
          <c:h val="0.60910213612340003"/>
        </c:manualLayout>
      </c:layout>
      <c:scatterChart>
        <c:scatterStyle val="lineMarker"/>
        <c:ser>
          <c:idx val="0"/>
          <c:order val="0"/>
          <c:spPr>
            <a:ln w="28575">
              <a:noFill/>
            </a:ln>
          </c:spPr>
          <c:marker>
            <c:symbol val="diamond"/>
            <c:size val="4"/>
            <c:spPr>
              <a:solidFill>
                <a:schemeClr val="tx1"/>
              </a:solidFill>
              <a:ln>
                <a:solidFill>
                  <a:sysClr val="windowText" lastClr="000000"/>
                </a:solidFill>
              </a:ln>
            </c:spPr>
          </c:marker>
          <c:xVal>
            <c:numRef>
              <c:f>詳細Data!$D$6:$AM$6</c:f>
              <c:numCache>
                <c:formatCode>General</c:formatCode>
                <c:ptCount val="36"/>
                <c:pt idx="0">
                  <c:v>3</c:v>
                </c:pt>
                <c:pt idx="1">
                  <c:v>3</c:v>
                </c:pt>
                <c:pt idx="2">
                  <c:v>5</c:v>
                </c:pt>
                <c:pt idx="3">
                  <c:v>3</c:v>
                </c:pt>
                <c:pt idx="4">
                  <c:v>2</c:v>
                </c:pt>
                <c:pt idx="5">
                  <c:v>1</c:v>
                </c:pt>
                <c:pt idx="6">
                  <c:v>5</c:v>
                </c:pt>
                <c:pt idx="7">
                  <c:v>3</c:v>
                </c:pt>
                <c:pt idx="8">
                  <c:v>4</c:v>
                </c:pt>
                <c:pt idx="9">
                  <c:v>1</c:v>
                </c:pt>
                <c:pt idx="11">
                  <c:v>1</c:v>
                </c:pt>
                <c:pt idx="12">
                  <c:v>1</c:v>
                </c:pt>
                <c:pt idx="13">
                  <c:v>1</c:v>
                </c:pt>
                <c:pt idx="14">
                  <c:v>2</c:v>
                </c:pt>
                <c:pt idx="15">
                  <c:v>2</c:v>
                </c:pt>
                <c:pt idx="16">
                  <c:v>5</c:v>
                </c:pt>
                <c:pt idx="17">
                  <c:v>4</c:v>
                </c:pt>
                <c:pt idx="18">
                  <c:v>5</c:v>
                </c:pt>
                <c:pt idx="20">
                  <c:v>5</c:v>
                </c:pt>
                <c:pt idx="22">
                  <c:v>2</c:v>
                </c:pt>
                <c:pt idx="23">
                  <c:v>2</c:v>
                </c:pt>
                <c:pt idx="24">
                  <c:v>2</c:v>
                </c:pt>
                <c:pt idx="25">
                  <c:v>3</c:v>
                </c:pt>
                <c:pt idx="26">
                  <c:v>5</c:v>
                </c:pt>
                <c:pt idx="27">
                  <c:v>1</c:v>
                </c:pt>
                <c:pt idx="29">
                  <c:v>1</c:v>
                </c:pt>
                <c:pt idx="30">
                  <c:v>4</c:v>
                </c:pt>
                <c:pt idx="31">
                  <c:v>1</c:v>
                </c:pt>
                <c:pt idx="32">
                  <c:v>3</c:v>
                </c:pt>
                <c:pt idx="33">
                  <c:v>3</c:v>
                </c:pt>
                <c:pt idx="34">
                  <c:v>1</c:v>
                </c:pt>
                <c:pt idx="35">
                  <c:v>1</c:v>
                </c:pt>
              </c:numCache>
            </c:numRef>
          </c:xVal>
          <c:yVal>
            <c:numRef>
              <c:f>詳細Data!$D$7:$AM$7</c:f>
              <c:numCache>
                <c:formatCode>0.00_ </c:formatCode>
                <c:ptCount val="36"/>
                <c:pt idx="0">
                  <c:v>-0.17030000000000001</c:v>
                </c:pt>
                <c:pt idx="1">
                  <c:v>-0.53334000000000004</c:v>
                </c:pt>
                <c:pt idx="2">
                  <c:v>0.36494000000000032</c:v>
                </c:pt>
                <c:pt idx="3">
                  <c:v>-0.19258000000000006</c:v>
                </c:pt>
                <c:pt idx="4">
                  <c:v>-0.72372000000000258</c:v>
                </c:pt>
                <c:pt idx="5">
                  <c:v>-1.3439099999999959</c:v>
                </c:pt>
                <c:pt idx="6">
                  <c:v>0.54962999999999995</c:v>
                </c:pt>
                <c:pt idx="7">
                  <c:v>-0.23725000000000004</c:v>
                </c:pt>
                <c:pt idx="8">
                  <c:v>0.14036000000000001</c:v>
                </c:pt>
                <c:pt idx="9">
                  <c:v>-1.9155099999999996</c:v>
                </c:pt>
                <c:pt idx="11">
                  <c:v>-0.87288000000000165</c:v>
                </c:pt>
                <c:pt idx="12">
                  <c:v>-0.92415000000000003</c:v>
                </c:pt>
                <c:pt idx="13">
                  <c:v>-1.3748199999999999</c:v>
                </c:pt>
                <c:pt idx="14">
                  <c:v>-0.62749999999999995</c:v>
                </c:pt>
                <c:pt idx="15">
                  <c:v>-0.95011000000000001</c:v>
                </c:pt>
                <c:pt idx="16">
                  <c:v>1.6089199999999999</c:v>
                </c:pt>
                <c:pt idx="17">
                  <c:v>0.22962000000000005</c:v>
                </c:pt>
                <c:pt idx="18">
                  <c:v>0.94485000000000063</c:v>
                </c:pt>
                <c:pt idx="20">
                  <c:v>0.38772000000000112</c:v>
                </c:pt>
                <c:pt idx="22">
                  <c:v>-0.58018999999999799</c:v>
                </c:pt>
                <c:pt idx="23">
                  <c:v>-0.8984099999999996</c:v>
                </c:pt>
                <c:pt idx="24">
                  <c:v>-0.92415000000000003</c:v>
                </c:pt>
                <c:pt idx="25">
                  <c:v>-8.1440000000000012E-2</c:v>
                </c:pt>
                <c:pt idx="26">
                  <c:v>1.53861</c:v>
                </c:pt>
                <c:pt idx="27">
                  <c:v>-1.1672</c:v>
                </c:pt>
                <c:pt idx="29">
                  <c:v>-2.1470099999999999</c:v>
                </c:pt>
                <c:pt idx="30">
                  <c:v>7.2200000000000059E-3</c:v>
                </c:pt>
                <c:pt idx="31">
                  <c:v>-1.4705599999999999</c:v>
                </c:pt>
                <c:pt idx="32">
                  <c:v>-0.34974000000000011</c:v>
                </c:pt>
                <c:pt idx="33">
                  <c:v>-8.1440000000000012E-2</c:v>
                </c:pt>
                <c:pt idx="34">
                  <c:v>-1.75346</c:v>
                </c:pt>
                <c:pt idx="35">
                  <c:v>-1.87337</c:v>
                </c:pt>
              </c:numCache>
            </c:numRef>
          </c:yVal>
        </c:ser>
        <c:axId val="149259776"/>
        <c:axId val="163545088"/>
      </c:scatterChart>
      <c:valAx>
        <c:axId val="149259776"/>
        <c:scaling>
          <c:orientation val="minMax"/>
          <c:max val="5.5"/>
          <c:min val="0"/>
        </c:scaling>
        <c:axPos val="b"/>
        <c:title>
          <c:tx>
            <c:rich>
              <a:bodyPr/>
              <a:lstStyle/>
              <a:p>
                <a:pPr>
                  <a:defRPr/>
                </a:pPr>
                <a:r>
                  <a:rPr lang="en-US"/>
                  <a:t>NTT (β)</a:t>
                </a:r>
              </a:p>
            </c:rich>
          </c:tx>
          <c:layout>
            <c:manualLayout>
              <c:xMode val="edge"/>
              <c:yMode val="edge"/>
              <c:x val="0.53472059533656213"/>
              <c:y val="0.8965727385232346"/>
            </c:manualLayout>
          </c:layout>
        </c:title>
        <c:numFmt formatCode="General" sourceLinked="1"/>
        <c:tickLblPos val="nextTo"/>
        <c:spPr>
          <a:ln>
            <a:solidFill>
              <a:sysClr val="windowText" lastClr="000000"/>
            </a:solidFill>
          </a:ln>
        </c:spPr>
        <c:crossAx val="163545088"/>
        <c:crossesAt val="-3"/>
        <c:crossBetween val="midCat"/>
        <c:majorUnit val="1"/>
      </c:valAx>
      <c:valAx>
        <c:axId val="163545088"/>
        <c:scaling>
          <c:orientation val="minMax"/>
          <c:max val="3"/>
          <c:min val="-3"/>
        </c:scaling>
        <c:axPos val="l"/>
        <c:majorGridlines>
          <c:spPr>
            <a:ln>
              <a:solidFill>
                <a:sysClr val="windowText" lastClr="000000"/>
              </a:solidFill>
            </a:ln>
          </c:spPr>
        </c:majorGridlines>
        <c:title>
          <c:tx>
            <c:rich>
              <a:bodyPr rot="-5400000" vert="horz"/>
              <a:lstStyle/>
              <a:p>
                <a:pPr>
                  <a:defRPr/>
                </a:pPr>
                <a:r>
                  <a:rPr lang="en-US"/>
                  <a:t>1PLM (θ)</a:t>
                </a:r>
                <a:endParaRPr lang="ja-JP"/>
              </a:p>
            </c:rich>
          </c:tx>
          <c:layout>
            <c:manualLayout>
              <c:xMode val="edge"/>
              <c:yMode val="edge"/>
              <c:x val="0"/>
              <c:y val="0.28116210174038958"/>
            </c:manualLayout>
          </c:layout>
        </c:title>
        <c:numFmt formatCode="0.00_ " sourceLinked="1"/>
        <c:tickLblPos val="nextTo"/>
        <c:spPr>
          <a:ln>
            <a:solidFill>
              <a:sysClr val="windowText" lastClr="000000"/>
            </a:solidFill>
          </a:ln>
        </c:spPr>
        <c:crossAx val="149259776"/>
        <c:crosses val="autoZero"/>
        <c:crossBetween val="midCat"/>
      </c:valAx>
      <c:spPr>
        <a:ln>
          <a:solidFill>
            <a:sysClr val="windowText" lastClr="000000"/>
          </a:solidFill>
        </a:ln>
      </c:spPr>
    </c:plotArea>
    <c:plotVisOnly val="1"/>
  </c:chart>
  <c:spPr>
    <a:ln>
      <a:noFill/>
    </a:ln>
  </c:spPr>
  <c:txPr>
    <a:bodyPr/>
    <a:lstStyle/>
    <a:p>
      <a:pPr>
        <a:defRPr sz="1400"/>
      </a:pPr>
      <a:endParaRPr lang="ja-JP"/>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ja-JP" sz="1400"/>
              <a:t>受験者</a:t>
            </a:r>
            <a:r>
              <a:rPr lang="en-US" sz="1400"/>
              <a:t>37</a:t>
            </a:r>
          </a:p>
        </c:rich>
      </c:tx>
      <c:layout>
        <c:manualLayout>
          <c:xMode val="edge"/>
          <c:yMode val="edge"/>
          <c:x val="0.47381449410825627"/>
          <c:y val="0"/>
        </c:manualLayout>
      </c:layout>
    </c:title>
    <c:plotArea>
      <c:layout>
        <c:manualLayout>
          <c:layoutTarget val="inner"/>
          <c:xMode val="edge"/>
          <c:yMode val="edge"/>
          <c:x val="0.28533060654178966"/>
          <c:y val="0.1798379171285964"/>
          <c:w val="0.6766765362528252"/>
          <c:h val="0.54457642052468769"/>
        </c:manualLayout>
      </c:layout>
      <c:lineChart>
        <c:grouping val="standard"/>
        <c:ser>
          <c:idx val="1"/>
          <c:order val="1"/>
          <c:cat>
            <c:multiLvlStrRef>
              <c:f>'NTT05'!$E$42:$I$42</c:f>
            </c:multiLvlStrRef>
          </c:cat>
          <c:val>
            <c:numRef>
              <c:f>'NTT05'!$C$48:$G$48</c:f>
            </c:numRef>
          </c:val>
        </c:ser>
        <c:ser>
          <c:idx val="2"/>
          <c:order val="2"/>
          <c:cat>
            <c:multiLvlStrRef>
              <c:f>'NTT10'!$M$85:$V$85</c:f>
            </c:multiLvlStrRef>
          </c:cat>
          <c:val>
            <c:numRef>
              <c:f>'NTT10'!$M$87:$V$87</c:f>
            </c:numRef>
          </c:val>
        </c:ser>
        <c:ser>
          <c:idx val="0"/>
          <c:order val="0"/>
          <c:tx>
            <c:strRef>
              <c:f>'VocGrm (I=32, N=75)NeutetRMP05'!$A$38</c:f>
              <c:strCache>
                <c:ptCount val="1"/>
                <c:pt idx="0">
                  <c:v>10037</c:v>
                </c:pt>
              </c:strCache>
            </c:strRef>
          </c:tx>
          <c:cat>
            <c:numRef>
              <c:f>'VocGrm (I=32, N=75)NeutetRMP05'!$B$78:$F$78</c:f>
              <c:numCache>
                <c:formatCode>General</c:formatCode>
                <c:ptCount val="5"/>
                <c:pt idx="0">
                  <c:v>1</c:v>
                </c:pt>
                <c:pt idx="1">
                  <c:v>2</c:v>
                </c:pt>
                <c:pt idx="2">
                  <c:v>3</c:v>
                </c:pt>
                <c:pt idx="3">
                  <c:v>4</c:v>
                </c:pt>
                <c:pt idx="4">
                  <c:v>5</c:v>
                </c:pt>
              </c:numCache>
            </c:numRef>
          </c:cat>
          <c:val>
            <c:numRef>
              <c:f>'VocGrm (I=32, N=75)NeutetRMP05'!$B$38:$F$38</c:f>
              <c:numCache>
                <c:formatCode>General</c:formatCode>
                <c:ptCount val="5"/>
                <c:pt idx="0">
                  <c:v>1.8998500000000001E-2</c:v>
                </c:pt>
                <c:pt idx="1">
                  <c:v>0.29858000000000096</c:v>
                </c:pt>
                <c:pt idx="2">
                  <c:v>0.62382100000000262</c:v>
                </c:pt>
                <c:pt idx="3">
                  <c:v>5.8263900000000014E-2</c:v>
                </c:pt>
                <c:pt idx="4">
                  <c:v>3.3671100000000164E-4</c:v>
                </c:pt>
              </c:numCache>
            </c:numRef>
          </c:val>
        </c:ser>
        <c:marker val="1"/>
        <c:axId val="164631296"/>
        <c:axId val="164633216"/>
      </c:lineChart>
      <c:catAx>
        <c:axId val="164631296"/>
        <c:scaling>
          <c:orientation val="minMax"/>
        </c:scaling>
        <c:axPos val="b"/>
        <c:title>
          <c:tx>
            <c:rich>
              <a:bodyPr/>
              <a:lstStyle/>
              <a:p>
                <a:pPr>
                  <a:defRPr sz="1400"/>
                </a:pPr>
                <a:r>
                  <a:rPr lang="en-US" sz="1400"/>
                  <a:t>Latent Rank</a:t>
                </a:r>
                <a:endParaRPr lang="ja-JP" sz="1400"/>
              </a:p>
            </c:rich>
          </c:tx>
          <c:layout>
            <c:manualLayout>
              <c:xMode val="edge"/>
              <c:yMode val="edge"/>
              <c:x val="0.40367770232353001"/>
              <c:y val="0.88767785303130864"/>
            </c:manualLayout>
          </c:layout>
        </c:title>
        <c:numFmt formatCode="General" sourceLinked="1"/>
        <c:tickLblPos val="nextTo"/>
        <c:txPr>
          <a:bodyPr/>
          <a:lstStyle/>
          <a:p>
            <a:pPr>
              <a:defRPr sz="1400"/>
            </a:pPr>
            <a:endParaRPr lang="ja-JP"/>
          </a:p>
        </c:txPr>
        <c:crossAx val="164633216"/>
        <c:crosses val="autoZero"/>
        <c:auto val="1"/>
        <c:lblAlgn val="ctr"/>
        <c:lblOffset val="5"/>
      </c:catAx>
      <c:valAx>
        <c:axId val="164633216"/>
        <c:scaling>
          <c:orientation val="minMax"/>
          <c:max val="1"/>
          <c:min val="0"/>
        </c:scaling>
        <c:axPos val="l"/>
        <c:majorGridlines/>
        <c:title>
          <c:tx>
            <c:rich>
              <a:bodyPr rot="-5400000" vert="horz"/>
              <a:lstStyle/>
              <a:p>
                <a:pPr>
                  <a:defRPr sz="1400"/>
                </a:pPr>
                <a:r>
                  <a:rPr lang="en-US" sz="1400"/>
                  <a:t>Probability</a:t>
                </a:r>
                <a:endParaRPr lang="ja-JP" sz="1400"/>
              </a:p>
            </c:rich>
          </c:tx>
          <c:layout/>
        </c:title>
        <c:numFmt formatCode="#,##0.0_);[Red]\(#,##0.0\)" sourceLinked="0"/>
        <c:tickLblPos val="nextTo"/>
        <c:txPr>
          <a:bodyPr/>
          <a:lstStyle/>
          <a:p>
            <a:pPr>
              <a:defRPr sz="1400"/>
            </a:pPr>
            <a:endParaRPr lang="ja-JP"/>
          </a:p>
        </c:txPr>
        <c:crossAx val="164631296"/>
        <c:crosses val="autoZero"/>
        <c:crossBetween val="between"/>
      </c:valAx>
    </c:plotArea>
    <c:plotVisOnly val="1"/>
  </c:chart>
  <c:txPr>
    <a:bodyPr/>
    <a:lstStyle/>
    <a:p>
      <a:pPr>
        <a:defRPr sz="1800"/>
      </a:pPr>
      <a:endParaRPr lang="ja-JP"/>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ja-JP" sz="1400"/>
              <a:t>受験者</a:t>
            </a:r>
            <a:r>
              <a:rPr lang="en-US" sz="1400"/>
              <a:t>43</a:t>
            </a:r>
          </a:p>
        </c:rich>
      </c:tx>
      <c:layout>
        <c:manualLayout>
          <c:xMode val="edge"/>
          <c:yMode val="edge"/>
          <c:x val="0.46729198594333815"/>
          <c:y val="0"/>
        </c:manualLayout>
      </c:layout>
    </c:title>
    <c:plotArea>
      <c:layout>
        <c:manualLayout>
          <c:layoutTarget val="inner"/>
          <c:xMode val="edge"/>
          <c:yMode val="edge"/>
          <c:x val="0.28470731084236084"/>
          <c:y val="0.18687699877518021"/>
          <c:w val="0.68940857409144052"/>
          <c:h val="0.53848714542188136"/>
        </c:manualLayout>
      </c:layout>
      <c:lineChart>
        <c:grouping val="standard"/>
        <c:ser>
          <c:idx val="1"/>
          <c:order val="1"/>
          <c:cat>
            <c:multiLvlStrRef>
              <c:f>'NTT05'!$E$42:$I$42</c:f>
            </c:multiLvlStrRef>
          </c:cat>
          <c:val>
            <c:numRef>
              <c:f>'NTT05'!$C$50:$G$50</c:f>
            </c:numRef>
          </c:val>
        </c:ser>
        <c:ser>
          <c:idx val="2"/>
          <c:order val="2"/>
          <c:cat>
            <c:multiLvlStrRef>
              <c:f>'NTT10'!$M$85:$V$85</c:f>
            </c:multiLvlStrRef>
          </c:cat>
          <c:val>
            <c:numRef>
              <c:f>'NTT10'!$M$88:$V$88</c:f>
            </c:numRef>
          </c:val>
        </c:ser>
        <c:ser>
          <c:idx val="0"/>
          <c:order val="0"/>
          <c:tx>
            <c:strRef>
              <c:f>'VocGrm (I=32, N=75)NeutetRMP05'!$A$44</c:f>
              <c:strCache>
                <c:ptCount val="1"/>
                <c:pt idx="0">
                  <c:v>10043</c:v>
                </c:pt>
              </c:strCache>
            </c:strRef>
          </c:tx>
          <c:cat>
            <c:numRef>
              <c:f>'VocGrm (I=32, N=75)NeutetRMP05'!$B$78:$F$78</c:f>
              <c:numCache>
                <c:formatCode>General</c:formatCode>
                <c:ptCount val="5"/>
                <c:pt idx="0">
                  <c:v>1</c:v>
                </c:pt>
                <c:pt idx="1">
                  <c:v>2</c:v>
                </c:pt>
                <c:pt idx="2">
                  <c:v>3</c:v>
                </c:pt>
                <c:pt idx="3">
                  <c:v>4</c:v>
                </c:pt>
                <c:pt idx="4">
                  <c:v>5</c:v>
                </c:pt>
              </c:numCache>
            </c:numRef>
          </c:cat>
          <c:val>
            <c:numRef>
              <c:f>'VocGrm (I=32, N=75)NeutetRMP05'!$B$44:$F$44</c:f>
              <c:numCache>
                <c:formatCode>General</c:formatCode>
                <c:ptCount val="5"/>
                <c:pt idx="0">
                  <c:v>1.5907800000000091E-3</c:v>
                </c:pt>
                <c:pt idx="1">
                  <c:v>6.6799899999999995E-2</c:v>
                </c:pt>
                <c:pt idx="2">
                  <c:v>0.53977699999999951</c:v>
                </c:pt>
                <c:pt idx="3">
                  <c:v>0.36342900000000139</c:v>
                </c:pt>
                <c:pt idx="4">
                  <c:v>2.8403000000000012E-2</c:v>
                </c:pt>
              </c:numCache>
            </c:numRef>
          </c:val>
        </c:ser>
        <c:marker val="1"/>
        <c:axId val="164671488"/>
        <c:axId val="164673408"/>
      </c:lineChart>
      <c:catAx>
        <c:axId val="164671488"/>
        <c:scaling>
          <c:orientation val="minMax"/>
        </c:scaling>
        <c:axPos val="b"/>
        <c:title>
          <c:tx>
            <c:rich>
              <a:bodyPr/>
              <a:lstStyle/>
              <a:p>
                <a:pPr>
                  <a:defRPr sz="1400"/>
                </a:pPr>
                <a:r>
                  <a:rPr lang="en-US" sz="1400"/>
                  <a:t>Latent Rank</a:t>
                </a:r>
                <a:endParaRPr lang="ja-JP" sz="1400"/>
              </a:p>
            </c:rich>
          </c:tx>
          <c:layout>
            <c:manualLayout>
              <c:xMode val="edge"/>
              <c:yMode val="edge"/>
              <c:x val="0.37792075004487763"/>
              <c:y val="0.88040607814603844"/>
            </c:manualLayout>
          </c:layout>
        </c:title>
        <c:numFmt formatCode="General" sourceLinked="1"/>
        <c:tickLblPos val="nextTo"/>
        <c:txPr>
          <a:bodyPr/>
          <a:lstStyle/>
          <a:p>
            <a:pPr>
              <a:defRPr sz="1400"/>
            </a:pPr>
            <a:endParaRPr lang="ja-JP"/>
          </a:p>
        </c:txPr>
        <c:crossAx val="164673408"/>
        <c:crosses val="autoZero"/>
        <c:auto val="1"/>
        <c:lblAlgn val="ctr"/>
        <c:lblOffset val="5"/>
      </c:catAx>
      <c:valAx>
        <c:axId val="164673408"/>
        <c:scaling>
          <c:orientation val="minMax"/>
          <c:max val="1"/>
          <c:min val="0"/>
        </c:scaling>
        <c:axPos val="l"/>
        <c:majorGridlines/>
        <c:title>
          <c:tx>
            <c:rich>
              <a:bodyPr rot="-5400000" vert="horz"/>
              <a:lstStyle/>
              <a:p>
                <a:pPr>
                  <a:defRPr sz="1400"/>
                </a:pPr>
                <a:r>
                  <a:rPr lang="en-US" sz="1400"/>
                  <a:t>Probability</a:t>
                </a:r>
                <a:endParaRPr lang="ja-JP" sz="1400"/>
              </a:p>
            </c:rich>
          </c:tx>
          <c:layout/>
        </c:title>
        <c:numFmt formatCode="#,##0.0_);[Red]\(#,##0.0\)" sourceLinked="0"/>
        <c:tickLblPos val="nextTo"/>
        <c:txPr>
          <a:bodyPr/>
          <a:lstStyle/>
          <a:p>
            <a:pPr>
              <a:defRPr sz="1400"/>
            </a:pPr>
            <a:endParaRPr lang="ja-JP"/>
          </a:p>
        </c:txPr>
        <c:crossAx val="164671488"/>
        <c:crosses val="autoZero"/>
        <c:crossBetween val="between"/>
      </c:valAx>
    </c:plotArea>
    <c:plotVisOnly val="1"/>
  </c:chart>
  <c:txPr>
    <a:bodyPr/>
    <a:lstStyle/>
    <a:p>
      <a:pPr>
        <a:defRPr sz="1800"/>
      </a:pPr>
      <a:endParaRPr lang="ja-JP"/>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ja-JP" sz="1400"/>
              <a:t>受験者</a:t>
            </a:r>
            <a:r>
              <a:rPr lang="en-US" sz="1400"/>
              <a:t>61</a:t>
            </a:r>
          </a:p>
        </c:rich>
      </c:tx>
      <c:layout>
        <c:manualLayout>
          <c:xMode val="edge"/>
          <c:yMode val="edge"/>
          <c:x val="0.46552152239601796"/>
          <c:y val="0"/>
        </c:manualLayout>
      </c:layout>
    </c:title>
    <c:plotArea>
      <c:layout>
        <c:manualLayout>
          <c:layoutTarget val="inner"/>
          <c:xMode val="edge"/>
          <c:yMode val="edge"/>
          <c:x val="0.29055065412073239"/>
          <c:y val="0.19505876917904555"/>
          <c:w val="0.67356989634476028"/>
          <c:h val="0.5295672039077024"/>
        </c:manualLayout>
      </c:layout>
      <c:lineChart>
        <c:grouping val="standard"/>
        <c:ser>
          <c:idx val="1"/>
          <c:order val="1"/>
          <c:cat>
            <c:multiLvlStrRef>
              <c:f>'NTT05'!$E$42:$I$42</c:f>
            </c:multiLvlStrRef>
          </c:cat>
          <c:val>
            <c:numRef>
              <c:f>'NTT05'!$C$77:$G$77</c:f>
            </c:numRef>
          </c:val>
        </c:ser>
        <c:ser>
          <c:idx val="2"/>
          <c:order val="2"/>
          <c:cat>
            <c:multiLvlStrRef>
              <c:f>'NTT10'!$M$85:$V$85</c:f>
            </c:multiLvlStrRef>
          </c:cat>
          <c:val>
            <c:numRef>
              <c:f>'NTT10'!$M$89:$V$89</c:f>
            </c:numRef>
          </c:val>
        </c:ser>
        <c:ser>
          <c:idx val="0"/>
          <c:order val="0"/>
          <c:tx>
            <c:strRef>
              <c:f>'VocGrm (I=32, N=75)NeutetRMP05'!$A$62</c:f>
              <c:strCache>
                <c:ptCount val="1"/>
                <c:pt idx="0">
                  <c:v>10061</c:v>
                </c:pt>
              </c:strCache>
            </c:strRef>
          </c:tx>
          <c:cat>
            <c:numRef>
              <c:f>'VocGrm (I=32, N=75)NeutetRMP05'!$B$78:$F$78</c:f>
              <c:numCache>
                <c:formatCode>General</c:formatCode>
                <c:ptCount val="5"/>
                <c:pt idx="0">
                  <c:v>1</c:v>
                </c:pt>
                <c:pt idx="1">
                  <c:v>2</c:v>
                </c:pt>
                <c:pt idx="2">
                  <c:v>3</c:v>
                </c:pt>
                <c:pt idx="3">
                  <c:v>4</c:v>
                </c:pt>
                <c:pt idx="4">
                  <c:v>5</c:v>
                </c:pt>
              </c:numCache>
            </c:numRef>
          </c:cat>
          <c:val>
            <c:numRef>
              <c:f>'VocGrm (I=32, N=75)NeutetRMP05'!$B$62:$F$62</c:f>
              <c:numCache>
                <c:formatCode>General</c:formatCode>
                <c:ptCount val="5"/>
                <c:pt idx="0">
                  <c:v>1.5228600000000001E-4</c:v>
                </c:pt>
                <c:pt idx="1">
                  <c:v>2.6720799999999989E-2</c:v>
                </c:pt>
                <c:pt idx="2">
                  <c:v>0.32837100000000186</c:v>
                </c:pt>
                <c:pt idx="3">
                  <c:v>0.60273600000000005</c:v>
                </c:pt>
                <c:pt idx="4">
                  <c:v>4.2019800000000003E-2</c:v>
                </c:pt>
              </c:numCache>
            </c:numRef>
          </c:val>
        </c:ser>
        <c:marker val="1"/>
        <c:axId val="164686464"/>
        <c:axId val="164582528"/>
      </c:lineChart>
      <c:catAx>
        <c:axId val="164686464"/>
        <c:scaling>
          <c:orientation val="minMax"/>
        </c:scaling>
        <c:axPos val="b"/>
        <c:title>
          <c:tx>
            <c:rich>
              <a:bodyPr/>
              <a:lstStyle/>
              <a:p>
                <a:pPr>
                  <a:defRPr sz="1400"/>
                </a:pPr>
                <a:r>
                  <a:rPr lang="en-US" sz="1400"/>
                  <a:t>Latent Rank</a:t>
                </a:r>
                <a:endParaRPr lang="ja-JP" sz="1400"/>
              </a:p>
            </c:rich>
          </c:tx>
          <c:layout>
            <c:manualLayout>
              <c:xMode val="edge"/>
              <c:yMode val="edge"/>
              <c:x val="0.41198550495251574"/>
              <c:y val="0.88776411058933669"/>
            </c:manualLayout>
          </c:layout>
        </c:title>
        <c:numFmt formatCode="General" sourceLinked="1"/>
        <c:tickLblPos val="nextTo"/>
        <c:txPr>
          <a:bodyPr/>
          <a:lstStyle/>
          <a:p>
            <a:pPr>
              <a:defRPr sz="1400"/>
            </a:pPr>
            <a:endParaRPr lang="ja-JP"/>
          </a:p>
        </c:txPr>
        <c:crossAx val="164582528"/>
        <c:crosses val="autoZero"/>
        <c:auto val="1"/>
        <c:lblAlgn val="ctr"/>
        <c:lblOffset val="5"/>
      </c:catAx>
      <c:valAx>
        <c:axId val="164582528"/>
        <c:scaling>
          <c:orientation val="minMax"/>
          <c:max val="1"/>
          <c:min val="0"/>
        </c:scaling>
        <c:axPos val="l"/>
        <c:majorGridlines/>
        <c:title>
          <c:tx>
            <c:rich>
              <a:bodyPr rot="-5400000" vert="horz"/>
              <a:lstStyle/>
              <a:p>
                <a:pPr>
                  <a:defRPr sz="1400"/>
                </a:pPr>
                <a:r>
                  <a:rPr lang="en-US" sz="1400"/>
                  <a:t>Probability</a:t>
                </a:r>
                <a:endParaRPr lang="ja-JP" sz="1400"/>
              </a:p>
            </c:rich>
          </c:tx>
          <c:layout/>
        </c:title>
        <c:numFmt formatCode="#,##0.0_);[Red]\(#,##0.0\)" sourceLinked="0"/>
        <c:tickLblPos val="nextTo"/>
        <c:txPr>
          <a:bodyPr/>
          <a:lstStyle/>
          <a:p>
            <a:pPr>
              <a:defRPr sz="1400"/>
            </a:pPr>
            <a:endParaRPr lang="ja-JP"/>
          </a:p>
        </c:txPr>
        <c:crossAx val="164686464"/>
        <c:crosses val="autoZero"/>
        <c:crossBetween val="between"/>
      </c:valAx>
    </c:plotArea>
    <c:plotVisOnly val="1"/>
  </c:chart>
  <c:txPr>
    <a:bodyPr/>
    <a:lstStyle/>
    <a:p>
      <a:pPr>
        <a:defRPr sz="1800"/>
      </a:pPr>
      <a:endParaRPr lang="ja-JP"/>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ja-JP"/>
  <c:pivotSource>
    <c:name>[相関分析.xlsx]クラス分け!ﾋﾟﾎﾞｯﾄﾃｰﾌﾞﾙ2</c:name>
    <c:fmtId val="-1"/>
  </c:pivotSource>
  <c:chart>
    <c:autoTitleDeleted val="1"/>
    <c:pivotFmts>
      <c:pivotFmt>
        <c:idx val="0"/>
        <c:marker>
          <c:symbol val="none"/>
        </c:marker>
      </c:pivotFmt>
      <c:pivotFmt>
        <c:idx val="1"/>
        <c:marker>
          <c:symbol val="none"/>
        </c:marker>
      </c:pivotFmt>
    </c:pivotFmts>
    <c:plotArea>
      <c:layout>
        <c:manualLayout>
          <c:layoutTarget val="inner"/>
          <c:xMode val="edge"/>
          <c:yMode val="edge"/>
          <c:x val="0.13707857972019014"/>
          <c:y val="0.10835049418872685"/>
          <c:w val="0.8282406078799176"/>
          <c:h val="0.50374373756844371"/>
        </c:manualLayout>
      </c:layout>
      <c:barChart>
        <c:barDir val="col"/>
        <c:grouping val="clustered"/>
        <c:ser>
          <c:idx val="0"/>
          <c:order val="0"/>
          <c:tx>
            <c:strRef>
              <c:f>クラス分け!$AA$45</c:f>
              <c:strCache>
                <c:ptCount val="1"/>
                <c:pt idx="0">
                  <c:v>集計</c:v>
                </c:pt>
              </c:strCache>
            </c:strRef>
          </c:tx>
          <c:spPr>
            <a:solidFill>
              <a:schemeClr val="tx1"/>
            </a:solidFill>
          </c:spPr>
          <c:cat>
            <c:multiLvlStrRef>
              <c:f>クラス分け!$Z$46:$Z$77</c:f>
              <c:multiLvlStrCache>
                <c:ptCount val="26"/>
                <c:lvl>
                  <c:pt idx="0">
                    <c:v>3</c:v>
                  </c:pt>
                  <c:pt idx="1">
                    <c:v>4</c:v>
                  </c:pt>
                  <c:pt idx="2">
                    <c:v>5</c:v>
                  </c:pt>
                  <c:pt idx="3">
                    <c:v>6</c:v>
                  </c:pt>
                  <c:pt idx="4">
                    <c:v>7</c:v>
                  </c:pt>
                  <c:pt idx="5">
                    <c:v>8</c:v>
                  </c:pt>
                  <c:pt idx="6">
                    <c:v>9</c:v>
                  </c:pt>
                  <c:pt idx="7">
                    <c:v>10</c:v>
                  </c:pt>
                  <c:pt idx="8">
                    <c:v>11</c:v>
                  </c:pt>
                  <c:pt idx="9">
                    <c:v>12</c:v>
                  </c:pt>
                  <c:pt idx="10">
                    <c:v>13</c:v>
                  </c:pt>
                  <c:pt idx="11">
                    <c:v>14</c:v>
                  </c:pt>
                  <c:pt idx="12">
                    <c:v>15</c:v>
                  </c:pt>
                  <c:pt idx="13">
                    <c:v>16</c:v>
                  </c:pt>
                  <c:pt idx="14">
                    <c:v>17</c:v>
                  </c:pt>
                  <c:pt idx="15">
                    <c:v>18</c:v>
                  </c:pt>
                  <c:pt idx="16">
                    <c:v>19</c:v>
                  </c:pt>
                  <c:pt idx="17">
                    <c:v>20</c:v>
                  </c:pt>
                  <c:pt idx="18">
                    <c:v>21</c:v>
                  </c:pt>
                  <c:pt idx="19">
                    <c:v>22</c:v>
                  </c:pt>
                  <c:pt idx="20">
                    <c:v>23</c:v>
                  </c:pt>
                  <c:pt idx="21">
                    <c:v>24</c:v>
                  </c:pt>
                  <c:pt idx="22">
                    <c:v>25</c:v>
                  </c:pt>
                  <c:pt idx="23">
                    <c:v>26</c:v>
                  </c:pt>
                  <c:pt idx="24">
                    <c:v>29</c:v>
                  </c:pt>
                  <c:pt idx="25">
                    <c:v>30</c:v>
                  </c:pt>
                </c:lvl>
                <c:lvl>
                  <c:pt idx="0">
                    <c:v>Class01</c:v>
                  </c:pt>
                  <c:pt idx="6">
                    <c:v>Class02</c:v>
                  </c:pt>
                  <c:pt idx="12">
                    <c:v>Class03</c:v>
                  </c:pt>
                  <c:pt idx="17">
                    <c:v>Class04</c:v>
                  </c:pt>
                  <c:pt idx="21">
                    <c:v>Class05</c:v>
                  </c:pt>
                </c:lvl>
              </c:multiLvlStrCache>
            </c:multiLvlStrRef>
          </c:cat>
          <c:val>
            <c:numRef>
              <c:f>クラス分け!$AA$46:$AA$77</c:f>
              <c:numCache>
                <c:formatCode>General</c:formatCode>
                <c:ptCount val="26"/>
                <c:pt idx="0">
                  <c:v>2</c:v>
                </c:pt>
                <c:pt idx="1">
                  <c:v>3</c:v>
                </c:pt>
                <c:pt idx="2">
                  <c:v>2</c:v>
                </c:pt>
                <c:pt idx="3">
                  <c:v>4</c:v>
                </c:pt>
                <c:pt idx="4">
                  <c:v>2</c:v>
                </c:pt>
                <c:pt idx="5">
                  <c:v>2</c:v>
                </c:pt>
                <c:pt idx="6">
                  <c:v>3</c:v>
                </c:pt>
                <c:pt idx="7">
                  <c:v>3</c:v>
                </c:pt>
                <c:pt idx="8">
                  <c:v>2</c:v>
                </c:pt>
                <c:pt idx="9">
                  <c:v>3</c:v>
                </c:pt>
                <c:pt idx="10">
                  <c:v>3</c:v>
                </c:pt>
                <c:pt idx="11">
                  <c:v>1</c:v>
                </c:pt>
                <c:pt idx="12">
                  <c:v>2</c:v>
                </c:pt>
                <c:pt idx="13">
                  <c:v>2</c:v>
                </c:pt>
                <c:pt idx="14">
                  <c:v>5</c:v>
                </c:pt>
                <c:pt idx="15">
                  <c:v>5</c:v>
                </c:pt>
                <c:pt idx="16">
                  <c:v>2</c:v>
                </c:pt>
                <c:pt idx="17">
                  <c:v>5</c:v>
                </c:pt>
                <c:pt idx="18">
                  <c:v>3</c:v>
                </c:pt>
                <c:pt idx="19">
                  <c:v>3</c:v>
                </c:pt>
                <c:pt idx="20">
                  <c:v>3</c:v>
                </c:pt>
                <c:pt idx="21">
                  <c:v>4</c:v>
                </c:pt>
                <c:pt idx="22">
                  <c:v>3</c:v>
                </c:pt>
                <c:pt idx="23">
                  <c:v>2</c:v>
                </c:pt>
                <c:pt idx="24">
                  <c:v>2</c:v>
                </c:pt>
                <c:pt idx="25">
                  <c:v>4</c:v>
                </c:pt>
              </c:numCache>
            </c:numRef>
          </c:val>
        </c:ser>
        <c:gapWidth val="58"/>
        <c:axId val="164619392"/>
        <c:axId val="164621312"/>
      </c:barChart>
      <c:catAx>
        <c:axId val="164619392"/>
        <c:scaling>
          <c:orientation val="minMax"/>
        </c:scaling>
        <c:axPos val="b"/>
        <c:title>
          <c:tx>
            <c:rich>
              <a:bodyPr/>
              <a:lstStyle/>
              <a:p>
                <a:pPr>
                  <a:defRPr sz="1800"/>
                </a:pPr>
                <a:r>
                  <a:rPr lang="ja-JP" altLang="en-US" sz="1800" b="0"/>
                  <a:t>潜在ランク</a:t>
                </a:r>
                <a:r>
                  <a:rPr lang="en-US" altLang="ja-JP" sz="1800" b="0"/>
                  <a:t>(</a:t>
                </a:r>
                <a:r>
                  <a:rPr lang="en-US" sz="1800" b="0" i="0" u="none" strike="noStrike" baseline="0"/>
                  <a:t>R</a:t>
                </a:r>
                <a:r>
                  <a:rPr lang="en-US" sz="1800" b="0" i="0" u="none" strike="noStrike" baseline="-25000"/>
                  <a:t>T</a:t>
                </a:r>
                <a:r>
                  <a:rPr lang="en-US" altLang="ja-JP" sz="1800" b="0"/>
                  <a:t>)</a:t>
                </a:r>
                <a:r>
                  <a:rPr lang="ja-JP" altLang="en-US" sz="1800" b="0"/>
                  <a:t>とクラス</a:t>
                </a:r>
              </a:p>
            </c:rich>
          </c:tx>
          <c:layout>
            <c:manualLayout>
              <c:xMode val="edge"/>
              <c:yMode val="edge"/>
              <c:x val="0.39156556551926469"/>
              <c:y val="0.85088941789095629"/>
            </c:manualLayout>
          </c:layout>
        </c:title>
        <c:tickLblPos val="nextTo"/>
        <c:spPr>
          <a:ln>
            <a:solidFill>
              <a:sysClr val="windowText" lastClr="000000"/>
            </a:solidFill>
          </a:ln>
        </c:spPr>
        <c:txPr>
          <a:bodyPr/>
          <a:lstStyle/>
          <a:p>
            <a:pPr>
              <a:defRPr sz="1600"/>
            </a:pPr>
            <a:endParaRPr lang="ja-JP"/>
          </a:p>
        </c:txPr>
        <c:crossAx val="164621312"/>
        <c:crosses val="autoZero"/>
        <c:auto val="1"/>
        <c:lblAlgn val="ctr"/>
        <c:lblOffset val="0"/>
      </c:catAx>
      <c:valAx>
        <c:axId val="164621312"/>
        <c:scaling>
          <c:orientation val="minMax"/>
        </c:scaling>
        <c:axPos val="l"/>
        <c:majorGridlines>
          <c:spPr>
            <a:ln>
              <a:solidFill>
                <a:sysClr val="windowText" lastClr="000000"/>
              </a:solidFill>
            </a:ln>
          </c:spPr>
        </c:majorGridlines>
        <c:title>
          <c:tx>
            <c:rich>
              <a:bodyPr rot="0" vert="eaVert"/>
              <a:lstStyle/>
              <a:p>
                <a:pPr>
                  <a:defRPr sz="1800"/>
                </a:pPr>
                <a:r>
                  <a:rPr lang="ja-JP" altLang="en-US" sz="1800" b="0"/>
                  <a:t>人数</a:t>
                </a:r>
              </a:p>
            </c:rich>
          </c:tx>
          <c:layout/>
        </c:title>
        <c:numFmt formatCode="General" sourceLinked="1"/>
        <c:tickLblPos val="nextTo"/>
        <c:spPr>
          <a:ln>
            <a:solidFill>
              <a:sysClr val="windowText" lastClr="000000"/>
            </a:solidFill>
          </a:ln>
        </c:spPr>
        <c:txPr>
          <a:bodyPr/>
          <a:lstStyle/>
          <a:p>
            <a:pPr>
              <a:defRPr sz="1600"/>
            </a:pPr>
            <a:endParaRPr lang="ja-JP"/>
          </a:p>
        </c:txPr>
        <c:crossAx val="164619392"/>
        <c:crosses val="autoZero"/>
        <c:crossBetween val="between"/>
      </c:valAx>
      <c:spPr>
        <a:ln>
          <a:solidFill>
            <a:sysClr val="windowText" lastClr="000000"/>
          </a:solidFill>
        </a:ln>
      </c:spPr>
    </c:plotArea>
    <c:plotVisOnly val="1"/>
  </c:chart>
  <c:spPr>
    <a:noFill/>
    <a:ln>
      <a:noFill/>
    </a:ln>
  </c:spPr>
  <c:externalData r:id="rId1"/>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scatterChart>
        <c:scatterStyle val="lineMarker"/>
        <c:ser>
          <c:idx val="0"/>
          <c:order val="0"/>
          <c:tx>
            <c:strRef>
              <c:f>CASECとの相関!$CC$1</c:f>
              <c:strCache>
                <c:ptCount val="1"/>
                <c:pt idx="0">
                  <c:v>C-T</c:v>
                </c:pt>
              </c:strCache>
            </c:strRef>
          </c:tx>
          <c:spPr>
            <a:ln w="28575">
              <a:noFill/>
            </a:ln>
          </c:spPr>
          <c:marker>
            <c:symbol val="diamond"/>
            <c:size val="4"/>
            <c:spPr>
              <a:solidFill>
                <a:sysClr val="windowText" lastClr="000000"/>
              </a:solidFill>
              <a:ln>
                <a:solidFill>
                  <a:sysClr val="windowText" lastClr="000000"/>
                </a:solidFill>
              </a:ln>
            </c:spPr>
          </c:marker>
          <c:trendline>
            <c:trendlineType val="linear"/>
          </c:trendline>
          <c:xVal>
            <c:numRef>
              <c:f>CASECとの相関!$CB$2:$CB$55</c:f>
              <c:numCache>
                <c:formatCode>General</c:formatCode>
                <c:ptCount val="54"/>
                <c:pt idx="0">
                  <c:v>6</c:v>
                </c:pt>
                <c:pt idx="1">
                  <c:v>3</c:v>
                </c:pt>
                <c:pt idx="2">
                  <c:v>9</c:v>
                </c:pt>
                <c:pt idx="3">
                  <c:v>13</c:v>
                </c:pt>
                <c:pt idx="4">
                  <c:v>12</c:v>
                </c:pt>
                <c:pt idx="5">
                  <c:v>13</c:v>
                </c:pt>
                <c:pt idx="6">
                  <c:v>9</c:v>
                </c:pt>
                <c:pt idx="7">
                  <c:v>3</c:v>
                </c:pt>
                <c:pt idx="8">
                  <c:v>8</c:v>
                </c:pt>
                <c:pt idx="9">
                  <c:v>6</c:v>
                </c:pt>
                <c:pt idx="10">
                  <c:v>4</c:v>
                </c:pt>
                <c:pt idx="11">
                  <c:v>8</c:v>
                </c:pt>
                <c:pt idx="12">
                  <c:v>4</c:v>
                </c:pt>
                <c:pt idx="13">
                  <c:v>15</c:v>
                </c:pt>
                <c:pt idx="14">
                  <c:v>11</c:v>
                </c:pt>
                <c:pt idx="15">
                  <c:v>10</c:v>
                </c:pt>
                <c:pt idx="16">
                  <c:v>18</c:v>
                </c:pt>
                <c:pt idx="17">
                  <c:v>11</c:v>
                </c:pt>
                <c:pt idx="18">
                  <c:v>6</c:v>
                </c:pt>
                <c:pt idx="19">
                  <c:v>5</c:v>
                </c:pt>
                <c:pt idx="20">
                  <c:v>16</c:v>
                </c:pt>
                <c:pt idx="21">
                  <c:v>17</c:v>
                </c:pt>
                <c:pt idx="22">
                  <c:v>12</c:v>
                </c:pt>
                <c:pt idx="23">
                  <c:v>17</c:v>
                </c:pt>
                <c:pt idx="24">
                  <c:v>13</c:v>
                </c:pt>
                <c:pt idx="25">
                  <c:v>15</c:v>
                </c:pt>
                <c:pt idx="26">
                  <c:v>18</c:v>
                </c:pt>
                <c:pt idx="27">
                  <c:v>10</c:v>
                </c:pt>
                <c:pt idx="28">
                  <c:v>16</c:v>
                </c:pt>
                <c:pt idx="29">
                  <c:v>19</c:v>
                </c:pt>
                <c:pt idx="30">
                  <c:v>17</c:v>
                </c:pt>
                <c:pt idx="31">
                  <c:v>14</c:v>
                </c:pt>
                <c:pt idx="32">
                  <c:v>7</c:v>
                </c:pt>
                <c:pt idx="33">
                  <c:v>20</c:v>
                </c:pt>
                <c:pt idx="34">
                  <c:v>12</c:v>
                </c:pt>
                <c:pt idx="35">
                  <c:v>17</c:v>
                </c:pt>
                <c:pt idx="36">
                  <c:v>21</c:v>
                </c:pt>
                <c:pt idx="37">
                  <c:v>17</c:v>
                </c:pt>
                <c:pt idx="38">
                  <c:v>29</c:v>
                </c:pt>
                <c:pt idx="39">
                  <c:v>19</c:v>
                </c:pt>
                <c:pt idx="40">
                  <c:v>23</c:v>
                </c:pt>
                <c:pt idx="41">
                  <c:v>26</c:v>
                </c:pt>
                <c:pt idx="42">
                  <c:v>10</c:v>
                </c:pt>
                <c:pt idx="43">
                  <c:v>20</c:v>
                </c:pt>
                <c:pt idx="44">
                  <c:v>18</c:v>
                </c:pt>
                <c:pt idx="45">
                  <c:v>18</c:v>
                </c:pt>
                <c:pt idx="46">
                  <c:v>24</c:v>
                </c:pt>
                <c:pt idx="47">
                  <c:v>29</c:v>
                </c:pt>
                <c:pt idx="48">
                  <c:v>25</c:v>
                </c:pt>
                <c:pt idx="49">
                  <c:v>24</c:v>
                </c:pt>
                <c:pt idx="50">
                  <c:v>22</c:v>
                </c:pt>
                <c:pt idx="51">
                  <c:v>24</c:v>
                </c:pt>
                <c:pt idx="52">
                  <c:v>30</c:v>
                </c:pt>
                <c:pt idx="53">
                  <c:v>25</c:v>
                </c:pt>
              </c:numCache>
            </c:numRef>
          </c:xVal>
          <c:yVal>
            <c:numRef>
              <c:f>CASECとの相関!$CC$2:$CC$55</c:f>
              <c:numCache>
                <c:formatCode>General</c:formatCode>
                <c:ptCount val="54"/>
                <c:pt idx="0">
                  <c:v>275</c:v>
                </c:pt>
                <c:pt idx="1">
                  <c:v>280</c:v>
                </c:pt>
                <c:pt idx="2">
                  <c:v>290</c:v>
                </c:pt>
                <c:pt idx="3">
                  <c:v>295</c:v>
                </c:pt>
                <c:pt idx="4">
                  <c:v>305</c:v>
                </c:pt>
                <c:pt idx="5">
                  <c:v>315</c:v>
                </c:pt>
                <c:pt idx="6">
                  <c:v>330</c:v>
                </c:pt>
                <c:pt idx="7">
                  <c:v>335</c:v>
                </c:pt>
                <c:pt idx="8">
                  <c:v>335</c:v>
                </c:pt>
                <c:pt idx="9">
                  <c:v>340</c:v>
                </c:pt>
                <c:pt idx="10">
                  <c:v>350</c:v>
                </c:pt>
                <c:pt idx="11">
                  <c:v>350</c:v>
                </c:pt>
                <c:pt idx="12">
                  <c:v>360</c:v>
                </c:pt>
                <c:pt idx="13">
                  <c:v>360</c:v>
                </c:pt>
                <c:pt idx="14">
                  <c:v>365</c:v>
                </c:pt>
                <c:pt idx="15">
                  <c:v>365</c:v>
                </c:pt>
                <c:pt idx="16">
                  <c:v>370</c:v>
                </c:pt>
                <c:pt idx="17">
                  <c:v>380</c:v>
                </c:pt>
                <c:pt idx="18">
                  <c:v>390</c:v>
                </c:pt>
                <c:pt idx="19">
                  <c:v>390</c:v>
                </c:pt>
                <c:pt idx="20">
                  <c:v>390</c:v>
                </c:pt>
                <c:pt idx="21">
                  <c:v>390</c:v>
                </c:pt>
                <c:pt idx="22">
                  <c:v>395</c:v>
                </c:pt>
                <c:pt idx="23">
                  <c:v>395</c:v>
                </c:pt>
                <c:pt idx="24">
                  <c:v>405</c:v>
                </c:pt>
                <c:pt idx="25">
                  <c:v>405</c:v>
                </c:pt>
                <c:pt idx="26">
                  <c:v>405</c:v>
                </c:pt>
                <c:pt idx="27">
                  <c:v>410</c:v>
                </c:pt>
                <c:pt idx="28">
                  <c:v>415</c:v>
                </c:pt>
                <c:pt idx="29">
                  <c:v>425</c:v>
                </c:pt>
                <c:pt idx="30">
                  <c:v>425</c:v>
                </c:pt>
                <c:pt idx="31">
                  <c:v>430</c:v>
                </c:pt>
                <c:pt idx="32">
                  <c:v>435</c:v>
                </c:pt>
                <c:pt idx="33">
                  <c:v>440</c:v>
                </c:pt>
                <c:pt idx="34">
                  <c:v>455</c:v>
                </c:pt>
                <c:pt idx="35">
                  <c:v>455</c:v>
                </c:pt>
                <c:pt idx="36">
                  <c:v>465</c:v>
                </c:pt>
                <c:pt idx="37">
                  <c:v>470</c:v>
                </c:pt>
                <c:pt idx="38">
                  <c:v>470</c:v>
                </c:pt>
                <c:pt idx="39">
                  <c:v>475</c:v>
                </c:pt>
                <c:pt idx="40">
                  <c:v>475</c:v>
                </c:pt>
                <c:pt idx="41">
                  <c:v>485</c:v>
                </c:pt>
                <c:pt idx="42">
                  <c:v>490</c:v>
                </c:pt>
                <c:pt idx="43">
                  <c:v>490</c:v>
                </c:pt>
                <c:pt idx="44">
                  <c:v>490</c:v>
                </c:pt>
                <c:pt idx="45">
                  <c:v>495</c:v>
                </c:pt>
                <c:pt idx="46">
                  <c:v>495</c:v>
                </c:pt>
                <c:pt idx="47">
                  <c:v>495</c:v>
                </c:pt>
                <c:pt idx="48">
                  <c:v>505</c:v>
                </c:pt>
                <c:pt idx="49">
                  <c:v>510</c:v>
                </c:pt>
                <c:pt idx="50">
                  <c:v>540</c:v>
                </c:pt>
                <c:pt idx="51">
                  <c:v>545</c:v>
                </c:pt>
                <c:pt idx="52">
                  <c:v>550</c:v>
                </c:pt>
                <c:pt idx="53">
                  <c:v>585</c:v>
                </c:pt>
              </c:numCache>
            </c:numRef>
          </c:yVal>
        </c:ser>
        <c:axId val="164748672"/>
        <c:axId val="164869632"/>
      </c:scatterChart>
      <c:valAx>
        <c:axId val="164748672"/>
        <c:scaling>
          <c:orientation val="minMax"/>
          <c:max val="32"/>
          <c:min val="0"/>
        </c:scaling>
        <c:axPos val="b"/>
        <c:majorGridlines/>
        <c:minorGridlines/>
        <c:title>
          <c:tx>
            <c:rich>
              <a:bodyPr/>
              <a:lstStyle/>
              <a:p>
                <a:pPr>
                  <a:defRPr/>
                </a:pPr>
                <a:r>
                  <a:rPr lang="en-US"/>
                  <a:t>RT</a:t>
                </a:r>
                <a:endParaRPr lang="ja-JP"/>
              </a:p>
            </c:rich>
          </c:tx>
          <c:layout/>
        </c:title>
        <c:numFmt formatCode="General" sourceLinked="1"/>
        <c:tickLblPos val="nextTo"/>
        <c:crossAx val="164869632"/>
        <c:crosses val="autoZero"/>
        <c:crossBetween val="midCat"/>
        <c:majorUnit val="5"/>
      </c:valAx>
      <c:valAx>
        <c:axId val="164869632"/>
        <c:scaling>
          <c:orientation val="minMax"/>
          <c:max val="1000"/>
        </c:scaling>
        <c:axPos val="l"/>
        <c:majorGridlines/>
        <c:minorGridlines/>
        <c:title>
          <c:tx>
            <c:rich>
              <a:bodyPr rot="-5400000" vert="horz"/>
              <a:lstStyle/>
              <a:p>
                <a:pPr>
                  <a:defRPr/>
                </a:pPr>
                <a:r>
                  <a:rPr lang="en-US"/>
                  <a:t>CASEC</a:t>
                </a:r>
                <a:endParaRPr lang="ja-JP"/>
              </a:p>
            </c:rich>
          </c:tx>
          <c:layout/>
        </c:title>
        <c:numFmt formatCode="General" sourceLinked="1"/>
        <c:tickLblPos val="nextTo"/>
        <c:crossAx val="164748672"/>
        <c:crosses val="autoZero"/>
        <c:crossBetween val="midCat"/>
      </c:valAx>
    </c:plotArea>
    <c:plotVisOnly val="1"/>
  </c:chart>
  <c:spPr>
    <a:ln>
      <a:noFill/>
    </a:ln>
  </c:spPr>
  <c:txPr>
    <a:bodyPr/>
    <a:lstStyle/>
    <a:p>
      <a:pPr>
        <a:defRPr sz="1400"/>
      </a:pPr>
      <a:endParaRPr lang="ja-JP"/>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ja-JP"/>
  <c:chart>
    <c:plotArea>
      <c:layout/>
      <c:scatterChart>
        <c:scatterStyle val="lineMarker"/>
        <c:ser>
          <c:idx val="0"/>
          <c:order val="0"/>
          <c:spPr>
            <a:ln w="28575">
              <a:noFill/>
            </a:ln>
          </c:spPr>
          <c:marker>
            <c:symbol val="diamond"/>
            <c:size val="4"/>
            <c:spPr>
              <a:solidFill>
                <a:sysClr val="windowText" lastClr="000000"/>
              </a:solidFill>
              <a:ln>
                <a:solidFill>
                  <a:sysClr val="windowText" lastClr="000000"/>
                </a:solidFill>
              </a:ln>
            </c:spPr>
          </c:marker>
          <c:trendline>
            <c:trendlineType val="linear"/>
          </c:trendline>
          <c:xVal>
            <c:numRef>
              <c:f>CASECとの相関!$E$2:$E$55</c:f>
              <c:numCache>
                <c:formatCode>General</c:formatCode>
                <c:ptCount val="54"/>
                <c:pt idx="0">
                  <c:v>-3.4539800000000001</c:v>
                </c:pt>
                <c:pt idx="1">
                  <c:v>-4.6173099999999945</c:v>
                </c:pt>
                <c:pt idx="2">
                  <c:v>-2.7667299999999999</c:v>
                </c:pt>
                <c:pt idx="3">
                  <c:v>-0.65979000000000299</c:v>
                </c:pt>
                <c:pt idx="4">
                  <c:v>-1.79017</c:v>
                </c:pt>
                <c:pt idx="5">
                  <c:v>-1.8096899999999998</c:v>
                </c:pt>
                <c:pt idx="6">
                  <c:v>-1.5618899999999998</c:v>
                </c:pt>
                <c:pt idx="7">
                  <c:v>-3.8726799999999879</c:v>
                </c:pt>
                <c:pt idx="8">
                  <c:v>-1.9964600000000001</c:v>
                </c:pt>
                <c:pt idx="9">
                  <c:v>-2.9852300000000001</c:v>
                </c:pt>
                <c:pt idx="10">
                  <c:v>-2.854609999999993</c:v>
                </c:pt>
                <c:pt idx="11">
                  <c:v>-2.2308399999999997</c:v>
                </c:pt>
                <c:pt idx="12">
                  <c:v>-2.67761</c:v>
                </c:pt>
                <c:pt idx="13">
                  <c:v>-0.4229700000000009</c:v>
                </c:pt>
                <c:pt idx="14">
                  <c:v>-1.2933299999999965</c:v>
                </c:pt>
                <c:pt idx="15">
                  <c:v>-0.96253</c:v>
                </c:pt>
                <c:pt idx="16">
                  <c:v>1.3555899999999999</c:v>
                </c:pt>
                <c:pt idx="17">
                  <c:v>-2.3870899999999997</c:v>
                </c:pt>
                <c:pt idx="18">
                  <c:v>-3.2208199999999998</c:v>
                </c:pt>
                <c:pt idx="19">
                  <c:v>-3.0230799999999998</c:v>
                </c:pt>
                <c:pt idx="20">
                  <c:v>-0.54748999999999959</c:v>
                </c:pt>
                <c:pt idx="21">
                  <c:v>0.11046999999999985</c:v>
                </c:pt>
                <c:pt idx="22">
                  <c:v>-0.54870000000000063</c:v>
                </c:pt>
                <c:pt idx="23">
                  <c:v>0.94665000000000155</c:v>
                </c:pt>
                <c:pt idx="24">
                  <c:v>-1.2225299999999966</c:v>
                </c:pt>
                <c:pt idx="25">
                  <c:v>-7.3850000000000027E-2</c:v>
                </c:pt>
                <c:pt idx="26">
                  <c:v>0.13977000000000006</c:v>
                </c:pt>
                <c:pt idx="27">
                  <c:v>-1.1834699999999998</c:v>
                </c:pt>
                <c:pt idx="28">
                  <c:v>-0.27283000000000002</c:v>
                </c:pt>
                <c:pt idx="29">
                  <c:v>-1.2432899999999998</c:v>
                </c:pt>
                <c:pt idx="30">
                  <c:v>-0.43030000000000102</c:v>
                </c:pt>
                <c:pt idx="31">
                  <c:v>-1.3030999999999966</c:v>
                </c:pt>
                <c:pt idx="32">
                  <c:v>-3.0706699999999967</c:v>
                </c:pt>
                <c:pt idx="33">
                  <c:v>3.7229999999999992E-2</c:v>
                </c:pt>
                <c:pt idx="34">
                  <c:v>-1.06629</c:v>
                </c:pt>
                <c:pt idx="35">
                  <c:v>0.37903000000000031</c:v>
                </c:pt>
                <c:pt idx="36">
                  <c:v>0.11046999999999985</c:v>
                </c:pt>
                <c:pt idx="37">
                  <c:v>-0.46081000000000077</c:v>
                </c:pt>
                <c:pt idx="38">
                  <c:v>3.40638</c:v>
                </c:pt>
                <c:pt idx="39">
                  <c:v>0.97838999999999998</c:v>
                </c:pt>
                <c:pt idx="40">
                  <c:v>1.8267899999999999</c:v>
                </c:pt>
                <c:pt idx="41">
                  <c:v>3.452749999999992</c:v>
                </c:pt>
                <c:pt idx="42">
                  <c:v>-1.3677999999999968</c:v>
                </c:pt>
                <c:pt idx="43">
                  <c:v>0.19225999999999999</c:v>
                </c:pt>
                <c:pt idx="44">
                  <c:v>0.33020000000000038</c:v>
                </c:pt>
                <c:pt idx="45">
                  <c:v>0.59997999999999996</c:v>
                </c:pt>
                <c:pt idx="46">
                  <c:v>0.79895000000000005</c:v>
                </c:pt>
                <c:pt idx="47">
                  <c:v>2.3724299999999929</c:v>
                </c:pt>
                <c:pt idx="48">
                  <c:v>1.1273300000000002</c:v>
                </c:pt>
                <c:pt idx="49">
                  <c:v>2.0001199999999999</c:v>
                </c:pt>
                <c:pt idx="50">
                  <c:v>0.71595000000000064</c:v>
                </c:pt>
                <c:pt idx="51">
                  <c:v>3.3209299999999997</c:v>
                </c:pt>
                <c:pt idx="52">
                  <c:v>5.9014899999999999</c:v>
                </c:pt>
                <c:pt idx="53">
                  <c:v>2.7032499999999997</c:v>
                </c:pt>
              </c:numCache>
            </c:numRef>
          </c:xVal>
          <c:yVal>
            <c:numRef>
              <c:f>CASECとの相関!$N$2:$N$55</c:f>
              <c:numCache>
                <c:formatCode>General</c:formatCode>
                <c:ptCount val="54"/>
                <c:pt idx="0">
                  <c:v>275</c:v>
                </c:pt>
                <c:pt idx="1">
                  <c:v>280</c:v>
                </c:pt>
                <c:pt idx="2">
                  <c:v>290</c:v>
                </c:pt>
                <c:pt idx="3">
                  <c:v>295</c:v>
                </c:pt>
                <c:pt idx="4">
                  <c:v>305</c:v>
                </c:pt>
                <c:pt idx="5">
                  <c:v>315</c:v>
                </c:pt>
                <c:pt idx="6">
                  <c:v>330</c:v>
                </c:pt>
                <c:pt idx="7">
                  <c:v>335</c:v>
                </c:pt>
                <c:pt idx="8">
                  <c:v>335</c:v>
                </c:pt>
                <c:pt idx="9">
                  <c:v>340</c:v>
                </c:pt>
                <c:pt idx="10">
                  <c:v>350</c:v>
                </c:pt>
                <c:pt idx="11">
                  <c:v>350</c:v>
                </c:pt>
                <c:pt idx="12">
                  <c:v>360</c:v>
                </c:pt>
                <c:pt idx="13">
                  <c:v>360</c:v>
                </c:pt>
                <c:pt idx="14">
                  <c:v>365</c:v>
                </c:pt>
                <c:pt idx="15">
                  <c:v>365</c:v>
                </c:pt>
                <c:pt idx="16">
                  <c:v>370</c:v>
                </c:pt>
                <c:pt idx="17">
                  <c:v>380</c:v>
                </c:pt>
                <c:pt idx="18">
                  <c:v>390</c:v>
                </c:pt>
                <c:pt idx="19">
                  <c:v>390</c:v>
                </c:pt>
                <c:pt idx="20">
                  <c:v>390</c:v>
                </c:pt>
                <c:pt idx="21">
                  <c:v>390</c:v>
                </c:pt>
                <c:pt idx="22">
                  <c:v>395</c:v>
                </c:pt>
                <c:pt idx="23">
                  <c:v>395</c:v>
                </c:pt>
                <c:pt idx="24">
                  <c:v>405</c:v>
                </c:pt>
                <c:pt idx="25">
                  <c:v>405</c:v>
                </c:pt>
                <c:pt idx="26">
                  <c:v>405</c:v>
                </c:pt>
                <c:pt idx="27">
                  <c:v>410</c:v>
                </c:pt>
                <c:pt idx="28">
                  <c:v>415</c:v>
                </c:pt>
                <c:pt idx="29">
                  <c:v>425</c:v>
                </c:pt>
                <c:pt idx="30">
                  <c:v>425</c:v>
                </c:pt>
                <c:pt idx="31">
                  <c:v>430</c:v>
                </c:pt>
                <c:pt idx="32">
                  <c:v>435</c:v>
                </c:pt>
                <c:pt idx="33">
                  <c:v>440</c:v>
                </c:pt>
                <c:pt idx="34">
                  <c:v>455</c:v>
                </c:pt>
                <c:pt idx="35">
                  <c:v>455</c:v>
                </c:pt>
                <c:pt idx="36">
                  <c:v>465</c:v>
                </c:pt>
                <c:pt idx="37">
                  <c:v>470</c:v>
                </c:pt>
                <c:pt idx="38">
                  <c:v>470</c:v>
                </c:pt>
                <c:pt idx="39">
                  <c:v>475</c:v>
                </c:pt>
                <c:pt idx="40">
                  <c:v>475</c:v>
                </c:pt>
                <c:pt idx="41">
                  <c:v>485</c:v>
                </c:pt>
                <c:pt idx="42">
                  <c:v>490</c:v>
                </c:pt>
                <c:pt idx="43">
                  <c:v>490</c:v>
                </c:pt>
                <c:pt idx="44">
                  <c:v>490</c:v>
                </c:pt>
                <c:pt idx="45">
                  <c:v>495</c:v>
                </c:pt>
                <c:pt idx="46">
                  <c:v>495</c:v>
                </c:pt>
                <c:pt idx="47">
                  <c:v>495</c:v>
                </c:pt>
                <c:pt idx="48">
                  <c:v>505</c:v>
                </c:pt>
                <c:pt idx="49">
                  <c:v>510</c:v>
                </c:pt>
                <c:pt idx="50">
                  <c:v>540</c:v>
                </c:pt>
                <c:pt idx="51">
                  <c:v>545</c:v>
                </c:pt>
                <c:pt idx="52">
                  <c:v>550</c:v>
                </c:pt>
                <c:pt idx="53">
                  <c:v>585</c:v>
                </c:pt>
              </c:numCache>
            </c:numRef>
          </c:yVal>
        </c:ser>
        <c:axId val="164881920"/>
        <c:axId val="164883840"/>
      </c:scatterChart>
      <c:valAx>
        <c:axId val="164881920"/>
        <c:scaling>
          <c:orientation val="minMax"/>
          <c:max val="4"/>
          <c:min val="-4"/>
        </c:scaling>
        <c:axPos val="b"/>
        <c:majorGridlines/>
        <c:minorGridlines/>
        <c:title>
          <c:tx>
            <c:rich>
              <a:bodyPr/>
              <a:lstStyle/>
              <a:p>
                <a:pPr>
                  <a:defRPr/>
                </a:pPr>
                <a:r>
                  <a:rPr lang="en-US"/>
                  <a:t>θT</a:t>
                </a:r>
                <a:endParaRPr lang="ja-JP"/>
              </a:p>
            </c:rich>
          </c:tx>
          <c:layout/>
        </c:title>
        <c:numFmt formatCode="#,##0.00_ " sourceLinked="0"/>
        <c:tickLblPos val="nextTo"/>
        <c:crossAx val="164883840"/>
        <c:crosses val="autoZero"/>
        <c:crossBetween val="midCat"/>
      </c:valAx>
      <c:valAx>
        <c:axId val="164883840"/>
        <c:scaling>
          <c:orientation val="minMax"/>
          <c:max val="1000"/>
        </c:scaling>
        <c:axPos val="l"/>
        <c:majorGridlines/>
        <c:minorGridlines/>
        <c:title>
          <c:tx>
            <c:rich>
              <a:bodyPr/>
              <a:lstStyle/>
              <a:p>
                <a:pPr>
                  <a:defRPr/>
                </a:pPr>
                <a:r>
                  <a:rPr lang="en-US"/>
                  <a:t>CASEC</a:t>
                </a:r>
                <a:endParaRPr lang="ja-JP"/>
              </a:p>
            </c:rich>
          </c:tx>
          <c:layout/>
        </c:title>
        <c:numFmt formatCode="General" sourceLinked="1"/>
        <c:tickLblPos val="nextTo"/>
        <c:crossAx val="164881920"/>
        <c:crossesAt val="-4"/>
        <c:crossBetween val="midCat"/>
      </c:valAx>
    </c:plotArea>
    <c:plotVisOnly val="1"/>
  </c:chart>
  <c:spPr>
    <a:ln>
      <a:noFill/>
    </a:ln>
  </c:spPr>
  <c:txPr>
    <a:bodyPr/>
    <a:lstStyle/>
    <a:p>
      <a:pPr>
        <a:defRPr sz="1400"/>
      </a:pPr>
      <a:endParaRPr lang="ja-JP"/>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ja-JP"/>
  <c:chart>
    <c:plotArea>
      <c:layout/>
      <c:scatterChart>
        <c:scatterStyle val="lineMarker"/>
        <c:ser>
          <c:idx val="1"/>
          <c:order val="1"/>
          <c:tx>
            <c:strRef>
              <c:f>CASECとの相関!$CC$1</c:f>
            </c:strRef>
          </c:tx>
          <c:spPr>
            <a:ln w="28575">
              <a:noFill/>
            </a:ln>
          </c:spPr>
          <c:xVal>
            <c:numRef>
              <c:f>CASECとの相関!$CB$2:$CB$55</c:f>
            </c:numRef>
          </c:xVal>
          <c:yVal>
            <c:numRef>
              <c:f>CASECとの相関!$CC$2:$CC$55</c:f>
            </c:numRef>
          </c:yVal>
        </c:ser>
        <c:ser>
          <c:idx val="0"/>
          <c:order val="0"/>
          <c:spPr>
            <a:ln w="28575">
              <a:noFill/>
            </a:ln>
          </c:spPr>
          <c:marker>
            <c:symbol val="diamond"/>
            <c:size val="4"/>
            <c:spPr>
              <a:solidFill>
                <a:sysClr val="windowText" lastClr="000000"/>
              </a:solidFill>
              <a:ln>
                <a:solidFill>
                  <a:sysClr val="windowText" lastClr="000000"/>
                </a:solidFill>
              </a:ln>
            </c:spPr>
          </c:marker>
          <c:trendline>
            <c:trendlineType val="linear"/>
          </c:trendline>
          <c:xVal>
            <c:numRef>
              <c:f>'TOEIC-Bとの相関'!$BH$2:$BH$14</c:f>
              <c:numCache>
                <c:formatCode>General</c:formatCode>
                <c:ptCount val="13"/>
                <c:pt idx="0">
                  <c:v>11</c:v>
                </c:pt>
                <c:pt idx="1">
                  <c:v>7</c:v>
                </c:pt>
                <c:pt idx="2">
                  <c:v>6</c:v>
                </c:pt>
                <c:pt idx="3">
                  <c:v>5</c:v>
                </c:pt>
                <c:pt idx="4">
                  <c:v>18</c:v>
                </c:pt>
                <c:pt idx="5">
                  <c:v>17</c:v>
                </c:pt>
                <c:pt idx="6">
                  <c:v>20</c:v>
                </c:pt>
                <c:pt idx="7">
                  <c:v>9</c:v>
                </c:pt>
                <c:pt idx="8">
                  <c:v>21</c:v>
                </c:pt>
                <c:pt idx="9">
                  <c:v>18</c:v>
                </c:pt>
                <c:pt idx="10">
                  <c:v>29</c:v>
                </c:pt>
                <c:pt idx="11">
                  <c:v>30</c:v>
                </c:pt>
                <c:pt idx="12">
                  <c:v>24</c:v>
                </c:pt>
              </c:numCache>
            </c:numRef>
          </c:xVal>
          <c:yVal>
            <c:numRef>
              <c:f>'TOEIC-Bとの相関'!$BI$2:$BI$14</c:f>
              <c:numCache>
                <c:formatCode>General</c:formatCode>
                <c:ptCount val="13"/>
                <c:pt idx="0">
                  <c:v>120</c:v>
                </c:pt>
                <c:pt idx="1">
                  <c:v>118</c:v>
                </c:pt>
                <c:pt idx="2">
                  <c:v>118</c:v>
                </c:pt>
                <c:pt idx="3">
                  <c:v>116</c:v>
                </c:pt>
                <c:pt idx="4">
                  <c:v>130</c:v>
                </c:pt>
                <c:pt idx="5">
                  <c:v>132</c:v>
                </c:pt>
                <c:pt idx="6">
                  <c:v>136</c:v>
                </c:pt>
                <c:pt idx="7">
                  <c:v>134</c:v>
                </c:pt>
                <c:pt idx="8">
                  <c:v>132</c:v>
                </c:pt>
                <c:pt idx="9">
                  <c:v>136</c:v>
                </c:pt>
                <c:pt idx="10">
                  <c:v>142</c:v>
                </c:pt>
                <c:pt idx="11">
                  <c:v>152</c:v>
                </c:pt>
                <c:pt idx="12">
                  <c:v>142</c:v>
                </c:pt>
              </c:numCache>
            </c:numRef>
          </c:yVal>
        </c:ser>
        <c:axId val="164811904"/>
        <c:axId val="164813824"/>
      </c:scatterChart>
      <c:valAx>
        <c:axId val="164811904"/>
        <c:scaling>
          <c:orientation val="minMax"/>
          <c:max val="32"/>
          <c:min val="0"/>
        </c:scaling>
        <c:axPos val="b"/>
        <c:majorGridlines/>
        <c:minorGridlines/>
        <c:title>
          <c:tx>
            <c:rich>
              <a:bodyPr/>
              <a:lstStyle/>
              <a:p>
                <a:pPr>
                  <a:defRPr/>
                </a:pPr>
                <a:r>
                  <a:rPr lang="en-US"/>
                  <a:t>RT</a:t>
                </a:r>
                <a:endParaRPr lang="ja-JP"/>
              </a:p>
            </c:rich>
          </c:tx>
          <c:layout/>
        </c:title>
        <c:numFmt formatCode="General" sourceLinked="1"/>
        <c:tickLblPos val="nextTo"/>
        <c:crossAx val="164813824"/>
        <c:crosses val="autoZero"/>
        <c:crossBetween val="midCat"/>
        <c:majorUnit val="5"/>
      </c:valAx>
      <c:valAx>
        <c:axId val="164813824"/>
        <c:scaling>
          <c:orientation val="minMax"/>
          <c:max val="180"/>
        </c:scaling>
        <c:axPos val="l"/>
        <c:majorGridlines/>
        <c:minorGridlines/>
        <c:title>
          <c:tx>
            <c:rich>
              <a:bodyPr rot="-5400000" vert="horz"/>
              <a:lstStyle/>
              <a:p>
                <a:pPr>
                  <a:defRPr/>
                </a:pPr>
                <a:r>
                  <a:rPr lang="en-US"/>
                  <a:t>TOEIC Bridge</a:t>
                </a:r>
                <a:endParaRPr lang="ja-JP"/>
              </a:p>
            </c:rich>
          </c:tx>
          <c:layout/>
        </c:title>
        <c:numFmt formatCode="General" sourceLinked="1"/>
        <c:tickLblPos val="nextTo"/>
        <c:crossAx val="164811904"/>
        <c:crosses val="autoZero"/>
        <c:crossBetween val="midCat"/>
      </c:valAx>
    </c:plotArea>
    <c:plotVisOnly val="1"/>
  </c:chart>
  <c:spPr>
    <a:ln>
      <a:noFill/>
    </a:ln>
  </c:spPr>
  <c:txPr>
    <a:bodyPr/>
    <a:lstStyle/>
    <a:p>
      <a:pPr>
        <a:defRPr sz="1400"/>
      </a:pPr>
      <a:endParaRPr lang="ja-JP"/>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ja-JP"/>
  <c:chart>
    <c:plotArea>
      <c:layout/>
      <c:scatterChart>
        <c:scatterStyle val="lineMarker"/>
        <c:ser>
          <c:idx val="1"/>
          <c:order val="1"/>
          <c:spPr>
            <a:ln w="28575">
              <a:noFill/>
            </a:ln>
          </c:spPr>
          <c:xVal>
            <c:numRef>
              <c:f>CASECとの相関!$E$2:$E$55</c:f>
            </c:numRef>
          </c:xVal>
          <c:yVal>
            <c:numRef>
              <c:f>CASECとの相関!$N$2:$N$55</c:f>
            </c:numRef>
          </c:yVal>
        </c:ser>
        <c:ser>
          <c:idx val="0"/>
          <c:order val="0"/>
          <c:spPr>
            <a:ln w="28575">
              <a:noFill/>
            </a:ln>
          </c:spPr>
          <c:marker>
            <c:symbol val="diamond"/>
            <c:size val="4"/>
            <c:spPr>
              <a:solidFill>
                <a:sysClr val="windowText" lastClr="000000"/>
              </a:solidFill>
              <a:ln>
                <a:solidFill>
                  <a:sysClr val="windowText" lastClr="000000"/>
                </a:solidFill>
              </a:ln>
            </c:spPr>
          </c:marker>
          <c:trendline>
            <c:trendlineType val="linear"/>
          </c:trendline>
          <c:xVal>
            <c:numRef>
              <c:f>'TOEIC-Bとの相関'!$E$2:$E$14</c:f>
              <c:numCache>
                <c:formatCode>General</c:formatCode>
                <c:ptCount val="13"/>
                <c:pt idx="0">
                  <c:v>-1.2933299999999965</c:v>
                </c:pt>
                <c:pt idx="1">
                  <c:v>-2.7313200000000002</c:v>
                </c:pt>
                <c:pt idx="2">
                  <c:v>-3.2208199999999998</c:v>
                </c:pt>
                <c:pt idx="3">
                  <c:v>-3.2611100000000062</c:v>
                </c:pt>
                <c:pt idx="4">
                  <c:v>0.59997999999999996</c:v>
                </c:pt>
                <c:pt idx="5">
                  <c:v>0.94665000000000155</c:v>
                </c:pt>
                <c:pt idx="6">
                  <c:v>1.1688200000000002</c:v>
                </c:pt>
                <c:pt idx="7">
                  <c:v>-1.5618899999999998</c:v>
                </c:pt>
                <c:pt idx="8">
                  <c:v>1.5423499999999999</c:v>
                </c:pt>
                <c:pt idx="9">
                  <c:v>0.42420000000000002</c:v>
                </c:pt>
                <c:pt idx="10">
                  <c:v>2.3724299999999929</c:v>
                </c:pt>
                <c:pt idx="11">
                  <c:v>2.6690700000000001</c:v>
                </c:pt>
                <c:pt idx="12">
                  <c:v>2.8301999999999987</c:v>
                </c:pt>
              </c:numCache>
            </c:numRef>
          </c:xVal>
          <c:yVal>
            <c:numRef>
              <c:f>'TOEIC-Bとの相関'!$L$2:$L$14</c:f>
              <c:numCache>
                <c:formatCode>General</c:formatCode>
                <c:ptCount val="13"/>
                <c:pt idx="0">
                  <c:v>120</c:v>
                </c:pt>
                <c:pt idx="1">
                  <c:v>118</c:v>
                </c:pt>
                <c:pt idx="2">
                  <c:v>118</c:v>
                </c:pt>
                <c:pt idx="3">
                  <c:v>116</c:v>
                </c:pt>
                <c:pt idx="4">
                  <c:v>130</c:v>
                </c:pt>
                <c:pt idx="5">
                  <c:v>132</c:v>
                </c:pt>
                <c:pt idx="6">
                  <c:v>136</c:v>
                </c:pt>
                <c:pt idx="7">
                  <c:v>134</c:v>
                </c:pt>
                <c:pt idx="8">
                  <c:v>132</c:v>
                </c:pt>
                <c:pt idx="9">
                  <c:v>136</c:v>
                </c:pt>
                <c:pt idx="10">
                  <c:v>142</c:v>
                </c:pt>
                <c:pt idx="11">
                  <c:v>152</c:v>
                </c:pt>
                <c:pt idx="12">
                  <c:v>142</c:v>
                </c:pt>
              </c:numCache>
            </c:numRef>
          </c:yVal>
        </c:ser>
        <c:axId val="164909056"/>
        <c:axId val="164910976"/>
      </c:scatterChart>
      <c:valAx>
        <c:axId val="164909056"/>
        <c:scaling>
          <c:orientation val="minMax"/>
        </c:scaling>
        <c:axPos val="b"/>
        <c:majorGridlines/>
        <c:minorGridlines/>
        <c:title>
          <c:tx>
            <c:rich>
              <a:bodyPr/>
              <a:lstStyle/>
              <a:p>
                <a:pPr>
                  <a:defRPr/>
                </a:pPr>
                <a:r>
                  <a:rPr lang="en-US"/>
                  <a:t>θT</a:t>
                </a:r>
                <a:endParaRPr lang="ja-JP"/>
              </a:p>
            </c:rich>
          </c:tx>
          <c:layout/>
        </c:title>
        <c:numFmt formatCode="#,##0.00_ " sourceLinked="0"/>
        <c:tickLblPos val="nextTo"/>
        <c:crossAx val="164910976"/>
        <c:crosses val="autoZero"/>
        <c:crossBetween val="midCat"/>
      </c:valAx>
      <c:valAx>
        <c:axId val="164910976"/>
        <c:scaling>
          <c:orientation val="minMax"/>
          <c:max val="180"/>
        </c:scaling>
        <c:axPos val="l"/>
        <c:majorGridlines/>
        <c:minorGridlines/>
        <c:title>
          <c:tx>
            <c:rich>
              <a:bodyPr/>
              <a:lstStyle/>
              <a:p>
                <a:pPr>
                  <a:defRPr/>
                </a:pPr>
                <a:r>
                  <a:rPr lang="en-US"/>
                  <a:t>TOEIC Bridge</a:t>
                </a:r>
                <a:endParaRPr lang="ja-JP"/>
              </a:p>
            </c:rich>
          </c:tx>
          <c:layout/>
        </c:title>
        <c:numFmt formatCode="General" sourceLinked="1"/>
        <c:tickLblPos val="nextTo"/>
        <c:crossAx val="164909056"/>
        <c:crossesAt val="-4"/>
        <c:crossBetween val="midCat"/>
      </c:valAx>
    </c:plotArea>
    <c:plotVisOnly val="1"/>
  </c:chart>
  <c:spPr>
    <a:ln>
      <a:noFill/>
    </a:ln>
  </c:spPr>
  <c:txPr>
    <a:bodyPr/>
    <a:lstStyle/>
    <a:p>
      <a:pPr>
        <a:defRPr sz="14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t>Dlg</a:t>
            </a:r>
            <a:endParaRPr lang="ja-JP"/>
          </a:p>
        </c:rich>
      </c:tx>
      <c:layout>
        <c:manualLayout>
          <c:xMode val="edge"/>
          <c:yMode val="edge"/>
          <c:x val="0.51884990220745464"/>
          <c:y val="0"/>
        </c:manualLayout>
      </c:layout>
    </c:title>
    <c:plotArea>
      <c:layout>
        <c:manualLayout>
          <c:layoutTarget val="inner"/>
          <c:xMode val="edge"/>
          <c:yMode val="edge"/>
          <c:x val="0.31538155850436206"/>
          <c:y val="0.14442089552046236"/>
          <c:w val="0.60690089796778535"/>
          <c:h val="0.60257930654264868"/>
        </c:manualLayout>
      </c:layout>
      <c:scatterChart>
        <c:scatterStyle val="lineMarker"/>
        <c:ser>
          <c:idx val="0"/>
          <c:order val="0"/>
          <c:spPr>
            <a:ln w="28575">
              <a:noFill/>
            </a:ln>
          </c:spPr>
          <c:marker>
            <c:symbol val="diamond"/>
            <c:size val="4"/>
            <c:spPr>
              <a:solidFill>
                <a:schemeClr val="tx1"/>
              </a:solidFill>
              <a:ln>
                <a:solidFill>
                  <a:sysClr val="windowText" lastClr="000000"/>
                </a:solidFill>
              </a:ln>
            </c:spPr>
          </c:marker>
          <c:xVal>
            <c:numRef>
              <c:f>詳細Data!$AO$6:$BA$6</c:f>
              <c:numCache>
                <c:formatCode>General</c:formatCode>
                <c:ptCount val="13"/>
                <c:pt idx="0">
                  <c:v>4</c:v>
                </c:pt>
                <c:pt idx="1">
                  <c:v>1</c:v>
                </c:pt>
                <c:pt idx="2">
                  <c:v>2</c:v>
                </c:pt>
                <c:pt idx="3">
                  <c:v>5</c:v>
                </c:pt>
                <c:pt idx="4">
                  <c:v>5</c:v>
                </c:pt>
                <c:pt idx="5">
                  <c:v>1</c:v>
                </c:pt>
                <c:pt idx="6">
                  <c:v>1</c:v>
                </c:pt>
                <c:pt idx="7">
                  <c:v>1</c:v>
                </c:pt>
                <c:pt idx="8">
                  <c:v>3</c:v>
                </c:pt>
                <c:pt idx="9">
                  <c:v>5</c:v>
                </c:pt>
                <c:pt idx="10">
                  <c:v>1</c:v>
                </c:pt>
                <c:pt idx="11">
                  <c:v>2</c:v>
                </c:pt>
                <c:pt idx="12">
                  <c:v>4</c:v>
                </c:pt>
              </c:numCache>
            </c:numRef>
          </c:xVal>
          <c:yVal>
            <c:numRef>
              <c:f>詳細Data!$AO$7:$BA$7</c:f>
              <c:numCache>
                <c:formatCode>0.00_ </c:formatCode>
                <c:ptCount val="13"/>
                <c:pt idx="0">
                  <c:v>0.32211000000000112</c:v>
                </c:pt>
                <c:pt idx="1">
                  <c:v>-2.1877200000000099</c:v>
                </c:pt>
                <c:pt idx="2">
                  <c:v>-0.61626000000000003</c:v>
                </c:pt>
                <c:pt idx="3">
                  <c:v>0.74295999999999995</c:v>
                </c:pt>
                <c:pt idx="4">
                  <c:v>0.55794999999999995</c:v>
                </c:pt>
                <c:pt idx="5">
                  <c:v>-0.77881000000000222</c:v>
                </c:pt>
                <c:pt idx="6">
                  <c:v>-1.5754999999999955</c:v>
                </c:pt>
                <c:pt idx="7">
                  <c:v>-1.97374</c:v>
                </c:pt>
                <c:pt idx="8">
                  <c:v>-0.43088000000000187</c:v>
                </c:pt>
                <c:pt idx="9">
                  <c:v>0.74295999999999995</c:v>
                </c:pt>
                <c:pt idx="10">
                  <c:v>-2.7818800000000001</c:v>
                </c:pt>
                <c:pt idx="11">
                  <c:v>-0.91600000000000004</c:v>
                </c:pt>
                <c:pt idx="12">
                  <c:v>0.5279199999999995</c:v>
                </c:pt>
              </c:numCache>
            </c:numRef>
          </c:yVal>
        </c:ser>
        <c:axId val="163564928"/>
        <c:axId val="163583872"/>
      </c:scatterChart>
      <c:valAx>
        <c:axId val="163564928"/>
        <c:scaling>
          <c:orientation val="minMax"/>
          <c:max val="5.5"/>
          <c:min val="0"/>
        </c:scaling>
        <c:axPos val="b"/>
        <c:title>
          <c:tx>
            <c:rich>
              <a:bodyPr/>
              <a:lstStyle/>
              <a:p>
                <a:pPr>
                  <a:defRPr/>
                </a:pPr>
                <a:r>
                  <a:rPr lang="en-US"/>
                  <a:t>NTT (β)</a:t>
                </a:r>
                <a:endParaRPr lang="ja-JP"/>
              </a:p>
            </c:rich>
          </c:tx>
          <c:layout>
            <c:manualLayout>
              <c:xMode val="edge"/>
              <c:yMode val="edge"/>
              <c:x val="0.55148891245592169"/>
              <c:y val="0.89657273852323449"/>
            </c:manualLayout>
          </c:layout>
        </c:title>
        <c:numFmt formatCode="General" sourceLinked="1"/>
        <c:tickLblPos val="nextTo"/>
        <c:spPr>
          <a:ln>
            <a:solidFill>
              <a:sysClr val="windowText" lastClr="000000"/>
            </a:solidFill>
          </a:ln>
        </c:spPr>
        <c:crossAx val="163583872"/>
        <c:crossesAt val="-3"/>
        <c:crossBetween val="midCat"/>
        <c:majorUnit val="1"/>
      </c:valAx>
      <c:valAx>
        <c:axId val="163583872"/>
        <c:scaling>
          <c:orientation val="minMax"/>
          <c:max val="3"/>
          <c:min val="-3"/>
        </c:scaling>
        <c:axPos val="l"/>
        <c:majorGridlines>
          <c:spPr>
            <a:ln>
              <a:solidFill>
                <a:sysClr val="windowText" lastClr="000000"/>
              </a:solidFill>
            </a:ln>
          </c:spPr>
        </c:majorGridlines>
        <c:title>
          <c:tx>
            <c:rich>
              <a:bodyPr rot="-5400000" vert="horz"/>
              <a:lstStyle/>
              <a:p>
                <a:pPr>
                  <a:defRPr/>
                </a:pPr>
                <a:r>
                  <a:rPr lang="en-US"/>
                  <a:t>1PLM (θ)</a:t>
                </a:r>
                <a:endParaRPr lang="ja-JP"/>
              </a:p>
            </c:rich>
          </c:tx>
          <c:layout/>
        </c:title>
        <c:numFmt formatCode="0.00_ " sourceLinked="1"/>
        <c:tickLblPos val="nextTo"/>
        <c:spPr>
          <a:ln>
            <a:solidFill>
              <a:sysClr val="windowText" lastClr="000000"/>
            </a:solidFill>
          </a:ln>
        </c:spPr>
        <c:crossAx val="163564928"/>
        <c:crosses val="autoZero"/>
        <c:crossBetween val="midCat"/>
      </c:valAx>
      <c:spPr>
        <a:ln>
          <a:solidFill>
            <a:sysClr val="windowText" lastClr="000000"/>
          </a:solidFill>
        </a:ln>
      </c:spPr>
    </c:plotArea>
    <c:plotVisOnly val="1"/>
  </c:chart>
  <c:spPr>
    <a:ln>
      <a:noFill/>
    </a:ln>
  </c:spPr>
  <c:txPr>
    <a:bodyPr/>
    <a:lstStyle/>
    <a:p>
      <a:pPr>
        <a:defRPr sz="1400"/>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t>Mlg</a:t>
            </a:r>
            <a:endParaRPr lang="ja-JP"/>
          </a:p>
        </c:rich>
      </c:tx>
      <c:layout>
        <c:manualLayout>
          <c:xMode val="edge"/>
          <c:yMode val="edge"/>
          <c:x val="0.54604037736390065"/>
          <c:y val="0"/>
        </c:manualLayout>
      </c:layout>
    </c:title>
    <c:plotArea>
      <c:layout>
        <c:manualLayout>
          <c:layoutTarget val="inner"/>
          <c:xMode val="edge"/>
          <c:yMode val="edge"/>
          <c:x val="0.33505299502168279"/>
          <c:y val="0.12802352455100638"/>
          <c:w val="0.57345915321323671"/>
          <c:h val="0.61897676016012693"/>
        </c:manualLayout>
      </c:layout>
      <c:scatterChart>
        <c:scatterStyle val="lineMarker"/>
        <c:ser>
          <c:idx val="0"/>
          <c:order val="0"/>
          <c:spPr>
            <a:ln w="28575">
              <a:noFill/>
            </a:ln>
          </c:spPr>
          <c:marker>
            <c:symbol val="diamond"/>
            <c:size val="4"/>
            <c:spPr>
              <a:solidFill>
                <a:schemeClr val="tx1"/>
              </a:solidFill>
              <a:ln>
                <a:solidFill>
                  <a:sysClr val="windowText" lastClr="000000"/>
                </a:solidFill>
              </a:ln>
            </c:spPr>
          </c:marker>
          <c:xVal>
            <c:numRef>
              <c:f>詳細Data!$BC$6:$BU$6</c:f>
              <c:numCache>
                <c:formatCode>General</c:formatCode>
                <c:ptCount val="19"/>
                <c:pt idx="0">
                  <c:v>2</c:v>
                </c:pt>
                <c:pt idx="1">
                  <c:v>1</c:v>
                </c:pt>
                <c:pt idx="2">
                  <c:v>3</c:v>
                </c:pt>
                <c:pt idx="3">
                  <c:v>2</c:v>
                </c:pt>
                <c:pt idx="4">
                  <c:v>3</c:v>
                </c:pt>
                <c:pt idx="5">
                  <c:v>1</c:v>
                </c:pt>
                <c:pt idx="6">
                  <c:v>3</c:v>
                </c:pt>
                <c:pt idx="7">
                  <c:v>3</c:v>
                </c:pt>
                <c:pt idx="8">
                  <c:v>4</c:v>
                </c:pt>
                <c:pt idx="9">
                  <c:v>1</c:v>
                </c:pt>
                <c:pt idx="10">
                  <c:v>5</c:v>
                </c:pt>
                <c:pt idx="11">
                  <c:v>5</c:v>
                </c:pt>
                <c:pt idx="12">
                  <c:v>5</c:v>
                </c:pt>
                <c:pt idx="13">
                  <c:v>2</c:v>
                </c:pt>
                <c:pt idx="14">
                  <c:v>1</c:v>
                </c:pt>
                <c:pt idx="15">
                  <c:v>3</c:v>
                </c:pt>
                <c:pt idx="16">
                  <c:v>1</c:v>
                </c:pt>
                <c:pt idx="17">
                  <c:v>4</c:v>
                </c:pt>
                <c:pt idx="18">
                  <c:v>4</c:v>
                </c:pt>
              </c:numCache>
            </c:numRef>
          </c:xVal>
          <c:yVal>
            <c:numRef>
              <c:f>詳細Data!$BC$7:$BU$7</c:f>
              <c:numCache>
                <c:formatCode>0.00_ </c:formatCode>
                <c:ptCount val="19"/>
                <c:pt idx="0">
                  <c:v>-0.94206999999999996</c:v>
                </c:pt>
                <c:pt idx="1">
                  <c:v>-1.0306299999999959</c:v>
                </c:pt>
                <c:pt idx="2">
                  <c:v>-0.305670000000001</c:v>
                </c:pt>
                <c:pt idx="3">
                  <c:v>-0.57272000000000223</c:v>
                </c:pt>
                <c:pt idx="4">
                  <c:v>0.17627999999999999</c:v>
                </c:pt>
                <c:pt idx="5">
                  <c:v>-1.65713</c:v>
                </c:pt>
                <c:pt idx="6">
                  <c:v>-0.34318000000000032</c:v>
                </c:pt>
                <c:pt idx="7">
                  <c:v>-0.15690000000000073</c:v>
                </c:pt>
                <c:pt idx="8">
                  <c:v>2.7840000000000111E-2</c:v>
                </c:pt>
                <c:pt idx="9">
                  <c:v>-1.93106</c:v>
                </c:pt>
                <c:pt idx="10">
                  <c:v>1.2211899999999998</c:v>
                </c:pt>
                <c:pt idx="11">
                  <c:v>0.17627999999999999</c:v>
                </c:pt>
                <c:pt idx="12">
                  <c:v>0.98210999999999959</c:v>
                </c:pt>
                <c:pt idx="13">
                  <c:v>-0.49518000000000112</c:v>
                </c:pt>
                <c:pt idx="14">
                  <c:v>-1.5366500000000001</c:v>
                </c:pt>
                <c:pt idx="15">
                  <c:v>-0.34318000000000032</c:v>
                </c:pt>
                <c:pt idx="16">
                  <c:v>-1.85755</c:v>
                </c:pt>
                <c:pt idx="17">
                  <c:v>-0.15690000000000073</c:v>
                </c:pt>
                <c:pt idx="18">
                  <c:v>0.10188999999999968</c:v>
                </c:pt>
              </c:numCache>
            </c:numRef>
          </c:yVal>
        </c:ser>
        <c:axId val="163599488"/>
        <c:axId val="163601792"/>
      </c:scatterChart>
      <c:valAx>
        <c:axId val="163599488"/>
        <c:scaling>
          <c:orientation val="minMax"/>
          <c:max val="5.5"/>
          <c:min val="0"/>
        </c:scaling>
        <c:axPos val="b"/>
        <c:title>
          <c:tx>
            <c:rich>
              <a:bodyPr/>
              <a:lstStyle/>
              <a:p>
                <a:pPr>
                  <a:defRPr/>
                </a:pPr>
                <a:r>
                  <a:rPr lang="en-US"/>
                  <a:t>NTT (β)</a:t>
                </a:r>
                <a:endParaRPr lang="ja-JP"/>
              </a:p>
            </c:rich>
          </c:tx>
          <c:layout>
            <c:manualLayout>
              <c:xMode val="edge"/>
              <c:yMode val="edge"/>
              <c:x val="0.53750389669277165"/>
              <c:y val="0.89657273852323449"/>
            </c:manualLayout>
          </c:layout>
        </c:title>
        <c:numFmt formatCode="General" sourceLinked="1"/>
        <c:tickLblPos val="nextTo"/>
        <c:spPr>
          <a:ln>
            <a:solidFill>
              <a:sysClr val="windowText" lastClr="000000"/>
            </a:solidFill>
          </a:ln>
        </c:spPr>
        <c:crossAx val="163601792"/>
        <c:crossesAt val="-3"/>
        <c:crossBetween val="midCat"/>
        <c:majorUnit val="1"/>
      </c:valAx>
      <c:valAx>
        <c:axId val="163601792"/>
        <c:scaling>
          <c:orientation val="minMax"/>
          <c:max val="3"/>
          <c:min val="-3"/>
        </c:scaling>
        <c:axPos val="l"/>
        <c:majorGridlines/>
        <c:title>
          <c:tx>
            <c:rich>
              <a:bodyPr rot="-5400000" vert="horz"/>
              <a:lstStyle/>
              <a:p>
                <a:pPr>
                  <a:defRPr/>
                </a:pPr>
                <a:r>
                  <a:rPr lang="en-US"/>
                  <a:t>1PLM (θ)</a:t>
                </a:r>
                <a:endParaRPr lang="ja-JP"/>
              </a:p>
            </c:rich>
          </c:tx>
          <c:layout/>
        </c:title>
        <c:numFmt formatCode="0.00_ " sourceLinked="1"/>
        <c:tickLblPos val="nextTo"/>
        <c:spPr>
          <a:ln>
            <a:solidFill>
              <a:sysClr val="windowText" lastClr="000000"/>
            </a:solidFill>
          </a:ln>
        </c:spPr>
        <c:crossAx val="163599488"/>
        <c:crosses val="autoZero"/>
        <c:crossBetween val="midCat"/>
      </c:valAx>
      <c:spPr>
        <a:ln>
          <a:solidFill>
            <a:sysClr val="windowText" lastClr="000000"/>
          </a:solidFill>
        </a:ln>
      </c:spPr>
    </c:plotArea>
    <c:plotVisOnly val="1"/>
  </c:chart>
  <c:spPr>
    <a:ln>
      <a:noFill/>
    </a:ln>
  </c:spPr>
  <c:txPr>
    <a:bodyPr/>
    <a:lstStyle/>
    <a:p>
      <a:pPr>
        <a:defRPr sz="14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t>Vg01</a:t>
            </a:r>
          </a:p>
        </c:rich>
      </c:tx>
      <c:layout>
        <c:manualLayout>
          <c:xMode val="edge"/>
          <c:yMode val="edge"/>
          <c:x val="0.49964278336572293"/>
          <c:y val="0"/>
        </c:manualLayout>
      </c:layout>
    </c:title>
    <c:plotArea>
      <c:layout>
        <c:manualLayout>
          <c:layoutTarget val="inner"/>
          <c:xMode val="edge"/>
          <c:yMode val="edge"/>
          <c:x val="0.26217177640029027"/>
          <c:y val="0.1449566744414775"/>
          <c:w val="0.67144021890881034"/>
          <c:h val="0.62253358251967661"/>
        </c:manualLayout>
      </c:layout>
      <c:lineChart>
        <c:grouping val="standard"/>
        <c:ser>
          <c:idx val="0"/>
          <c:order val="0"/>
          <c:tx>
            <c:strRef>
              <c:f>'NTT05'!$A$48</c:f>
              <c:strCache>
                <c:ptCount val="1"/>
                <c:pt idx="0">
                  <c:v>     Item001</c:v>
                </c:pt>
              </c:strCache>
            </c:strRef>
          </c:tx>
          <c:cat>
            <c:numRef>
              <c:f>'NTT05'!$E$42:$I$42</c:f>
              <c:numCache>
                <c:formatCode>General</c:formatCode>
                <c:ptCount val="5"/>
                <c:pt idx="0">
                  <c:v>1</c:v>
                </c:pt>
                <c:pt idx="1">
                  <c:v>2</c:v>
                </c:pt>
                <c:pt idx="2">
                  <c:v>3</c:v>
                </c:pt>
                <c:pt idx="3">
                  <c:v>4</c:v>
                </c:pt>
                <c:pt idx="4">
                  <c:v>5</c:v>
                </c:pt>
              </c:numCache>
            </c:numRef>
          </c:cat>
          <c:val>
            <c:numRef>
              <c:f>'NTT05'!$C$48:$G$48</c:f>
              <c:numCache>
                <c:formatCode>General</c:formatCode>
                <c:ptCount val="5"/>
                <c:pt idx="0">
                  <c:v>0.26762000000000002</c:v>
                </c:pt>
                <c:pt idx="1">
                  <c:v>0.41042000000000117</c:v>
                </c:pt>
                <c:pt idx="2">
                  <c:v>0.58739999999999959</c:v>
                </c:pt>
                <c:pt idx="3">
                  <c:v>0.70130000000000003</c:v>
                </c:pt>
                <c:pt idx="4">
                  <c:v>0.74578000000000211</c:v>
                </c:pt>
              </c:numCache>
            </c:numRef>
          </c:val>
        </c:ser>
        <c:marker val="1"/>
        <c:axId val="163642752"/>
        <c:axId val="163747328"/>
      </c:lineChart>
      <c:catAx>
        <c:axId val="163642752"/>
        <c:scaling>
          <c:orientation val="minMax"/>
        </c:scaling>
        <c:axPos val="b"/>
        <c:title>
          <c:tx>
            <c:rich>
              <a:bodyPr/>
              <a:lstStyle/>
              <a:p>
                <a:pPr>
                  <a:defRPr/>
                </a:pPr>
                <a:r>
                  <a:rPr lang="en-US"/>
                  <a:t>Latent Rank</a:t>
                </a:r>
                <a:endParaRPr lang="ja-JP"/>
              </a:p>
            </c:rich>
          </c:tx>
          <c:layout>
            <c:manualLayout>
              <c:xMode val="edge"/>
              <c:yMode val="edge"/>
              <c:x val="0.40084145678093053"/>
              <c:y val="0.90176576483774318"/>
            </c:manualLayout>
          </c:layout>
        </c:title>
        <c:numFmt formatCode="General" sourceLinked="1"/>
        <c:tickLblPos val="nextTo"/>
        <c:crossAx val="163747328"/>
        <c:crosses val="autoZero"/>
        <c:auto val="1"/>
        <c:lblAlgn val="ctr"/>
        <c:lblOffset val="5"/>
      </c:catAx>
      <c:valAx>
        <c:axId val="163747328"/>
        <c:scaling>
          <c:orientation val="minMax"/>
          <c:max val="1"/>
        </c:scaling>
        <c:axPos val="l"/>
        <c:majorGridlines/>
        <c:title>
          <c:tx>
            <c:rich>
              <a:bodyPr rot="-5400000" vert="horz"/>
              <a:lstStyle/>
              <a:p>
                <a:pPr>
                  <a:defRPr/>
                </a:pPr>
                <a:r>
                  <a:rPr lang="en-US"/>
                  <a:t>Probability</a:t>
                </a:r>
                <a:endParaRPr lang="ja-JP"/>
              </a:p>
            </c:rich>
          </c:tx>
          <c:layout>
            <c:manualLayout>
              <c:xMode val="edge"/>
              <c:yMode val="edge"/>
              <c:x val="3.3925254803640809E-2"/>
              <c:y val="0.30442269367001928"/>
            </c:manualLayout>
          </c:layout>
        </c:title>
        <c:numFmt formatCode="#,##0.0_);[Red]\(#,##0.0\)" sourceLinked="0"/>
        <c:tickLblPos val="nextTo"/>
        <c:crossAx val="163642752"/>
        <c:crosses val="autoZero"/>
        <c:crossBetween val="between"/>
      </c:valAx>
    </c:plotArea>
    <c:plotVisOnly val="1"/>
  </c:chart>
  <c:txPr>
    <a:bodyPr/>
    <a:lstStyle/>
    <a:p>
      <a:pPr>
        <a:defRPr sz="1400"/>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sz="1400" dirty="0"/>
              <a:t>Vg03</a:t>
            </a:r>
          </a:p>
        </c:rich>
      </c:tx>
      <c:layout>
        <c:manualLayout>
          <c:xMode val="edge"/>
          <c:yMode val="edge"/>
          <c:x val="0.51142398939805256"/>
          <c:y val="0"/>
        </c:manualLayout>
      </c:layout>
    </c:title>
    <c:plotArea>
      <c:layout>
        <c:manualLayout>
          <c:layoutTarget val="inner"/>
          <c:xMode val="edge"/>
          <c:yMode val="edge"/>
          <c:x val="0.29016605328338885"/>
          <c:y val="0.12943344841016677"/>
          <c:w val="0.67131095705428412"/>
          <c:h val="0.63100258151858235"/>
        </c:manualLayout>
      </c:layout>
      <c:lineChart>
        <c:grouping val="standard"/>
        <c:ser>
          <c:idx val="0"/>
          <c:order val="0"/>
          <c:tx>
            <c:strRef>
              <c:f>'NTT05'!$A$50</c:f>
              <c:strCache>
                <c:ptCount val="1"/>
                <c:pt idx="0">
                  <c:v>     Item003</c:v>
                </c:pt>
              </c:strCache>
            </c:strRef>
          </c:tx>
          <c:cat>
            <c:numRef>
              <c:f>'NTT05'!$E$42:$I$42</c:f>
              <c:numCache>
                <c:formatCode>General</c:formatCode>
                <c:ptCount val="5"/>
                <c:pt idx="0">
                  <c:v>1</c:v>
                </c:pt>
                <c:pt idx="1">
                  <c:v>2</c:v>
                </c:pt>
                <c:pt idx="2">
                  <c:v>3</c:v>
                </c:pt>
                <c:pt idx="3">
                  <c:v>4</c:v>
                </c:pt>
                <c:pt idx="4">
                  <c:v>5</c:v>
                </c:pt>
              </c:numCache>
            </c:numRef>
          </c:cat>
          <c:val>
            <c:numRef>
              <c:f>'NTT05'!$C$50:$G$50</c:f>
              <c:numCache>
                <c:formatCode>General</c:formatCode>
                <c:ptCount val="5"/>
                <c:pt idx="0">
                  <c:v>0.23688000000000001</c:v>
                </c:pt>
                <c:pt idx="1">
                  <c:v>0.27489000000000002</c:v>
                </c:pt>
                <c:pt idx="2">
                  <c:v>0.36208000000000118</c:v>
                </c:pt>
                <c:pt idx="3">
                  <c:v>0.49146000000000117</c:v>
                </c:pt>
                <c:pt idx="4">
                  <c:v>0.59963</c:v>
                </c:pt>
              </c:numCache>
            </c:numRef>
          </c:val>
        </c:ser>
        <c:marker val="1"/>
        <c:axId val="163788288"/>
        <c:axId val="163790208"/>
      </c:lineChart>
      <c:catAx>
        <c:axId val="163788288"/>
        <c:scaling>
          <c:orientation val="minMax"/>
        </c:scaling>
        <c:axPos val="b"/>
        <c:title>
          <c:tx>
            <c:rich>
              <a:bodyPr/>
              <a:lstStyle/>
              <a:p>
                <a:pPr>
                  <a:defRPr/>
                </a:pPr>
                <a:r>
                  <a:rPr lang="en-US"/>
                  <a:t>Latent Rank</a:t>
                </a:r>
                <a:endParaRPr lang="ja-JP"/>
              </a:p>
            </c:rich>
          </c:tx>
          <c:layout>
            <c:manualLayout>
              <c:xMode val="edge"/>
              <c:yMode val="edge"/>
              <c:x val="0.41625662520417878"/>
              <c:y val="0.8992788858830385"/>
            </c:manualLayout>
          </c:layout>
        </c:title>
        <c:numFmt formatCode="General" sourceLinked="1"/>
        <c:tickLblPos val="nextTo"/>
        <c:txPr>
          <a:bodyPr/>
          <a:lstStyle/>
          <a:p>
            <a:pPr>
              <a:defRPr sz="1400"/>
            </a:pPr>
            <a:endParaRPr lang="ja-JP"/>
          </a:p>
        </c:txPr>
        <c:crossAx val="163790208"/>
        <c:crosses val="autoZero"/>
        <c:auto val="1"/>
        <c:lblAlgn val="ctr"/>
        <c:lblOffset val="5"/>
      </c:catAx>
      <c:valAx>
        <c:axId val="163790208"/>
        <c:scaling>
          <c:orientation val="minMax"/>
          <c:max val="1"/>
        </c:scaling>
        <c:axPos val="l"/>
        <c:majorGridlines/>
        <c:title>
          <c:tx>
            <c:rich>
              <a:bodyPr rot="-5400000" vert="horz"/>
              <a:lstStyle/>
              <a:p>
                <a:pPr>
                  <a:defRPr/>
                </a:pPr>
                <a:r>
                  <a:rPr lang="en-US"/>
                  <a:t>Probability</a:t>
                </a:r>
                <a:endParaRPr lang="ja-JP"/>
              </a:p>
            </c:rich>
          </c:tx>
          <c:layout/>
        </c:title>
        <c:numFmt formatCode="#,##0.0_);[Red]\(#,##0.0\)" sourceLinked="0"/>
        <c:tickLblPos val="nextTo"/>
        <c:txPr>
          <a:bodyPr/>
          <a:lstStyle/>
          <a:p>
            <a:pPr>
              <a:defRPr sz="1400"/>
            </a:pPr>
            <a:endParaRPr lang="ja-JP"/>
          </a:p>
        </c:txPr>
        <c:crossAx val="163788288"/>
        <c:crosses val="autoZero"/>
        <c:crossBetween val="between"/>
      </c:valAx>
    </c:plotArea>
    <c:plotVisOnly val="1"/>
  </c:chart>
  <c:txPr>
    <a:bodyPr/>
    <a:lstStyle/>
    <a:p>
      <a:pPr>
        <a:defRPr sz="1200"/>
      </a:pPr>
      <a:endParaRPr lang="ja-JP"/>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en-US" sz="1400" dirty="0"/>
              <a:t>Vg30</a:t>
            </a:r>
          </a:p>
        </c:rich>
      </c:tx>
      <c:layout>
        <c:manualLayout>
          <c:xMode val="edge"/>
          <c:yMode val="edge"/>
          <c:x val="0.51845174170969688"/>
          <c:y val="0"/>
        </c:manualLayout>
      </c:layout>
    </c:title>
    <c:plotArea>
      <c:layout>
        <c:manualLayout>
          <c:layoutTarget val="inner"/>
          <c:xMode val="edge"/>
          <c:yMode val="edge"/>
          <c:x val="0.28036899129314968"/>
          <c:y val="0.16410578248115695"/>
          <c:w val="0.6845912453801406"/>
          <c:h val="0.63961563918883579"/>
        </c:manualLayout>
      </c:layout>
      <c:lineChart>
        <c:grouping val="standard"/>
        <c:ser>
          <c:idx val="0"/>
          <c:order val="0"/>
          <c:tx>
            <c:strRef>
              <c:f>'NTT05'!$A$77</c:f>
              <c:strCache>
                <c:ptCount val="1"/>
                <c:pt idx="0">
                  <c:v>     Item030</c:v>
                </c:pt>
              </c:strCache>
            </c:strRef>
          </c:tx>
          <c:cat>
            <c:numRef>
              <c:f>'NTT05'!$E$42:$I$42</c:f>
              <c:numCache>
                <c:formatCode>General</c:formatCode>
                <c:ptCount val="5"/>
                <c:pt idx="0">
                  <c:v>1</c:v>
                </c:pt>
                <c:pt idx="1">
                  <c:v>2</c:v>
                </c:pt>
                <c:pt idx="2">
                  <c:v>3</c:v>
                </c:pt>
                <c:pt idx="3">
                  <c:v>4</c:v>
                </c:pt>
                <c:pt idx="4">
                  <c:v>5</c:v>
                </c:pt>
              </c:numCache>
            </c:numRef>
          </c:cat>
          <c:val>
            <c:numRef>
              <c:f>'NTT05'!$C$77:$G$77</c:f>
              <c:numCache>
                <c:formatCode>General</c:formatCode>
                <c:ptCount val="5"/>
                <c:pt idx="0">
                  <c:v>0.75484000000000306</c:v>
                </c:pt>
                <c:pt idx="1">
                  <c:v>0.83221999999999996</c:v>
                </c:pt>
                <c:pt idx="2">
                  <c:v>0.92017000000000004</c:v>
                </c:pt>
                <c:pt idx="3">
                  <c:v>0.97280999999999995</c:v>
                </c:pt>
                <c:pt idx="4">
                  <c:v>0.99175999999999997</c:v>
                </c:pt>
              </c:numCache>
            </c:numRef>
          </c:val>
        </c:ser>
        <c:marker val="1"/>
        <c:axId val="163802496"/>
        <c:axId val="163816960"/>
      </c:lineChart>
      <c:catAx>
        <c:axId val="163802496"/>
        <c:scaling>
          <c:orientation val="minMax"/>
        </c:scaling>
        <c:axPos val="b"/>
        <c:title>
          <c:tx>
            <c:rich>
              <a:bodyPr/>
              <a:lstStyle/>
              <a:p>
                <a:pPr>
                  <a:defRPr sz="1200"/>
                </a:pPr>
                <a:r>
                  <a:rPr lang="en-US" sz="1200" dirty="0"/>
                  <a:t>Latent Rank</a:t>
                </a:r>
                <a:endParaRPr lang="ja-JP" sz="1200" dirty="0"/>
              </a:p>
            </c:rich>
          </c:tx>
          <c:layout>
            <c:manualLayout>
              <c:xMode val="edge"/>
              <c:yMode val="edge"/>
              <c:x val="0.43414730793996748"/>
              <c:y val="0.91205116480180159"/>
            </c:manualLayout>
          </c:layout>
        </c:title>
        <c:numFmt formatCode="General" sourceLinked="1"/>
        <c:tickLblPos val="nextTo"/>
        <c:txPr>
          <a:bodyPr/>
          <a:lstStyle/>
          <a:p>
            <a:pPr>
              <a:defRPr sz="1400"/>
            </a:pPr>
            <a:endParaRPr lang="ja-JP"/>
          </a:p>
        </c:txPr>
        <c:crossAx val="163816960"/>
        <c:crosses val="autoZero"/>
        <c:auto val="1"/>
        <c:lblAlgn val="ctr"/>
        <c:lblOffset val="5"/>
      </c:catAx>
      <c:valAx>
        <c:axId val="163816960"/>
        <c:scaling>
          <c:orientation val="minMax"/>
          <c:max val="1"/>
        </c:scaling>
        <c:axPos val="l"/>
        <c:majorGridlines/>
        <c:title>
          <c:tx>
            <c:rich>
              <a:bodyPr rot="-5400000" vert="horz"/>
              <a:lstStyle/>
              <a:p>
                <a:pPr>
                  <a:defRPr sz="1200"/>
                </a:pPr>
                <a:r>
                  <a:rPr lang="en-US" sz="1200"/>
                  <a:t>Probability</a:t>
                </a:r>
                <a:endParaRPr lang="ja-JP" sz="1200"/>
              </a:p>
            </c:rich>
          </c:tx>
          <c:layout/>
        </c:title>
        <c:numFmt formatCode="#,##0.0_);[Red]\(#,##0.0\)" sourceLinked="0"/>
        <c:tickLblPos val="nextTo"/>
        <c:txPr>
          <a:bodyPr/>
          <a:lstStyle/>
          <a:p>
            <a:pPr>
              <a:defRPr sz="1400"/>
            </a:pPr>
            <a:endParaRPr lang="ja-JP"/>
          </a:p>
        </c:txPr>
        <c:crossAx val="163802496"/>
        <c:crosses val="autoZero"/>
        <c:crossBetween val="between"/>
      </c:valAx>
    </c:plotArea>
    <c:plotVisOnly val="1"/>
  </c:chart>
  <c:txPr>
    <a:bodyPr/>
    <a:lstStyle/>
    <a:p>
      <a:pPr>
        <a:defRPr sz="1800"/>
      </a:pPr>
      <a:endParaRPr lang="ja-JP"/>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en-US" sz="1400"/>
              <a:t>Vg</a:t>
            </a:r>
            <a:endParaRPr lang="ja-JP" sz="1400"/>
          </a:p>
        </c:rich>
      </c:tx>
      <c:layout>
        <c:manualLayout>
          <c:xMode val="edge"/>
          <c:yMode val="edge"/>
          <c:x val="0.53929365518548189"/>
          <c:y val="0"/>
        </c:manualLayout>
      </c:layout>
    </c:title>
    <c:plotArea>
      <c:layout>
        <c:manualLayout>
          <c:layoutTarget val="inner"/>
          <c:xMode val="edge"/>
          <c:yMode val="edge"/>
          <c:x val="0.27021733494857625"/>
          <c:y val="0.1562147069785334"/>
          <c:w val="0.68338056741256858"/>
          <c:h val="0.59964124852839806"/>
        </c:manualLayout>
      </c:layout>
      <c:lineChart>
        <c:grouping val="standard"/>
        <c:ser>
          <c:idx val="1"/>
          <c:order val="1"/>
          <c:cat>
            <c:multiLvlStrRef>
              <c:f>'NTT05'!$E$42:$I$42</c:f>
            </c:multiLvlStrRef>
          </c:cat>
          <c:val>
            <c:numRef>
              <c:f>'NTT05'!$C$48:$G$48</c:f>
            </c:numRef>
          </c:val>
        </c:ser>
        <c:ser>
          <c:idx val="0"/>
          <c:order val="0"/>
          <c:tx>
            <c:strRef>
              <c:f>'NTT10'!$L$87</c:f>
              <c:strCache>
                <c:ptCount val="1"/>
                <c:pt idx="0">
                  <c:v>Vg (I=32)</c:v>
                </c:pt>
              </c:strCache>
            </c:strRef>
          </c:tx>
          <c:cat>
            <c:numRef>
              <c:f>'NTT10'!$M$85:$V$85</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'NTT10'!$M$87:$V$87</c:f>
              <c:numCache>
                <c:formatCode>General</c:formatCode>
                <c:ptCount val="10"/>
                <c:pt idx="0">
                  <c:v>14.044359999999999</c:v>
                </c:pt>
                <c:pt idx="1">
                  <c:v>15.465870000000002</c:v>
                </c:pt>
                <c:pt idx="2">
                  <c:v>17.747810000000001</c:v>
                </c:pt>
                <c:pt idx="3">
                  <c:v>20.284429999999869</c:v>
                </c:pt>
                <c:pt idx="4">
                  <c:v>22.45166</c:v>
                </c:pt>
                <c:pt idx="5">
                  <c:v>24.2028</c:v>
                </c:pt>
                <c:pt idx="6">
                  <c:v>25.849879999999999</c:v>
                </c:pt>
                <c:pt idx="7">
                  <c:v>27.586279999999896</c:v>
                </c:pt>
                <c:pt idx="8">
                  <c:v>29.096679999999989</c:v>
                </c:pt>
                <c:pt idx="9">
                  <c:v>30.0029</c:v>
                </c:pt>
              </c:numCache>
            </c:numRef>
          </c:val>
        </c:ser>
        <c:marker val="1"/>
        <c:axId val="163461760"/>
        <c:axId val="163480320"/>
      </c:lineChart>
      <c:catAx>
        <c:axId val="163461760"/>
        <c:scaling>
          <c:orientation val="minMax"/>
        </c:scaling>
        <c:axPos val="b"/>
        <c:title>
          <c:tx>
            <c:rich>
              <a:bodyPr/>
              <a:lstStyle/>
              <a:p>
                <a:pPr>
                  <a:defRPr sz="1400"/>
                </a:pPr>
                <a:r>
                  <a:rPr lang="en-US" sz="1400"/>
                  <a:t>Latent Rank</a:t>
                </a:r>
                <a:endParaRPr lang="ja-JP" sz="1400"/>
              </a:p>
            </c:rich>
          </c:tx>
          <c:layout/>
        </c:title>
        <c:numFmt formatCode="General" sourceLinked="0"/>
        <c:tickLblPos val="nextTo"/>
        <c:txPr>
          <a:bodyPr/>
          <a:lstStyle/>
          <a:p>
            <a:pPr>
              <a:defRPr sz="1400"/>
            </a:pPr>
            <a:endParaRPr lang="ja-JP"/>
          </a:p>
        </c:txPr>
        <c:crossAx val="163480320"/>
        <c:crosses val="autoZero"/>
        <c:auto val="1"/>
        <c:lblAlgn val="ctr"/>
        <c:lblOffset val="5"/>
        <c:tickLblSkip val="1"/>
        <c:tickMarkSkip val="1"/>
      </c:catAx>
      <c:valAx>
        <c:axId val="163480320"/>
        <c:scaling>
          <c:orientation val="minMax"/>
        </c:scaling>
        <c:axPos val="l"/>
        <c:majorGridlines/>
        <c:title>
          <c:tx>
            <c:rich>
              <a:bodyPr rot="-5400000" vert="horz"/>
              <a:lstStyle/>
              <a:p>
                <a:pPr>
                  <a:defRPr sz="1400"/>
                </a:pPr>
                <a:r>
                  <a:rPr lang="en-US" sz="1400"/>
                  <a:t>Score</a:t>
                </a:r>
                <a:endParaRPr lang="ja-JP" sz="1400"/>
              </a:p>
            </c:rich>
          </c:tx>
          <c:layout/>
        </c:title>
        <c:numFmt formatCode="General" sourceLinked="1"/>
        <c:tickLblPos val="nextTo"/>
        <c:txPr>
          <a:bodyPr/>
          <a:lstStyle/>
          <a:p>
            <a:pPr>
              <a:defRPr sz="1400"/>
            </a:pPr>
            <a:endParaRPr lang="ja-JP"/>
          </a:p>
        </c:txPr>
        <c:crossAx val="163461760"/>
        <c:crosses val="autoZero"/>
        <c:crossBetween val="between"/>
      </c:valAx>
    </c:plotArea>
    <c:plotVisOnly val="1"/>
  </c:chart>
  <c:txPr>
    <a:bodyPr/>
    <a:lstStyle/>
    <a:p>
      <a:pPr>
        <a:defRPr sz="1800"/>
      </a:pPr>
      <a:endParaRPr lang="ja-JP"/>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en-US" sz="1400"/>
              <a:t>Dlg</a:t>
            </a:r>
            <a:endParaRPr lang="ja-JP" sz="1400"/>
          </a:p>
        </c:rich>
      </c:tx>
      <c:layout>
        <c:manualLayout>
          <c:xMode val="edge"/>
          <c:yMode val="edge"/>
          <c:x val="0.52346526978049646"/>
          <c:y val="0"/>
        </c:manualLayout>
      </c:layout>
    </c:title>
    <c:plotArea>
      <c:layout>
        <c:manualLayout>
          <c:layoutTarget val="inner"/>
          <c:xMode val="edge"/>
          <c:yMode val="edge"/>
          <c:x val="0.27021733494857625"/>
          <c:y val="0.1562147069785334"/>
          <c:w val="0.68934382649199744"/>
          <c:h val="0.59964124852839851"/>
        </c:manualLayout>
      </c:layout>
      <c:lineChart>
        <c:grouping val="standard"/>
        <c:ser>
          <c:idx val="1"/>
          <c:order val="1"/>
          <c:cat>
            <c:multiLvlStrRef>
              <c:f>'NTT05'!$E$42:$I$42</c:f>
            </c:multiLvlStrRef>
          </c:cat>
          <c:val>
            <c:numRef>
              <c:f>'NTT05'!$C$50:$G$50</c:f>
            </c:numRef>
          </c:val>
        </c:ser>
        <c:ser>
          <c:idx val="0"/>
          <c:order val="0"/>
          <c:tx>
            <c:strRef>
              <c:f>'NTT10'!$L$88</c:f>
              <c:strCache>
                <c:ptCount val="1"/>
                <c:pt idx="0">
                  <c:v>Dlg (I=13)</c:v>
                </c:pt>
              </c:strCache>
            </c:strRef>
          </c:tx>
          <c:cat>
            <c:numRef>
              <c:f>'NTT10'!$M$85:$V$85</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'NTT10'!$M$88:$V$88</c:f>
              <c:numCache>
                <c:formatCode>General</c:formatCode>
                <c:ptCount val="10"/>
                <c:pt idx="0">
                  <c:v>4.6803600000000003</c:v>
                </c:pt>
                <c:pt idx="1">
                  <c:v>5.3675099999999745</c:v>
                </c:pt>
                <c:pt idx="2">
                  <c:v>6.3938600000000001</c:v>
                </c:pt>
                <c:pt idx="3">
                  <c:v>7.4522300000000001</c:v>
                </c:pt>
                <c:pt idx="4">
                  <c:v>8.2264000000000017</c:v>
                </c:pt>
                <c:pt idx="5">
                  <c:v>8.7166300000000003</c:v>
                </c:pt>
                <c:pt idx="6">
                  <c:v>9.0745400000000007</c:v>
                </c:pt>
                <c:pt idx="7">
                  <c:v>9.4764800000000555</c:v>
                </c:pt>
                <c:pt idx="8">
                  <c:v>9.8999200000000016</c:v>
                </c:pt>
                <c:pt idx="9">
                  <c:v>10.176550000000002</c:v>
                </c:pt>
              </c:numCache>
            </c:numRef>
          </c:val>
        </c:ser>
        <c:marker val="1"/>
        <c:axId val="163755520"/>
        <c:axId val="163757440"/>
      </c:lineChart>
      <c:catAx>
        <c:axId val="163755520"/>
        <c:scaling>
          <c:orientation val="minMax"/>
        </c:scaling>
        <c:axPos val="b"/>
        <c:title>
          <c:tx>
            <c:rich>
              <a:bodyPr/>
              <a:lstStyle/>
              <a:p>
                <a:pPr>
                  <a:defRPr sz="1400"/>
                </a:pPr>
                <a:r>
                  <a:rPr lang="en-US" sz="1400"/>
                  <a:t>Latent Rank</a:t>
                </a:r>
                <a:endParaRPr lang="ja-JP" sz="1400"/>
              </a:p>
            </c:rich>
          </c:tx>
          <c:layout/>
        </c:title>
        <c:numFmt formatCode="General" sourceLinked="0"/>
        <c:tickLblPos val="nextTo"/>
        <c:txPr>
          <a:bodyPr/>
          <a:lstStyle/>
          <a:p>
            <a:pPr>
              <a:defRPr sz="1400"/>
            </a:pPr>
            <a:endParaRPr lang="ja-JP"/>
          </a:p>
        </c:txPr>
        <c:crossAx val="163757440"/>
        <c:crosses val="autoZero"/>
        <c:auto val="1"/>
        <c:lblAlgn val="ctr"/>
        <c:lblOffset val="5"/>
        <c:tickLblSkip val="1"/>
        <c:tickMarkSkip val="1"/>
      </c:catAx>
      <c:valAx>
        <c:axId val="163757440"/>
        <c:scaling>
          <c:orientation val="minMax"/>
        </c:scaling>
        <c:axPos val="l"/>
        <c:majorGridlines/>
        <c:title>
          <c:tx>
            <c:rich>
              <a:bodyPr rot="-5400000" vert="horz"/>
              <a:lstStyle/>
              <a:p>
                <a:pPr>
                  <a:defRPr sz="1400"/>
                </a:pPr>
                <a:r>
                  <a:rPr lang="en-US" sz="1400"/>
                  <a:t>Score</a:t>
                </a:r>
                <a:endParaRPr lang="ja-JP" sz="1400"/>
              </a:p>
            </c:rich>
          </c:tx>
          <c:layout/>
        </c:title>
        <c:numFmt formatCode="General" sourceLinked="1"/>
        <c:tickLblPos val="nextTo"/>
        <c:txPr>
          <a:bodyPr/>
          <a:lstStyle/>
          <a:p>
            <a:pPr>
              <a:defRPr sz="1400"/>
            </a:pPr>
            <a:endParaRPr lang="ja-JP"/>
          </a:p>
        </c:txPr>
        <c:crossAx val="163755520"/>
        <c:crosses val="autoZero"/>
        <c:crossBetween val="between"/>
      </c:valAx>
    </c:plotArea>
    <c:plotVisOnly val="1"/>
  </c:chart>
  <c:txPr>
    <a:bodyPr/>
    <a:lstStyle/>
    <a:p>
      <a:pPr>
        <a:defRPr sz="1800"/>
      </a:pPr>
      <a:endParaRPr lang="ja-JP"/>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1400"/>
            </a:pPr>
            <a:r>
              <a:rPr lang="en-US" sz="1400"/>
              <a:t>Mlg</a:t>
            </a:r>
            <a:endParaRPr lang="ja-JP" sz="1400"/>
          </a:p>
        </c:rich>
      </c:tx>
      <c:layout>
        <c:manualLayout>
          <c:xMode val="edge"/>
          <c:yMode val="edge"/>
          <c:x val="0.49972269167302491"/>
          <c:y val="0"/>
        </c:manualLayout>
      </c:layout>
    </c:title>
    <c:plotArea>
      <c:layout>
        <c:manualLayout>
          <c:layoutTarget val="inner"/>
          <c:xMode val="edge"/>
          <c:yMode val="edge"/>
          <c:x val="0.22607908887173117"/>
          <c:y val="0.14105222062571138"/>
          <c:w val="0.73350529168720568"/>
          <c:h val="0.6148040122231615"/>
        </c:manualLayout>
      </c:layout>
      <c:lineChart>
        <c:grouping val="standard"/>
        <c:ser>
          <c:idx val="1"/>
          <c:order val="1"/>
          <c:cat>
            <c:multiLvlStrRef>
              <c:f>'NTT05'!$E$42:$I$42</c:f>
            </c:multiLvlStrRef>
          </c:cat>
          <c:val>
            <c:numRef>
              <c:f>'NTT05'!$C$77:$G$77</c:f>
            </c:numRef>
          </c:val>
        </c:ser>
        <c:ser>
          <c:idx val="0"/>
          <c:order val="0"/>
          <c:tx>
            <c:strRef>
              <c:f>'NTT10'!$L$89</c:f>
              <c:strCache>
                <c:ptCount val="1"/>
                <c:pt idx="0">
                  <c:v>Mlg (I=19)</c:v>
                </c:pt>
              </c:strCache>
            </c:strRef>
          </c:tx>
          <c:cat>
            <c:numRef>
              <c:f>'NTT10'!$M$85:$V$85</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'NTT10'!$M$89:$V$89</c:f>
              <c:numCache>
                <c:formatCode>General</c:formatCode>
                <c:ptCount val="10"/>
                <c:pt idx="0">
                  <c:v>6.92875</c:v>
                </c:pt>
                <c:pt idx="1">
                  <c:v>7.5791399999999998</c:v>
                </c:pt>
                <c:pt idx="2">
                  <c:v>8.6723300000000005</c:v>
                </c:pt>
                <c:pt idx="3">
                  <c:v>9.7719099999999983</c:v>
                </c:pt>
                <c:pt idx="4">
                  <c:v>10.78068</c:v>
                </c:pt>
                <c:pt idx="5">
                  <c:v>11.8948</c:v>
                </c:pt>
                <c:pt idx="6">
                  <c:v>13.073680000000024</c:v>
                </c:pt>
                <c:pt idx="7">
                  <c:v>14.215350000000001</c:v>
                </c:pt>
                <c:pt idx="8">
                  <c:v>15.164200000000001</c:v>
                </c:pt>
                <c:pt idx="9">
                  <c:v>15.724679999999999</c:v>
                </c:pt>
              </c:numCache>
            </c:numRef>
          </c:val>
        </c:ser>
        <c:marker val="1"/>
        <c:axId val="164196736"/>
        <c:axId val="164198656"/>
      </c:lineChart>
      <c:catAx>
        <c:axId val="164196736"/>
        <c:scaling>
          <c:orientation val="minMax"/>
        </c:scaling>
        <c:axPos val="b"/>
        <c:title>
          <c:tx>
            <c:rich>
              <a:bodyPr/>
              <a:lstStyle/>
              <a:p>
                <a:pPr>
                  <a:defRPr sz="1400"/>
                </a:pPr>
                <a:r>
                  <a:rPr lang="en-US" sz="1400"/>
                  <a:t>Latent Rank</a:t>
                </a:r>
                <a:endParaRPr lang="ja-JP" sz="1400"/>
              </a:p>
            </c:rich>
          </c:tx>
          <c:layout/>
        </c:title>
        <c:numFmt formatCode="General" sourceLinked="0"/>
        <c:tickLblPos val="nextTo"/>
        <c:txPr>
          <a:bodyPr/>
          <a:lstStyle/>
          <a:p>
            <a:pPr>
              <a:defRPr sz="1400"/>
            </a:pPr>
            <a:endParaRPr lang="ja-JP"/>
          </a:p>
        </c:txPr>
        <c:crossAx val="164198656"/>
        <c:crosses val="autoZero"/>
        <c:auto val="1"/>
        <c:lblAlgn val="ctr"/>
        <c:lblOffset val="5"/>
        <c:tickLblSkip val="1"/>
        <c:tickMarkSkip val="1"/>
      </c:catAx>
      <c:valAx>
        <c:axId val="164198656"/>
        <c:scaling>
          <c:orientation val="minMax"/>
        </c:scaling>
        <c:axPos val="l"/>
        <c:majorGridlines/>
        <c:title>
          <c:tx>
            <c:rich>
              <a:bodyPr rot="-5400000" vert="horz"/>
              <a:lstStyle/>
              <a:p>
                <a:pPr>
                  <a:defRPr sz="1400"/>
                </a:pPr>
                <a:r>
                  <a:rPr lang="en-US" sz="1400"/>
                  <a:t>Score</a:t>
                </a:r>
                <a:endParaRPr lang="ja-JP" sz="1400"/>
              </a:p>
            </c:rich>
          </c:tx>
          <c:layout/>
        </c:title>
        <c:numFmt formatCode="General" sourceLinked="1"/>
        <c:tickLblPos val="nextTo"/>
        <c:txPr>
          <a:bodyPr/>
          <a:lstStyle/>
          <a:p>
            <a:pPr>
              <a:defRPr sz="1400"/>
            </a:pPr>
            <a:endParaRPr lang="ja-JP"/>
          </a:p>
        </c:txPr>
        <c:crossAx val="164196736"/>
        <c:crosses val="autoZero"/>
        <c:crossBetween val="between"/>
      </c:valAx>
    </c:plotArea>
    <c:plotVisOnly val="1"/>
  </c:chart>
  <c:txPr>
    <a:bodyPr/>
    <a:lstStyle/>
    <a:p>
      <a:pPr>
        <a:defRPr sz="1800"/>
      </a:pPr>
      <a:endParaRPr lang="ja-JP"/>
    </a:p>
  </c:txPr>
  <c:externalData r:id="rId1"/>
</c:chartSpace>
</file>

<file path=ppt/drawings/drawing1.xml><?xml version="1.0" encoding="utf-8"?>
<c:userShapes xmlns:c="http://schemas.openxmlformats.org/drawingml/2006/chart">
  <cdr:relSizeAnchor xmlns:cdr="http://schemas.openxmlformats.org/drawingml/2006/chartDrawing">
    <cdr:from>
      <cdr:x>0.1913</cdr:x>
      <cdr:y>0.76471</cdr:y>
    </cdr:from>
    <cdr:to>
      <cdr:x>0.29565</cdr:x>
      <cdr:y>0.83824</cdr:y>
    </cdr:to>
    <cdr:sp macro="" textlink="">
      <cdr:nvSpPr>
        <cdr:cNvPr id="2" name="テキスト ボックス 1"/>
        <cdr:cNvSpPr txBox="1"/>
      </cdr:nvSpPr>
      <cdr:spPr>
        <a:xfrm xmlns:a="http://schemas.openxmlformats.org/drawingml/2006/main">
          <a:off x="1571636" y="3714776"/>
          <a:ext cx="857256" cy="35719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1600" dirty="0" smtClean="0"/>
            <a:t>n=</a:t>
          </a:r>
          <a:r>
            <a:rPr lang="ja-JP" altLang="en-US" sz="1600" dirty="0"/>
            <a:t> </a:t>
          </a:r>
          <a:r>
            <a:rPr lang="en-US" altLang="ja-JP" sz="1600" dirty="0" smtClean="0"/>
            <a:t>15 </a:t>
          </a:r>
          <a:endParaRPr lang="ja-JP" altLang="en-US" sz="1600" dirty="0"/>
        </a:p>
      </cdr:txBody>
    </cdr:sp>
  </cdr:relSizeAnchor>
  <cdr:relSizeAnchor xmlns:cdr="http://schemas.openxmlformats.org/drawingml/2006/chartDrawing">
    <cdr:from>
      <cdr:x>0.38261</cdr:x>
      <cdr:y>0.76471</cdr:y>
    </cdr:from>
    <cdr:to>
      <cdr:x>0.48696</cdr:x>
      <cdr:y>0.83824</cdr:y>
    </cdr:to>
    <cdr:sp macro="" textlink="">
      <cdr:nvSpPr>
        <cdr:cNvPr id="3" name="テキスト ボックス 1"/>
        <cdr:cNvSpPr txBox="1"/>
      </cdr:nvSpPr>
      <cdr:spPr>
        <a:xfrm xmlns:a="http://schemas.openxmlformats.org/drawingml/2006/main">
          <a:off x="3143272" y="3714776"/>
          <a:ext cx="857256" cy="3571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eorgia"/>
            </a:defRPr>
          </a:lvl1pPr>
          <a:lvl2pPr marL="457200" indent="0">
            <a:defRPr sz="1100">
              <a:latin typeface="Georgia"/>
            </a:defRPr>
          </a:lvl2pPr>
          <a:lvl3pPr marL="914400" indent="0">
            <a:defRPr sz="1100">
              <a:latin typeface="Georgia"/>
            </a:defRPr>
          </a:lvl3pPr>
          <a:lvl4pPr marL="1371600" indent="0">
            <a:defRPr sz="1100">
              <a:latin typeface="Georgia"/>
            </a:defRPr>
          </a:lvl4pPr>
          <a:lvl5pPr marL="1828800" indent="0">
            <a:defRPr sz="1100">
              <a:latin typeface="Georgia"/>
            </a:defRPr>
          </a:lvl5pPr>
          <a:lvl6pPr marL="2286000" indent="0">
            <a:defRPr sz="1100">
              <a:latin typeface="Georgia"/>
            </a:defRPr>
          </a:lvl6pPr>
          <a:lvl7pPr marL="2743200" indent="0">
            <a:defRPr sz="1100">
              <a:latin typeface="Georgia"/>
            </a:defRPr>
          </a:lvl7pPr>
          <a:lvl8pPr marL="3200400" indent="0">
            <a:defRPr sz="1100">
              <a:latin typeface="Georgia"/>
            </a:defRPr>
          </a:lvl8pPr>
          <a:lvl9pPr marL="3657600" indent="0">
            <a:defRPr sz="1100">
              <a:latin typeface="Georgia"/>
            </a:defRPr>
          </a:lvl9pPr>
        </a:lstStyle>
        <a:p xmlns:a="http://schemas.openxmlformats.org/drawingml/2006/main">
          <a:r>
            <a:rPr lang="en-US" altLang="ja-JP" sz="1600" dirty="0" smtClean="0"/>
            <a:t>n=</a:t>
          </a:r>
          <a:r>
            <a:rPr lang="ja-JP" altLang="en-US" sz="1600" dirty="0"/>
            <a:t> </a:t>
          </a:r>
          <a:r>
            <a:rPr lang="en-US" altLang="ja-JP" sz="1600" dirty="0" smtClean="0"/>
            <a:t>15 </a:t>
          </a:r>
          <a:endParaRPr lang="ja-JP" altLang="en-US" sz="1600" dirty="0"/>
        </a:p>
      </cdr:txBody>
    </cdr:sp>
  </cdr:relSizeAnchor>
  <cdr:relSizeAnchor xmlns:cdr="http://schemas.openxmlformats.org/drawingml/2006/chartDrawing">
    <cdr:from>
      <cdr:x>0.56522</cdr:x>
      <cdr:y>0.76471</cdr:y>
    </cdr:from>
    <cdr:to>
      <cdr:x>0.66957</cdr:x>
      <cdr:y>0.83824</cdr:y>
    </cdr:to>
    <cdr:sp macro="" textlink="">
      <cdr:nvSpPr>
        <cdr:cNvPr id="4" name="テキスト ボックス 1"/>
        <cdr:cNvSpPr txBox="1"/>
      </cdr:nvSpPr>
      <cdr:spPr>
        <a:xfrm xmlns:a="http://schemas.openxmlformats.org/drawingml/2006/main">
          <a:off x="4643470" y="3714776"/>
          <a:ext cx="857256" cy="3571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eorgia"/>
            </a:defRPr>
          </a:lvl1pPr>
          <a:lvl2pPr marL="457200" indent="0">
            <a:defRPr sz="1100">
              <a:latin typeface="Georgia"/>
            </a:defRPr>
          </a:lvl2pPr>
          <a:lvl3pPr marL="914400" indent="0">
            <a:defRPr sz="1100">
              <a:latin typeface="Georgia"/>
            </a:defRPr>
          </a:lvl3pPr>
          <a:lvl4pPr marL="1371600" indent="0">
            <a:defRPr sz="1100">
              <a:latin typeface="Georgia"/>
            </a:defRPr>
          </a:lvl4pPr>
          <a:lvl5pPr marL="1828800" indent="0">
            <a:defRPr sz="1100">
              <a:latin typeface="Georgia"/>
            </a:defRPr>
          </a:lvl5pPr>
          <a:lvl6pPr marL="2286000" indent="0">
            <a:defRPr sz="1100">
              <a:latin typeface="Georgia"/>
            </a:defRPr>
          </a:lvl6pPr>
          <a:lvl7pPr marL="2743200" indent="0">
            <a:defRPr sz="1100">
              <a:latin typeface="Georgia"/>
            </a:defRPr>
          </a:lvl7pPr>
          <a:lvl8pPr marL="3200400" indent="0">
            <a:defRPr sz="1100">
              <a:latin typeface="Georgia"/>
            </a:defRPr>
          </a:lvl8pPr>
          <a:lvl9pPr marL="3657600" indent="0">
            <a:defRPr sz="1100">
              <a:latin typeface="Georgia"/>
            </a:defRPr>
          </a:lvl9pPr>
        </a:lstStyle>
        <a:p xmlns:a="http://schemas.openxmlformats.org/drawingml/2006/main">
          <a:r>
            <a:rPr lang="en-US" altLang="ja-JP" sz="1600" dirty="0" smtClean="0"/>
            <a:t>n=</a:t>
          </a:r>
          <a:r>
            <a:rPr lang="ja-JP" altLang="en-US" sz="1600" dirty="0"/>
            <a:t> </a:t>
          </a:r>
          <a:r>
            <a:rPr lang="en-US" altLang="ja-JP" sz="1600" dirty="0" smtClean="0"/>
            <a:t>16 </a:t>
          </a:r>
          <a:endParaRPr lang="ja-JP" altLang="en-US" sz="1600" dirty="0"/>
        </a:p>
      </cdr:txBody>
    </cdr:sp>
  </cdr:relSizeAnchor>
  <cdr:relSizeAnchor xmlns:cdr="http://schemas.openxmlformats.org/drawingml/2006/chartDrawing">
    <cdr:from>
      <cdr:x>0.70435</cdr:x>
      <cdr:y>0.76471</cdr:y>
    </cdr:from>
    <cdr:to>
      <cdr:x>0.8087</cdr:x>
      <cdr:y>0.83824</cdr:y>
    </cdr:to>
    <cdr:sp macro="" textlink="">
      <cdr:nvSpPr>
        <cdr:cNvPr id="5" name="テキスト ボックス 1"/>
        <cdr:cNvSpPr txBox="1"/>
      </cdr:nvSpPr>
      <cdr:spPr>
        <a:xfrm xmlns:a="http://schemas.openxmlformats.org/drawingml/2006/main">
          <a:off x="5786478" y="3714776"/>
          <a:ext cx="857256" cy="3571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eorgia"/>
            </a:defRPr>
          </a:lvl1pPr>
          <a:lvl2pPr marL="457200" indent="0">
            <a:defRPr sz="1100">
              <a:latin typeface="Georgia"/>
            </a:defRPr>
          </a:lvl2pPr>
          <a:lvl3pPr marL="914400" indent="0">
            <a:defRPr sz="1100">
              <a:latin typeface="Georgia"/>
            </a:defRPr>
          </a:lvl3pPr>
          <a:lvl4pPr marL="1371600" indent="0">
            <a:defRPr sz="1100">
              <a:latin typeface="Georgia"/>
            </a:defRPr>
          </a:lvl4pPr>
          <a:lvl5pPr marL="1828800" indent="0">
            <a:defRPr sz="1100">
              <a:latin typeface="Georgia"/>
            </a:defRPr>
          </a:lvl5pPr>
          <a:lvl6pPr marL="2286000" indent="0">
            <a:defRPr sz="1100">
              <a:latin typeface="Georgia"/>
            </a:defRPr>
          </a:lvl6pPr>
          <a:lvl7pPr marL="2743200" indent="0">
            <a:defRPr sz="1100">
              <a:latin typeface="Georgia"/>
            </a:defRPr>
          </a:lvl7pPr>
          <a:lvl8pPr marL="3200400" indent="0">
            <a:defRPr sz="1100">
              <a:latin typeface="Georgia"/>
            </a:defRPr>
          </a:lvl8pPr>
          <a:lvl9pPr marL="3657600" indent="0">
            <a:defRPr sz="1100">
              <a:latin typeface="Georgia"/>
            </a:defRPr>
          </a:lvl9pPr>
        </a:lstStyle>
        <a:p xmlns:a="http://schemas.openxmlformats.org/drawingml/2006/main">
          <a:r>
            <a:rPr lang="en-US" altLang="ja-JP" sz="1600" dirty="0" smtClean="0"/>
            <a:t>n=</a:t>
          </a:r>
          <a:r>
            <a:rPr lang="ja-JP" altLang="en-US" sz="1600" dirty="0"/>
            <a:t> </a:t>
          </a:r>
          <a:r>
            <a:rPr lang="en-US" altLang="ja-JP" sz="1600" dirty="0" smtClean="0"/>
            <a:t>14 </a:t>
          </a:r>
          <a:endParaRPr lang="ja-JP" altLang="en-US" sz="1600" dirty="0"/>
        </a:p>
      </cdr:txBody>
    </cdr:sp>
  </cdr:relSizeAnchor>
  <cdr:relSizeAnchor xmlns:cdr="http://schemas.openxmlformats.org/drawingml/2006/chartDrawing">
    <cdr:from>
      <cdr:x>0.84348</cdr:x>
      <cdr:y>0.76471</cdr:y>
    </cdr:from>
    <cdr:to>
      <cdr:x>0.94783</cdr:x>
      <cdr:y>0.83824</cdr:y>
    </cdr:to>
    <cdr:sp macro="" textlink="">
      <cdr:nvSpPr>
        <cdr:cNvPr id="6" name="テキスト ボックス 1"/>
        <cdr:cNvSpPr txBox="1"/>
      </cdr:nvSpPr>
      <cdr:spPr>
        <a:xfrm xmlns:a="http://schemas.openxmlformats.org/drawingml/2006/main">
          <a:off x="6929486" y="3714776"/>
          <a:ext cx="857256" cy="3571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eorgia"/>
            </a:defRPr>
          </a:lvl1pPr>
          <a:lvl2pPr marL="457200" indent="0">
            <a:defRPr sz="1100">
              <a:latin typeface="Georgia"/>
            </a:defRPr>
          </a:lvl2pPr>
          <a:lvl3pPr marL="914400" indent="0">
            <a:defRPr sz="1100">
              <a:latin typeface="Georgia"/>
            </a:defRPr>
          </a:lvl3pPr>
          <a:lvl4pPr marL="1371600" indent="0">
            <a:defRPr sz="1100">
              <a:latin typeface="Georgia"/>
            </a:defRPr>
          </a:lvl4pPr>
          <a:lvl5pPr marL="1828800" indent="0">
            <a:defRPr sz="1100">
              <a:latin typeface="Georgia"/>
            </a:defRPr>
          </a:lvl5pPr>
          <a:lvl6pPr marL="2286000" indent="0">
            <a:defRPr sz="1100">
              <a:latin typeface="Georgia"/>
            </a:defRPr>
          </a:lvl6pPr>
          <a:lvl7pPr marL="2743200" indent="0">
            <a:defRPr sz="1100">
              <a:latin typeface="Georgia"/>
            </a:defRPr>
          </a:lvl7pPr>
          <a:lvl8pPr marL="3200400" indent="0">
            <a:defRPr sz="1100">
              <a:latin typeface="Georgia"/>
            </a:defRPr>
          </a:lvl8pPr>
          <a:lvl9pPr marL="3657600" indent="0">
            <a:defRPr sz="1100">
              <a:latin typeface="Georgia"/>
            </a:defRPr>
          </a:lvl9pPr>
        </a:lstStyle>
        <a:p xmlns:a="http://schemas.openxmlformats.org/drawingml/2006/main">
          <a:r>
            <a:rPr lang="en-US" altLang="ja-JP" sz="1600" dirty="0" smtClean="0"/>
            <a:t>n=</a:t>
          </a:r>
          <a:r>
            <a:rPr lang="ja-JP" altLang="en-US" sz="1600" dirty="0"/>
            <a:t> </a:t>
          </a:r>
          <a:r>
            <a:rPr lang="en-US" altLang="ja-JP" sz="1600" dirty="0" smtClean="0"/>
            <a:t>15 </a:t>
          </a:r>
          <a:endParaRPr lang="ja-JP" alt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r>
              <a:rPr kumimoji="1" lang="en-US" altLang="ja-JP" dirty="0" smtClean="0"/>
              <a:t>LET</a:t>
            </a:r>
            <a:r>
              <a:rPr kumimoji="1" lang="ja-JP" altLang="en-US" dirty="0" smtClean="0"/>
              <a:t>関東支部第</a:t>
            </a:r>
            <a:r>
              <a:rPr kumimoji="1" lang="en-US" altLang="ja-JP" dirty="0" smtClean="0"/>
              <a:t>120</a:t>
            </a:r>
            <a:r>
              <a:rPr kumimoji="1" lang="ja-JP" altLang="en-US" dirty="0" smtClean="0"/>
              <a:t>回（</a:t>
            </a:r>
            <a:r>
              <a:rPr kumimoji="1" lang="en-US" altLang="ja-JP" dirty="0" smtClean="0"/>
              <a:t>2008</a:t>
            </a:r>
            <a:r>
              <a:rPr kumimoji="1" lang="ja-JP" altLang="en-US" dirty="0" smtClean="0"/>
              <a:t>年度）研究大会</a:t>
            </a:r>
            <a:endParaRPr kumimoji="1" lang="ja-JP" altLang="en-US" dirty="0"/>
          </a:p>
        </p:txBody>
      </p:sp>
      <p:sp>
        <p:nvSpPr>
          <p:cNvPr id="3" name="日付プレースホルダ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en-US" altLang="ja-JP" dirty="0" smtClean="0"/>
              <a:t>2008/6/7</a:t>
            </a:r>
            <a:endParaRPr kumimoji="1" lang="ja-JP" altLang="en-US" dirty="0"/>
          </a:p>
        </p:txBody>
      </p:sp>
      <p:sp>
        <p:nvSpPr>
          <p:cNvPr id="4" name="フッター プレースホルダ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1EDF639C-9C69-49DE-8FBB-1B54BE3DBA68}"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r>
              <a:rPr kumimoji="1" lang="en-US" altLang="ja-JP" dirty="0" smtClean="0"/>
              <a:t>LET</a:t>
            </a:r>
            <a:r>
              <a:rPr kumimoji="1" lang="ja-JP" altLang="en-US" dirty="0" smtClean="0"/>
              <a:t>関東支部第</a:t>
            </a:r>
            <a:r>
              <a:rPr kumimoji="1" lang="en-US" altLang="ja-JP" dirty="0" smtClean="0"/>
              <a:t>120</a:t>
            </a:r>
            <a:r>
              <a:rPr kumimoji="1" lang="ja-JP" altLang="en-US" dirty="0" smtClean="0"/>
              <a:t>回（</a:t>
            </a:r>
            <a:r>
              <a:rPr kumimoji="1" lang="en-US" altLang="ja-JP" dirty="0" smtClean="0"/>
              <a:t>2008</a:t>
            </a:r>
            <a:r>
              <a:rPr kumimoji="1" lang="ja-JP" altLang="en-US" dirty="0" smtClean="0"/>
              <a:t>年度）研究大会</a:t>
            </a:r>
            <a:endParaRPr kumimoji="1" lang="ja-JP" altLang="en-US" dirty="0"/>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r>
              <a:rPr kumimoji="1" lang="en-US" altLang="ja-JP" dirty="0" smtClean="0"/>
              <a:t>2008/6/7</a:t>
            </a:r>
            <a:endParaRPr kumimoji="1"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9326337F-7CA9-48EC-8A60-0E281AC27F73}"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f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9326337F-7CA9-48EC-8A60-0E281AC27F73}" type="slidenum">
              <a:rPr kumimoji="1" lang="ja-JP" altLang="en-US" smtClean="0"/>
              <a:pPr/>
              <a:t>1</a:t>
            </a:fld>
            <a:endParaRPr kumimoji="1" lang="ja-JP" altLang="en-US" dirty="0"/>
          </a:p>
        </p:txBody>
      </p:sp>
      <p:sp>
        <p:nvSpPr>
          <p:cNvPr id="5" name="日付プレースホルダ 4"/>
          <p:cNvSpPr>
            <a:spLocks noGrp="1"/>
          </p:cNvSpPr>
          <p:nvPr>
            <p:ph type="dt" idx="11"/>
          </p:nvPr>
        </p:nvSpPr>
        <p:spPr/>
        <p:txBody>
          <a:bodyPr/>
          <a:lstStyle/>
          <a:p>
            <a:r>
              <a:rPr kumimoji="1" lang="en-US" altLang="ja-JP" dirty="0" smtClean="0"/>
              <a:t>2008/6/7</a:t>
            </a:r>
            <a:endParaRPr kumimoji="1" lang="ja-JP" altLang="en-US" dirty="0"/>
          </a:p>
        </p:txBody>
      </p:sp>
      <p:sp>
        <p:nvSpPr>
          <p:cNvPr id="6" name="ヘッダー プレースホルダ 5"/>
          <p:cNvSpPr>
            <a:spLocks noGrp="1"/>
          </p:cNvSpPr>
          <p:nvPr>
            <p:ph type="hdr" sz="quarter" idx="12"/>
          </p:nvPr>
        </p:nvSpPr>
        <p:spPr/>
        <p:txBody>
          <a:bodyPr/>
          <a:lstStyle/>
          <a:p>
            <a:r>
              <a:rPr kumimoji="1" lang="en-US" altLang="ja-JP" dirty="0" smtClean="0"/>
              <a:t>LET</a:t>
            </a:r>
            <a:r>
              <a:rPr kumimoji="1" lang="ja-JP" altLang="en-US" dirty="0" smtClean="0"/>
              <a:t>関東支部第</a:t>
            </a:r>
            <a:r>
              <a:rPr kumimoji="1" lang="en-US" altLang="ja-JP" dirty="0" smtClean="0"/>
              <a:t>120</a:t>
            </a:r>
            <a:r>
              <a:rPr kumimoji="1" lang="ja-JP" altLang="en-US" dirty="0" smtClean="0"/>
              <a:t>回（</a:t>
            </a:r>
            <a:r>
              <a:rPr kumimoji="1" lang="en-US" altLang="ja-JP" dirty="0" smtClean="0"/>
              <a:t>2008</a:t>
            </a:r>
            <a:r>
              <a:rPr kumimoji="1" lang="ja-JP" altLang="en-US" dirty="0" smtClean="0"/>
              <a:t>年度）研究大会</a:t>
            </a:r>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3" name="正方形/長方形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正方形/長方形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正方形/長方形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正方形/長方形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正方形/長方形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角丸四角形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角丸四角形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正方形/長方形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正方形/長方形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正方形/長方形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正方形/長方形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タイトル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705600" y="4206240"/>
            <a:ext cx="960120" cy="457200"/>
          </a:xfrm>
        </p:spPr>
        <p:txBody>
          <a:bodyPr/>
          <a:lstStyle/>
          <a:p>
            <a:fld id="{90DEEFA4-3ACD-487D-8BCD-366D9313D8CE}" type="datetime1">
              <a:rPr kumimoji="1" lang="ja-JP" altLang="en-US" smtClean="0"/>
              <a:pPr/>
              <a:t>2008/12/6</a:t>
            </a:fld>
            <a:endParaRPr kumimoji="1" lang="ja-JP" altLang="en-US" dirty="0"/>
          </a:p>
        </p:txBody>
      </p:sp>
      <p:sp>
        <p:nvSpPr>
          <p:cNvPr id="17" name="フッター プレースホルダ 16"/>
          <p:cNvSpPr>
            <a:spLocks noGrp="1"/>
          </p:cNvSpPr>
          <p:nvPr>
            <p:ph type="ftr" sz="quarter" idx="11"/>
          </p:nvPr>
        </p:nvSpPr>
        <p:spPr>
          <a:xfrm>
            <a:off x="5410200" y="4205288"/>
            <a:ext cx="1295400" cy="457200"/>
          </a:xfrm>
        </p:spPr>
        <p:txBody>
          <a:bodyPr/>
          <a:lstStyle/>
          <a:p>
            <a:endParaRPr kumimoji="1" lang="ja-JP" altLang="en-US" dirty="0"/>
          </a:p>
        </p:txBody>
      </p:sp>
      <p:sp>
        <p:nvSpPr>
          <p:cNvPr id="29" name="スライド番号プレースホルダ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D9EDA48-75AC-471E-9B01-B9966433936F}" type="datetime1">
              <a:rPr kumimoji="1" lang="ja-JP" altLang="en-US" smtClean="0"/>
              <a:pPr/>
              <a:t>2008/12/6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43000"/>
            <a:ext cx="1905000" cy="5486400"/>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143000"/>
            <a:ext cx="6248400" cy="54864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9B1B6D7-7F36-459E-BB6F-0CFD31621984}" type="datetime1">
              <a:rPr kumimoji="1" lang="ja-JP" altLang="en-US" smtClean="0"/>
              <a:pPr/>
              <a:t>2008/12/6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0E5579A-B5FF-412D-BA83-8C55CD21B68B}" type="datetime1">
              <a:rPr kumimoji="1" lang="ja-JP" altLang="en-US" smtClean="0"/>
              <a:pPr/>
              <a:t>2008/12/6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3EB5EB7E-D704-4C18-BC16-7509AB7B97AF}" type="datetime1">
              <a:rPr kumimoji="1" lang="ja-JP" altLang="en-US" smtClean="0"/>
              <a:pPr/>
              <a:t>2008/12/6</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668CD597-11BB-4341-9A26-B3284A296422}" type="datetime1">
              <a:rPr kumimoji="1" lang="ja-JP" altLang="en-US" smtClean="0"/>
              <a:pPr/>
              <a:t>2008/12/6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1000" y="1143000"/>
            <a:ext cx="8382000" cy="1069848"/>
          </a:xfrm>
        </p:spPr>
        <p:txBody>
          <a:bodyPr anchor="ctr"/>
          <a:lstStyle>
            <a:lvl1pPr>
              <a:defRPr sz="4000" b="0" i="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6" name="日付プレースホルダ 25"/>
          <p:cNvSpPr>
            <a:spLocks noGrp="1"/>
          </p:cNvSpPr>
          <p:nvPr>
            <p:ph type="dt" sz="half" idx="10"/>
          </p:nvPr>
        </p:nvSpPr>
        <p:spPr/>
        <p:txBody>
          <a:bodyPr rtlCol="0"/>
          <a:lstStyle/>
          <a:p>
            <a:fld id="{F8BEFF90-0E31-4373-8595-37C73CF01F34}" type="datetime1">
              <a:rPr kumimoji="1" lang="ja-JP" altLang="en-US" smtClean="0"/>
              <a:pPr/>
              <a:t>2008/12/6</a:t>
            </a:fld>
            <a:endParaRPr kumimoji="1" lang="ja-JP" altLang="en-US" dirty="0"/>
          </a:p>
        </p:txBody>
      </p:sp>
      <p:sp>
        <p:nvSpPr>
          <p:cNvPr id="27" name="スライド番号プレースホルダ 26"/>
          <p:cNvSpPr>
            <a:spLocks noGrp="1"/>
          </p:cNvSpPr>
          <p:nvPr>
            <p:ph type="sldNum" sz="quarter" idx="11"/>
          </p:nvPr>
        </p:nvSpPr>
        <p:spPr/>
        <p:txBody>
          <a:bodyPr rtlCol="0"/>
          <a:lstStyle/>
          <a:p>
            <a:fld id="{B93E93B3-7C3E-49C7-9111-E82315AC85F1}" type="slidenum">
              <a:rPr kumimoji="1" lang="ja-JP" altLang="en-US" smtClean="0"/>
              <a:pPr/>
              <a:t>&lt;#&gt;</a:t>
            </a:fld>
            <a:endParaRPr kumimoji="1" lang="ja-JP" altLang="en-US" dirty="0"/>
          </a:p>
        </p:txBody>
      </p:sp>
      <p:sp>
        <p:nvSpPr>
          <p:cNvPr id="28" name="フッター プレースホルダ 27"/>
          <p:cNvSpPr>
            <a:spLocks noGrp="1"/>
          </p:cNvSpPr>
          <p:nvPr>
            <p:ph type="ftr" sz="quarter" idx="12"/>
          </p:nvPr>
        </p:nvSpPr>
        <p:spPr/>
        <p:txBody>
          <a:bodyPr rtlCol="0"/>
          <a:lstStyle/>
          <a:p>
            <a:endParaRPr kumimoji="1" lang="ja-JP" altLang="en-US"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6583680" y="612648"/>
            <a:ext cx="957264" cy="457200"/>
          </a:xfrm>
        </p:spPr>
        <p:txBody>
          <a:bodyPr/>
          <a:lstStyle/>
          <a:p>
            <a:fld id="{69F394F8-8AC0-455A-94B8-CBC8D105197A}" type="datetime1">
              <a:rPr kumimoji="1" lang="ja-JP" altLang="en-US" smtClean="0"/>
              <a:pPr/>
              <a:t>2008/12/6</a:t>
            </a:fld>
            <a:endParaRPr kumimoji="1" lang="ja-JP" altLang="en-US" dirty="0"/>
          </a:p>
        </p:txBody>
      </p:sp>
      <p:sp>
        <p:nvSpPr>
          <p:cNvPr id="4" name="フッター プレースホルダ 3"/>
          <p:cNvSpPr>
            <a:spLocks noGrp="1"/>
          </p:cNvSpPr>
          <p:nvPr>
            <p:ph type="ftr" sz="quarter" idx="11"/>
          </p:nvPr>
        </p:nvSpPr>
        <p:spPr>
          <a:xfrm>
            <a:off x="5257800" y="612648"/>
            <a:ext cx="1325880" cy="457200"/>
          </a:xfrm>
        </p:spPr>
        <p:txBody>
          <a:bodyPr/>
          <a:lstStyle/>
          <a:p>
            <a:endParaRPr kumimoji="1" lang="ja-JP" altLang="en-US" dirty="0"/>
          </a:p>
        </p:txBody>
      </p:sp>
      <p:sp>
        <p:nvSpPr>
          <p:cNvPr id="5" name="スライド番号プレースホルダ 4"/>
          <p:cNvSpPr>
            <a:spLocks noGrp="1"/>
          </p:cNvSpPr>
          <p:nvPr>
            <p:ph type="sldNum" sz="quarter" idx="12"/>
          </p:nvPr>
        </p:nvSpPr>
        <p:spPr>
          <a:xfrm>
            <a:off x="8174736" y="2272"/>
            <a:ext cx="762000" cy="365760"/>
          </a:xfrm>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A9738A6-C630-4C44-B701-AF0A74F5B7E2}" type="datetime1">
              <a:rPr kumimoji="1" lang="ja-JP" altLang="en-US" smtClean="0"/>
              <a:pPr/>
              <a:t>2008/12/6</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53496" y="1101970"/>
            <a:ext cx="3383280" cy="877824"/>
          </a:xfrm>
        </p:spPr>
        <p:txBody>
          <a:bodyPr anchor="b"/>
          <a:lstStyle>
            <a:lvl1pPr algn="l">
              <a:buNone/>
              <a:defRPr sz="1800" b="1"/>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39B34D8F-32EE-4B24-BCCA-85927E4DF039}" type="datetime1">
              <a:rPr kumimoji="1" lang="ja-JP" altLang="en-US" smtClean="0"/>
              <a:pPr/>
              <a:t>2008/12/6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ja-JP" altLang="en-US" dirty="0" smtClean="0"/>
              <a:t>アイコンをクリックして図を追加</a:t>
            </a:r>
            <a:endParaRPr kumimoji="0" lang="en-US" dirty="0"/>
          </a:p>
        </p:txBody>
      </p:sp>
      <p:sp>
        <p:nvSpPr>
          <p:cNvPr id="4" name="テキスト プレースホルダ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C31B221A-1BD4-4BDF-888C-3AEE372BF3C2}" type="datetime1">
              <a:rPr kumimoji="1" lang="ja-JP" altLang="en-US" smtClean="0"/>
              <a:pPr/>
              <a:t>2008/12/6</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B93E93B3-7C3E-49C7-9111-E82315AC85F1}" type="slidenum">
              <a:rPr kumimoji="1" lang="ja-JP" altLang="en-US" smtClean="0"/>
              <a:pPr/>
              <a:t>&lt;#&gt;</a:t>
            </a:fld>
            <a:endParaRPr kumimoji="1" lang="ja-JP" altLang="en-US"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正方形/長方形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正方形/長方形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正方形/長方形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正方形/長方形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正方形/長方形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角丸四角形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角丸四角形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正方形/長方形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正方形/長方形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正方形/長方形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正方形/長方形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正方形/長方形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正方形/長方形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タイトル プレースホルダ 21"/>
          <p:cNvSpPr>
            <a:spLocks noGrp="1"/>
          </p:cNvSpPr>
          <p:nvPr>
            <p:ph type="title"/>
          </p:nvPr>
        </p:nvSpPr>
        <p:spPr>
          <a:xfrm>
            <a:off x="457200" y="1143000"/>
            <a:ext cx="8229600" cy="10668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E0C7844-51A3-4BF0-A139-CF396BC7B940}" type="datetime1">
              <a:rPr kumimoji="1" lang="ja-JP" altLang="en-US" smtClean="0"/>
              <a:pPr/>
              <a:t>2008/12/6</a:t>
            </a:fld>
            <a:endParaRPr kumimoji="1" lang="ja-JP" altLang="en-US" dirty="0"/>
          </a:p>
        </p:txBody>
      </p:sp>
      <p:sp>
        <p:nvSpPr>
          <p:cNvPr id="3" name="フッター プレースホルダ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kumimoji="1" lang="ja-JP" altLang="en-US" dirty="0"/>
          </a:p>
        </p:txBody>
      </p:sp>
      <p:sp>
        <p:nvSpPr>
          <p:cNvPr id="23" name="スライド番号プレースホルダ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93E93B3-7C3E-49C7-9111-E82315AC85F1}"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fade/>
  </p:transition>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1"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1"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1"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1"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1"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1"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1"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1"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1" sz="1400" kern="1200" baseline="0">
          <a:solidFill>
            <a:schemeClr val="accent3"/>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8596" y="357166"/>
            <a:ext cx="8501122" cy="3041661"/>
          </a:xfrm>
        </p:spPr>
        <p:txBody>
          <a:bodyPr>
            <a:normAutofit/>
          </a:bodyPr>
          <a:lstStyle/>
          <a:p>
            <a:r>
              <a:rPr lang="en-US" altLang="ja-JP" dirty="0" smtClean="0"/>
              <a:t>Moodle</a:t>
            </a:r>
            <a:r>
              <a:rPr lang="ja-JP" altLang="en-US" dirty="0" smtClean="0"/>
              <a:t>による英語プレイスメントテストの作成と評価</a:t>
            </a:r>
            <a:r>
              <a:rPr lang="en-US" altLang="ja-JP" dirty="0" smtClean="0"/>
              <a:t/>
            </a:r>
            <a:br>
              <a:rPr lang="en-US" altLang="ja-JP" dirty="0" smtClean="0"/>
            </a:br>
            <a:r>
              <a:rPr lang="en-US" altLang="ja-JP" dirty="0" smtClean="0"/>
              <a:t>―IRT</a:t>
            </a:r>
            <a:r>
              <a:rPr lang="ja-JP" altLang="en-US" dirty="0" smtClean="0"/>
              <a:t>と</a:t>
            </a:r>
            <a:r>
              <a:rPr lang="en-US" altLang="ja-JP" dirty="0" smtClean="0"/>
              <a:t>NTT</a:t>
            </a:r>
            <a:r>
              <a:rPr lang="ja-JP" altLang="en-US" dirty="0" smtClean="0"/>
              <a:t>の視点から</a:t>
            </a:r>
            <a:endParaRPr kumimoji="1" lang="ja-JP" altLang="en-US" dirty="0"/>
          </a:p>
        </p:txBody>
      </p:sp>
      <p:sp>
        <p:nvSpPr>
          <p:cNvPr id="3" name="サブタイトル 2"/>
          <p:cNvSpPr>
            <a:spLocks noGrp="1"/>
          </p:cNvSpPr>
          <p:nvPr>
            <p:ph type="subTitle" idx="1"/>
          </p:nvPr>
        </p:nvSpPr>
        <p:spPr>
          <a:xfrm>
            <a:off x="457200" y="3899938"/>
            <a:ext cx="8401080" cy="2386582"/>
          </a:xfrm>
        </p:spPr>
        <p:txBody>
          <a:bodyPr>
            <a:normAutofit/>
          </a:bodyPr>
          <a:lstStyle/>
          <a:p>
            <a:endParaRPr lang="en-US" altLang="ja-JP" dirty="0" smtClean="0"/>
          </a:p>
          <a:p>
            <a:endParaRPr lang="en-US" altLang="ja-JP" dirty="0"/>
          </a:p>
          <a:p>
            <a:r>
              <a:rPr lang="ja-JP" altLang="en-US" sz="2800" dirty="0" smtClean="0"/>
              <a:t>木 </a:t>
            </a:r>
            <a:r>
              <a:rPr lang="ja-JP" altLang="en-US" sz="2800" dirty="0"/>
              <a:t>村　哲 </a:t>
            </a:r>
            <a:r>
              <a:rPr lang="ja-JP" altLang="en-US" sz="2800" dirty="0" smtClean="0"/>
              <a:t>夫（</a:t>
            </a:r>
            <a:r>
              <a:rPr lang="ja-JP" altLang="en-US" sz="2800" dirty="0"/>
              <a:t>新潟青陵大学</a:t>
            </a:r>
            <a:r>
              <a:rPr lang="ja-JP" altLang="en-US" sz="2800" dirty="0" smtClean="0"/>
              <a:t>）</a:t>
            </a:r>
            <a:endParaRPr lang="en-US" altLang="ja-JP" sz="2800" dirty="0" smtClean="0"/>
          </a:p>
          <a:p>
            <a:endParaRPr lang="en-US" altLang="ja-JP" dirty="0" smtClean="0"/>
          </a:p>
          <a:p>
            <a:r>
              <a:rPr lang="ja-JP" altLang="en-US" dirty="0" smtClean="0"/>
              <a:t>日本言語テスト学会　</a:t>
            </a:r>
            <a:r>
              <a:rPr lang="zh-CN" altLang="en-US" b="1" dirty="0" smtClean="0"/>
              <a:t>第</a:t>
            </a:r>
            <a:r>
              <a:rPr lang="en-US" altLang="zh-CN" b="1" dirty="0" smtClean="0"/>
              <a:t>29</a:t>
            </a:r>
            <a:r>
              <a:rPr lang="zh-CN" altLang="en-US" b="1" dirty="0" smtClean="0"/>
              <a:t>回研究例会</a:t>
            </a:r>
            <a:r>
              <a:rPr lang="ja-JP" altLang="en-US" b="1" dirty="0" smtClean="0"/>
              <a:t> </a:t>
            </a:r>
            <a:r>
              <a:rPr lang="en-US" altLang="ja-JP" dirty="0" smtClean="0"/>
              <a:t>in </a:t>
            </a:r>
            <a:r>
              <a:rPr lang="ja-JP" altLang="en-US" dirty="0" smtClean="0"/>
              <a:t>沖縄</a:t>
            </a:r>
          </a:p>
          <a:p>
            <a:endParaRPr kumimoji="1" lang="ja-JP" altLang="en-US"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500042"/>
            <a:ext cx="8229600" cy="857256"/>
          </a:xfrm>
        </p:spPr>
        <p:txBody>
          <a:bodyPr>
            <a:normAutofit/>
          </a:bodyPr>
          <a:lstStyle/>
          <a:p>
            <a:r>
              <a:rPr lang="en-US" sz="3600" dirty="0" smtClean="0"/>
              <a:t>misfit</a:t>
            </a:r>
            <a:r>
              <a:rPr lang="ja-JP" altLang="en-US" sz="3600" dirty="0" smtClean="0"/>
              <a:t>除去前後の基本統計量</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10</a:t>
            </a:fld>
            <a:endParaRPr kumimoji="1" lang="ja-JP" altLang="en-US" dirty="0"/>
          </a:p>
        </p:txBody>
      </p:sp>
      <p:graphicFrame>
        <p:nvGraphicFramePr>
          <p:cNvPr id="5" name="表 4"/>
          <p:cNvGraphicFramePr>
            <a:graphicFrameLocks noGrp="1"/>
          </p:cNvGraphicFramePr>
          <p:nvPr/>
        </p:nvGraphicFramePr>
        <p:xfrm>
          <a:off x="285718" y="1285857"/>
          <a:ext cx="8644001" cy="5214973"/>
        </p:xfrm>
        <a:graphic>
          <a:graphicData uri="http://schemas.openxmlformats.org/drawingml/2006/table">
            <a:tbl>
              <a:tblPr>
                <a:tableStyleId>{3C2FFA5D-87B4-456A-9821-1D502468CF0F}</a:tableStyleId>
              </a:tblPr>
              <a:tblGrid>
                <a:gridCol w="2068568"/>
                <a:gridCol w="1096381"/>
                <a:gridCol w="1184162"/>
                <a:gridCol w="1045249"/>
                <a:gridCol w="1045249"/>
                <a:gridCol w="1045249"/>
                <a:gridCol w="1159143"/>
              </a:tblGrid>
              <a:tr h="459728">
                <a:tc rowSpan="2">
                  <a:txBody>
                    <a:bodyPr/>
                    <a:lstStyle/>
                    <a:p>
                      <a:endParaRPr lang="ja-JP" sz="1800" kern="100" dirty="0">
                        <a:latin typeface="Century"/>
                      </a:endParaRPr>
                    </a:p>
                  </a:txBody>
                  <a:tcPr marL="9525" marR="9525" marT="9525" marB="0" anchor="ctr"/>
                </a:tc>
                <a:tc gridSpan="2">
                  <a:txBody>
                    <a:bodyPr/>
                    <a:lstStyle/>
                    <a:p>
                      <a:pPr algn="ctr" fontAlgn="ctr">
                        <a:lnSpc>
                          <a:spcPts val="1200"/>
                        </a:lnSpc>
                        <a:spcAft>
                          <a:spcPts val="0"/>
                        </a:spcAft>
                      </a:pPr>
                      <a:r>
                        <a:rPr lang="ja-JP" sz="2000" kern="100" dirty="0"/>
                        <a:t>文法語彙問題</a:t>
                      </a:r>
                      <a:r>
                        <a:rPr lang="en-US" sz="2000" kern="100" dirty="0"/>
                        <a:t>Vg </a:t>
                      </a:r>
                      <a:endParaRPr lang="ja-JP" sz="2000" kern="100" dirty="0">
                        <a:latin typeface="Times New Roman"/>
                        <a:ea typeface="ＤＦ平成明朝体W3"/>
                      </a:endParaRPr>
                    </a:p>
                  </a:txBody>
                  <a:tcPr marL="9525" marR="9525" marT="9525" marB="0" anchor="b"/>
                </a:tc>
                <a:tc hMerge="1">
                  <a:txBody>
                    <a:bodyPr/>
                    <a:lstStyle/>
                    <a:p>
                      <a:endParaRPr kumimoji="1" lang="ja-JP" altLang="en-US"/>
                    </a:p>
                  </a:txBody>
                  <a:tcPr/>
                </a:tc>
                <a:tc gridSpan="2">
                  <a:txBody>
                    <a:bodyPr/>
                    <a:lstStyle/>
                    <a:p>
                      <a:pPr algn="ctr" fontAlgn="ctr">
                        <a:lnSpc>
                          <a:spcPts val="1200"/>
                        </a:lnSpc>
                        <a:spcAft>
                          <a:spcPts val="0"/>
                        </a:spcAft>
                      </a:pPr>
                      <a:r>
                        <a:rPr lang="ja-JP" sz="2000" kern="100" dirty="0"/>
                        <a:t>会話問題</a:t>
                      </a:r>
                      <a:r>
                        <a:rPr lang="en-US" sz="2000" kern="100" dirty="0" err="1"/>
                        <a:t>Dlg</a:t>
                      </a:r>
                      <a:r>
                        <a:rPr lang="en-US" sz="2000" kern="100" dirty="0"/>
                        <a:t> </a:t>
                      </a:r>
                      <a:endParaRPr lang="ja-JP" sz="2000" kern="100" dirty="0">
                        <a:latin typeface="Times New Roman"/>
                        <a:ea typeface="ＤＦ平成明朝体W3"/>
                      </a:endParaRPr>
                    </a:p>
                  </a:txBody>
                  <a:tcPr marL="9525" marR="9525" marT="9525" marB="0" anchor="b"/>
                </a:tc>
                <a:tc hMerge="1">
                  <a:txBody>
                    <a:bodyPr/>
                    <a:lstStyle/>
                    <a:p>
                      <a:endParaRPr kumimoji="1" lang="ja-JP" altLang="en-US"/>
                    </a:p>
                  </a:txBody>
                  <a:tcPr/>
                </a:tc>
                <a:tc gridSpan="2">
                  <a:txBody>
                    <a:bodyPr/>
                    <a:lstStyle/>
                    <a:p>
                      <a:pPr algn="ctr" fontAlgn="ctr">
                        <a:lnSpc>
                          <a:spcPts val="1200"/>
                        </a:lnSpc>
                        <a:spcAft>
                          <a:spcPts val="0"/>
                        </a:spcAft>
                      </a:pPr>
                      <a:r>
                        <a:rPr lang="ja-JP" sz="2000" kern="100" dirty="0"/>
                        <a:t>説明文問題</a:t>
                      </a:r>
                      <a:r>
                        <a:rPr lang="en-US" sz="2000" kern="100" dirty="0" err="1"/>
                        <a:t>Mlg</a:t>
                      </a:r>
                      <a:r>
                        <a:rPr lang="en-US" sz="2000" kern="100" dirty="0"/>
                        <a:t> </a:t>
                      </a:r>
                      <a:endParaRPr lang="ja-JP" sz="2000" kern="100" dirty="0">
                        <a:latin typeface="Times New Roman"/>
                        <a:ea typeface="ＤＦ平成明朝体W3"/>
                      </a:endParaRPr>
                    </a:p>
                  </a:txBody>
                  <a:tcPr marL="9525" marR="9525" marT="9525" marB="0" anchor="b"/>
                </a:tc>
                <a:tc hMerge="1">
                  <a:txBody>
                    <a:bodyPr/>
                    <a:lstStyle/>
                    <a:p>
                      <a:endParaRPr kumimoji="1" lang="ja-JP" altLang="en-US"/>
                    </a:p>
                  </a:txBody>
                  <a:tcPr/>
                </a:tc>
              </a:tr>
              <a:tr h="432295">
                <a:tc vMerge="1">
                  <a:txBody>
                    <a:bodyPr/>
                    <a:lstStyle/>
                    <a:p>
                      <a:endParaRPr kumimoji="1" lang="ja-JP" altLang="en-US"/>
                    </a:p>
                  </a:txBody>
                  <a:tcPr/>
                </a:tc>
                <a:tc>
                  <a:txBody>
                    <a:bodyPr/>
                    <a:lstStyle/>
                    <a:p>
                      <a:pPr algn="ctr" fontAlgn="ctr">
                        <a:lnSpc>
                          <a:spcPts val="1200"/>
                        </a:lnSpc>
                        <a:spcAft>
                          <a:spcPts val="0"/>
                        </a:spcAft>
                      </a:pPr>
                      <a:r>
                        <a:rPr lang="ja-JP" sz="1800" kern="100" dirty="0"/>
                        <a:t>除去前 </a:t>
                      </a:r>
                      <a:endParaRPr lang="ja-JP" sz="18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ja-JP" sz="1800" kern="100" dirty="0"/>
                        <a:t>除去後 </a:t>
                      </a:r>
                      <a:endParaRPr lang="ja-JP" sz="18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ja-JP" sz="1800" kern="100" dirty="0"/>
                        <a:t>除去前 </a:t>
                      </a:r>
                      <a:endParaRPr lang="ja-JP" sz="18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ja-JP" sz="1800" kern="100" dirty="0"/>
                        <a:t>除去後 </a:t>
                      </a:r>
                      <a:endParaRPr lang="ja-JP" sz="18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ja-JP" sz="1800" kern="100" dirty="0"/>
                        <a:t>除去前 </a:t>
                      </a:r>
                      <a:endParaRPr lang="ja-JP" sz="18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ja-JP" sz="1800" kern="100" dirty="0"/>
                        <a:t>除去後 </a:t>
                      </a:r>
                      <a:endParaRPr lang="ja-JP" sz="1800" kern="100" dirty="0">
                        <a:latin typeface="Times New Roman"/>
                        <a:ea typeface="ＤＦ平成明朝体W3"/>
                      </a:endParaRPr>
                    </a:p>
                  </a:txBody>
                  <a:tcPr marL="9525" marR="9525" marT="9525" marB="0" anchor="b"/>
                </a:tc>
              </a:tr>
              <a:tr h="432295">
                <a:tc>
                  <a:txBody>
                    <a:bodyPr/>
                    <a:lstStyle/>
                    <a:p>
                      <a:pPr algn="l" fontAlgn="ctr">
                        <a:lnSpc>
                          <a:spcPts val="1200"/>
                        </a:lnSpc>
                        <a:spcAft>
                          <a:spcPts val="0"/>
                        </a:spcAft>
                      </a:pPr>
                      <a:r>
                        <a:rPr lang="en-US" sz="2000" kern="100" dirty="0"/>
                        <a:t> </a:t>
                      </a:r>
                      <a:r>
                        <a:rPr lang="ja-JP" sz="2000" kern="100" dirty="0"/>
                        <a:t>受験者数 </a:t>
                      </a:r>
                      <a:endParaRPr lang="ja-JP" sz="20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222</a:t>
                      </a:r>
                      <a:endParaRPr lang="ja-JP" sz="2200" b="1" i="0" u="none"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193</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157</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142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119</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112</a:t>
                      </a:r>
                      <a:endParaRPr lang="ja-JP" sz="2200" b="1" i="0" u="none" kern="100">
                        <a:latin typeface="Times New Roman"/>
                        <a:ea typeface="ＤＦ平成明朝体W3"/>
                      </a:endParaRPr>
                    </a:p>
                  </a:txBody>
                  <a:tcPr marL="9525" marR="9525" marT="9525" marB="0" anchor="b"/>
                </a:tc>
              </a:tr>
              <a:tr h="432295">
                <a:tc>
                  <a:txBody>
                    <a:bodyPr/>
                    <a:lstStyle/>
                    <a:p>
                      <a:pPr algn="l" fontAlgn="ctr">
                        <a:lnSpc>
                          <a:spcPts val="1200"/>
                        </a:lnSpc>
                        <a:spcAft>
                          <a:spcPts val="0"/>
                        </a:spcAft>
                      </a:pPr>
                      <a:r>
                        <a:rPr lang="en-US" sz="2000" kern="100" dirty="0"/>
                        <a:t> </a:t>
                      </a:r>
                      <a:r>
                        <a:rPr lang="ja-JP" sz="2000" kern="100" dirty="0"/>
                        <a:t>項目数 </a:t>
                      </a:r>
                      <a:endParaRPr lang="ja-JP" sz="20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80</a:t>
                      </a:r>
                      <a:endParaRPr lang="ja-JP" sz="2200" b="1" i="0" u="none"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32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47</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13</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35</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19</a:t>
                      </a:r>
                      <a:endParaRPr lang="ja-JP" sz="2200" b="1" i="0" u="none" kern="10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ja-JP" sz="1800" kern="100" dirty="0"/>
                        <a:t>準</a:t>
                      </a:r>
                      <a:r>
                        <a:rPr lang="en-US" sz="1800" kern="100" dirty="0"/>
                        <a:t>1</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a:t>25</a:t>
                      </a:r>
                      <a:endParaRPr lang="ja-JP" sz="2200" b="1" i="0" u="none" kern="10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0</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en-US" sz="1800" kern="100" dirty="0"/>
                        <a:t>2</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20</a:t>
                      </a:r>
                      <a:endParaRPr lang="ja-JP" sz="2200" b="1" i="0" u="none"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10</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15</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7</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15</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7</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ja-JP" sz="1800" kern="100" dirty="0"/>
                        <a:t>準</a:t>
                      </a:r>
                      <a:r>
                        <a:rPr lang="en-US" sz="1800" kern="100" dirty="0"/>
                        <a:t>2</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20</a:t>
                      </a:r>
                      <a:endParaRPr lang="ja-JP" sz="2200" b="1" i="0" u="none"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13</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10</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2</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10</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5</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en-US" sz="1800" kern="100" dirty="0"/>
                        <a:t>3</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15</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smtClean="0"/>
                        <a:t>7</a:t>
                      </a:r>
                      <a:endParaRPr lang="ja-JP" altLang="en-US"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10</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4</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10</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7</a:t>
                      </a:r>
                      <a:endParaRPr lang="ja-JP" sz="2200" b="1" i="0" u="none" kern="100" dirty="0">
                        <a:latin typeface="Times New Roman"/>
                        <a:ea typeface="ＤＦ平成明朝体W3"/>
                      </a:endParaRPr>
                    </a:p>
                  </a:txBody>
                  <a:tcPr marL="9525" marR="9525" marT="9525" marB="0" anchor="b"/>
                </a:tc>
              </a:tr>
              <a:tr h="432295">
                <a:tc>
                  <a:txBody>
                    <a:bodyPr/>
                    <a:lstStyle/>
                    <a:p>
                      <a:pPr algn="l" fontAlgn="ctr">
                        <a:lnSpc>
                          <a:spcPts val="1200"/>
                        </a:lnSpc>
                        <a:spcAft>
                          <a:spcPts val="0"/>
                        </a:spcAft>
                      </a:pPr>
                      <a:r>
                        <a:rPr lang="en-US" sz="2000" kern="100" dirty="0"/>
                        <a:t> </a:t>
                      </a:r>
                      <a:r>
                        <a:rPr lang="ja-JP" sz="2000" kern="100" dirty="0"/>
                        <a:t>素点平均 </a:t>
                      </a:r>
                      <a:endParaRPr lang="ja-JP" sz="20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39.9</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19.2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24.7</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8.2</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19.7</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11.3</a:t>
                      </a:r>
                      <a:endParaRPr lang="ja-JP" sz="2200" b="1" i="0" u="none" kern="100" dirty="0">
                        <a:latin typeface="Times New Roman"/>
                        <a:ea typeface="ＤＦ平成明朝体W3"/>
                      </a:endParaRPr>
                    </a:p>
                  </a:txBody>
                  <a:tcPr marL="9525" marR="9525" marT="9525" marB="0" anchor="b"/>
                </a:tc>
              </a:tr>
              <a:tr h="432295">
                <a:tc>
                  <a:txBody>
                    <a:bodyPr/>
                    <a:lstStyle/>
                    <a:p>
                      <a:pPr algn="l" fontAlgn="ctr">
                        <a:lnSpc>
                          <a:spcPts val="1200"/>
                        </a:lnSpc>
                        <a:spcAft>
                          <a:spcPts val="0"/>
                        </a:spcAft>
                      </a:pPr>
                      <a:r>
                        <a:rPr lang="en-US" sz="2000" kern="100" dirty="0"/>
                        <a:t> </a:t>
                      </a:r>
                      <a:r>
                        <a:rPr lang="ja-JP" sz="2000" kern="100" dirty="0"/>
                        <a:t>素点平均</a:t>
                      </a:r>
                      <a:r>
                        <a:rPr lang="en-US" sz="2000" kern="100" dirty="0"/>
                        <a:t>(%) </a:t>
                      </a:r>
                      <a:endParaRPr lang="ja-JP" sz="20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49.9%</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60.0%</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52.5%</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62.8%</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56.4%</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59.4%</a:t>
                      </a:r>
                      <a:endParaRPr lang="ja-JP" sz="2200" b="1" kern="100" dirty="0">
                        <a:latin typeface="Times New Roman"/>
                        <a:ea typeface="ＤＦ平成明朝体W3"/>
                      </a:endParaRPr>
                    </a:p>
                  </a:txBody>
                  <a:tcPr marL="9525" marR="9525" marT="9525" marB="0" anchor="b"/>
                </a:tc>
              </a:tr>
              <a:tr h="432295">
                <a:tc>
                  <a:txBody>
                    <a:bodyPr/>
                    <a:lstStyle/>
                    <a:p>
                      <a:pPr algn="l" fontAlgn="ctr">
                        <a:lnSpc>
                          <a:spcPts val="1200"/>
                        </a:lnSpc>
                        <a:spcAft>
                          <a:spcPts val="0"/>
                        </a:spcAft>
                      </a:pPr>
                      <a:r>
                        <a:rPr lang="en-US" sz="2000" kern="100" dirty="0"/>
                        <a:t> </a:t>
                      </a:r>
                      <a:r>
                        <a:rPr lang="ja-JP" sz="2000" kern="100" dirty="0"/>
                        <a:t>素点標準偏差 </a:t>
                      </a:r>
                      <a:endParaRPr lang="ja-JP" sz="20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10.12</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6.32</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a:t>5.59</a:t>
                      </a:r>
                      <a:endParaRPr lang="ja-JP" sz="2200" b="1"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a:t>2.63</a:t>
                      </a:r>
                      <a:endParaRPr lang="ja-JP" sz="2200" b="1"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a:t>5.27</a:t>
                      </a:r>
                      <a:endParaRPr lang="ja-JP" sz="2200" b="1"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3.91</a:t>
                      </a:r>
                      <a:endParaRPr lang="ja-JP" sz="2200" b="1" kern="100" dirty="0">
                        <a:latin typeface="Times New Roman"/>
                        <a:ea typeface="ＤＦ平成明朝体W3"/>
                      </a:endParaRPr>
                    </a:p>
                  </a:txBody>
                  <a:tcPr marL="9525" marR="9525" marT="9525" marB="0" anchor="b"/>
                </a:tc>
              </a:tr>
              <a:tr h="432295">
                <a:tc>
                  <a:txBody>
                    <a:bodyPr/>
                    <a:lstStyle/>
                    <a:p>
                      <a:pPr algn="l" fontAlgn="ctr">
                        <a:lnSpc>
                          <a:spcPts val="1200"/>
                        </a:lnSpc>
                        <a:spcAft>
                          <a:spcPts val="0"/>
                        </a:spcAft>
                      </a:pPr>
                      <a:r>
                        <a:rPr lang="en-US" sz="2000" kern="100" dirty="0"/>
                        <a:t> KR-20 </a:t>
                      </a:r>
                      <a:endParaRPr lang="ja-JP" sz="20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a:t>0.858</a:t>
                      </a:r>
                      <a:endParaRPr lang="ja-JP" sz="2200" b="1"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0.863</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a:t>0.722</a:t>
                      </a:r>
                      <a:endParaRPr lang="ja-JP" sz="2200" b="1"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0.706</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0.752</a:t>
                      </a:r>
                      <a:endParaRPr lang="ja-JP" sz="2200" b="1"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kern="100" dirty="0"/>
                        <a:t>0.780</a:t>
                      </a:r>
                      <a:endParaRPr lang="ja-JP" sz="2200" b="1" kern="100" dirty="0">
                        <a:latin typeface="Times New Roman"/>
                        <a:ea typeface="ＤＦ平成明朝体W3"/>
                      </a:endParaRPr>
                    </a:p>
                  </a:txBody>
                  <a:tcPr marL="9525" marR="9525" marT="9525" marB="0" anchor="b"/>
                </a:tc>
              </a:tr>
            </a:tbl>
          </a:graphicData>
        </a:graphic>
      </p:graphicFrame>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642918"/>
            <a:ext cx="8229600" cy="857256"/>
          </a:xfrm>
        </p:spPr>
        <p:txBody>
          <a:bodyPr>
            <a:normAutofit/>
          </a:bodyPr>
          <a:lstStyle/>
          <a:p>
            <a:r>
              <a:rPr lang="ja-JP" altLang="en-US" sz="3600" dirty="0" smtClean="0"/>
              <a:t>プレイスメントテストの問題構成</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11</a:t>
            </a:fld>
            <a:endParaRPr kumimoji="1" lang="ja-JP" altLang="en-US" dirty="0"/>
          </a:p>
        </p:txBody>
      </p:sp>
      <p:graphicFrame>
        <p:nvGraphicFramePr>
          <p:cNvPr id="5" name="表 4"/>
          <p:cNvGraphicFramePr>
            <a:graphicFrameLocks noGrp="1"/>
          </p:cNvGraphicFramePr>
          <p:nvPr/>
        </p:nvGraphicFramePr>
        <p:xfrm>
          <a:off x="1142976" y="1857364"/>
          <a:ext cx="6599081" cy="4347666"/>
        </p:xfrm>
        <a:graphic>
          <a:graphicData uri="http://schemas.openxmlformats.org/drawingml/2006/table">
            <a:tbl>
              <a:tblPr>
                <a:tableStyleId>{3C2FFA5D-87B4-456A-9821-1D502468CF0F}</a:tableStyleId>
              </a:tblPr>
              <a:tblGrid>
                <a:gridCol w="1289050"/>
                <a:gridCol w="1966913"/>
                <a:gridCol w="1552575"/>
                <a:gridCol w="1790543"/>
              </a:tblGrid>
              <a:tr h="642942">
                <a:tc rowSpan="2">
                  <a:txBody>
                    <a:bodyPr/>
                    <a:lstStyle/>
                    <a:p>
                      <a:endParaRPr lang="ja-JP" sz="1800" kern="100" dirty="0">
                        <a:latin typeface="Century"/>
                      </a:endParaRPr>
                    </a:p>
                  </a:txBody>
                  <a:tcPr marL="9525" marR="9525" marT="9525" marB="0" anchor="ctr"/>
                </a:tc>
                <a:tc rowSpan="2">
                  <a:txBody>
                    <a:bodyPr/>
                    <a:lstStyle/>
                    <a:p>
                      <a:pPr algn="ctr" fontAlgn="ctr">
                        <a:lnSpc>
                          <a:spcPts val="1200"/>
                        </a:lnSpc>
                        <a:spcAft>
                          <a:spcPts val="0"/>
                        </a:spcAft>
                      </a:pPr>
                      <a:r>
                        <a:rPr lang="ja-JP" sz="2000" kern="100" dirty="0"/>
                        <a:t>文法語彙問題</a:t>
                      </a:r>
                      <a:r>
                        <a:rPr lang="en-US" sz="2000" kern="100" dirty="0"/>
                        <a:t>Vg </a:t>
                      </a:r>
                      <a:endParaRPr lang="ja-JP" sz="2000" kern="100" dirty="0">
                        <a:latin typeface="Times New Roman"/>
                        <a:ea typeface="ＤＦ平成明朝体W3"/>
                      </a:endParaRPr>
                    </a:p>
                  </a:txBody>
                  <a:tcPr marL="9525" marR="9525" marT="9525" marB="0" anchor="ctr"/>
                </a:tc>
                <a:tc gridSpan="2">
                  <a:txBody>
                    <a:bodyPr/>
                    <a:lstStyle/>
                    <a:p>
                      <a:pPr algn="ctr" fontAlgn="ctr">
                        <a:lnSpc>
                          <a:spcPts val="1200"/>
                        </a:lnSpc>
                        <a:spcAft>
                          <a:spcPts val="0"/>
                        </a:spcAft>
                      </a:pPr>
                      <a:r>
                        <a:rPr lang="ja-JP" altLang="en-US" sz="2000" kern="100" dirty="0" smtClean="0"/>
                        <a:t>リスニング</a:t>
                      </a:r>
                      <a:r>
                        <a:rPr lang="ja-JP" sz="2000" kern="100" dirty="0" smtClean="0"/>
                        <a:t>問題</a:t>
                      </a:r>
                      <a:r>
                        <a:rPr lang="en-US" sz="2000" kern="100" dirty="0" smtClean="0"/>
                        <a:t> </a:t>
                      </a:r>
                      <a:endParaRPr lang="ja-JP" sz="2000" kern="100" dirty="0">
                        <a:latin typeface="Times New Roman"/>
                        <a:ea typeface="ＤＦ平成明朝体W3"/>
                      </a:endParaRPr>
                    </a:p>
                  </a:txBody>
                  <a:tcPr marL="9525" marR="9525" marT="9525" marB="0" anchor="ctr"/>
                </a:tc>
                <a:tc hMerge="1">
                  <a:txBody>
                    <a:bodyPr/>
                    <a:lstStyle/>
                    <a:p>
                      <a:pPr algn="ctr" fontAlgn="ctr">
                        <a:lnSpc>
                          <a:spcPts val="1200"/>
                        </a:lnSpc>
                        <a:spcAft>
                          <a:spcPts val="0"/>
                        </a:spcAft>
                      </a:pPr>
                      <a:endParaRPr lang="ja-JP" sz="2000" kern="100" dirty="0">
                        <a:latin typeface="Times New Roman"/>
                        <a:ea typeface="ＤＦ平成明朝体W3"/>
                      </a:endParaRPr>
                    </a:p>
                  </a:txBody>
                  <a:tcPr marL="9525" marR="9525" marT="9525" marB="0" anchor="b"/>
                </a:tc>
              </a:tr>
              <a:tr h="678659">
                <a:tc vMerge="1">
                  <a:txBody>
                    <a:bodyPr/>
                    <a:lstStyle/>
                    <a:p>
                      <a:endParaRPr kumimoji="1" lang="ja-JP" altLang="en-US"/>
                    </a:p>
                  </a:txBody>
                  <a:tcPr/>
                </a:tc>
                <a:tc vMerge="1">
                  <a:txBody>
                    <a:bodyPr/>
                    <a:lstStyle/>
                    <a:p>
                      <a:endParaRPr kumimoji="1" lang="ja-JP" altLang="en-US"/>
                    </a:p>
                  </a:txBody>
                  <a:tcPr/>
                </a:tc>
                <a:tc>
                  <a:txBody>
                    <a:bodyPr/>
                    <a:lstStyle/>
                    <a:p>
                      <a:pPr algn="ctr" fontAlgn="ctr">
                        <a:lnSpc>
                          <a:spcPts val="1200"/>
                        </a:lnSpc>
                        <a:spcAft>
                          <a:spcPts val="0"/>
                        </a:spcAft>
                      </a:pPr>
                      <a:r>
                        <a:rPr lang="ja-JP" sz="2000" kern="100" dirty="0"/>
                        <a:t>会話問題</a:t>
                      </a:r>
                      <a:r>
                        <a:rPr lang="en-US" sz="2000" kern="100" dirty="0" err="1"/>
                        <a:t>Dlg</a:t>
                      </a:r>
                      <a:r>
                        <a:rPr lang="en-US" sz="2000" kern="100" dirty="0"/>
                        <a:t> </a:t>
                      </a:r>
                      <a:endParaRPr lang="ja-JP" sz="2000" kern="100" dirty="0">
                        <a:latin typeface="Times New Roman"/>
                        <a:ea typeface="ＤＦ平成明朝体W3"/>
                      </a:endParaRPr>
                    </a:p>
                  </a:txBody>
                  <a:tcPr marL="9525" marR="9525" marT="9525" marB="0" anchor="ctr"/>
                </a:tc>
                <a:tc>
                  <a:txBody>
                    <a:bodyPr/>
                    <a:lstStyle/>
                    <a:p>
                      <a:pPr algn="ctr" fontAlgn="ctr">
                        <a:lnSpc>
                          <a:spcPts val="1200"/>
                        </a:lnSpc>
                        <a:spcAft>
                          <a:spcPts val="0"/>
                        </a:spcAft>
                      </a:pPr>
                      <a:r>
                        <a:rPr lang="ja-JP" sz="2000" kern="100" dirty="0"/>
                        <a:t>説明文問題</a:t>
                      </a:r>
                      <a:r>
                        <a:rPr lang="en-US" sz="2000" kern="100" dirty="0" err="1"/>
                        <a:t>Mlg</a:t>
                      </a:r>
                      <a:r>
                        <a:rPr lang="en-US" sz="2000" kern="100" dirty="0"/>
                        <a:t> </a:t>
                      </a:r>
                      <a:endParaRPr lang="ja-JP" sz="2000" kern="100" dirty="0">
                        <a:latin typeface="Times New Roman"/>
                        <a:ea typeface="ＤＦ平成明朝体W3"/>
                      </a:endParaRPr>
                    </a:p>
                  </a:txBody>
                  <a:tcPr marL="9525" marR="9525" marT="9525" marB="0" anchor="ctr"/>
                </a:tc>
              </a:tr>
              <a:tr h="432295">
                <a:tc>
                  <a:txBody>
                    <a:bodyPr/>
                    <a:lstStyle/>
                    <a:p>
                      <a:pPr algn="ctr" fontAlgn="ctr">
                        <a:lnSpc>
                          <a:spcPts val="1200"/>
                        </a:lnSpc>
                        <a:spcAft>
                          <a:spcPts val="0"/>
                        </a:spcAft>
                      </a:pPr>
                      <a:r>
                        <a:rPr lang="en-US" sz="2000" kern="100" dirty="0"/>
                        <a:t> </a:t>
                      </a:r>
                      <a:r>
                        <a:rPr lang="ja-JP" sz="2000" kern="100" dirty="0"/>
                        <a:t>項目数 </a:t>
                      </a:r>
                      <a:endParaRPr lang="ja-JP" sz="20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b="1" u="none" kern="100" dirty="0"/>
                        <a:t>32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b="1" u="none" kern="100" dirty="0"/>
                        <a:t>13</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b="1" u="none" kern="100" dirty="0"/>
                        <a:t>19</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ja-JP" sz="1800" kern="100" dirty="0"/>
                        <a:t>準</a:t>
                      </a:r>
                      <a:r>
                        <a:rPr lang="en-US" sz="1800" kern="100" dirty="0"/>
                        <a:t>1</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2</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0</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en-US" sz="1800" kern="100" dirty="0"/>
                        <a:t>2</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10</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7</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7</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ja-JP" sz="1800" kern="100" dirty="0"/>
                        <a:t>準</a:t>
                      </a:r>
                      <a:r>
                        <a:rPr lang="en-US" sz="1800" kern="100" dirty="0"/>
                        <a:t>2</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b">
                        <a:lnSpc>
                          <a:spcPts val="1200"/>
                        </a:lnSpc>
                        <a:spcAft>
                          <a:spcPts val="0"/>
                        </a:spcAft>
                      </a:pPr>
                      <a:r>
                        <a:rPr lang="en-US" sz="2200" u="none" kern="100" dirty="0"/>
                        <a:t>13</a:t>
                      </a:r>
                      <a:endParaRPr lang="ja-JP"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2</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5</a:t>
                      </a:r>
                      <a:endParaRPr lang="ja-JP" sz="2200" b="1" i="0" u="none" kern="100" dirty="0">
                        <a:latin typeface="Times New Roman"/>
                        <a:ea typeface="ＤＦ平成明朝体W3"/>
                      </a:endParaRPr>
                    </a:p>
                  </a:txBody>
                  <a:tcPr marL="9525" marR="9525" marT="9525" marB="0" anchor="b"/>
                </a:tc>
              </a:tr>
              <a:tr h="432295">
                <a:tc>
                  <a:txBody>
                    <a:bodyPr/>
                    <a:lstStyle/>
                    <a:p>
                      <a:pPr lvl="1" indent="171450" algn="l" fontAlgn="ctr">
                        <a:lnSpc>
                          <a:spcPts val="1200"/>
                        </a:lnSpc>
                        <a:spcAft>
                          <a:spcPts val="0"/>
                        </a:spcAft>
                      </a:pPr>
                      <a:r>
                        <a:rPr lang="en-US" sz="1800" kern="100" dirty="0"/>
                        <a:t>3</a:t>
                      </a:r>
                      <a:r>
                        <a:rPr lang="ja-JP" sz="1800" kern="100" dirty="0"/>
                        <a:t>級</a:t>
                      </a:r>
                      <a:endParaRPr lang="ja-JP" sz="1800"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smtClean="0"/>
                        <a:t>7</a:t>
                      </a:r>
                      <a:endParaRPr lang="ja-JP" altLang="en-US" sz="2200" b="1" i="0" u="none" kern="100" dirty="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a:t>4</a:t>
                      </a:r>
                      <a:endParaRPr lang="ja-JP" sz="2200" b="1" i="0" u="none" kern="100">
                        <a:latin typeface="Times New Roman"/>
                        <a:ea typeface="ＤＦ平成明朝体W3"/>
                      </a:endParaRPr>
                    </a:p>
                  </a:txBody>
                  <a:tcPr marL="9525" marR="9525" marT="9525" marB="0" anchor="b"/>
                </a:tc>
                <a:tc>
                  <a:txBody>
                    <a:bodyPr/>
                    <a:lstStyle/>
                    <a:p>
                      <a:pPr algn="ctr" fontAlgn="ctr">
                        <a:lnSpc>
                          <a:spcPts val="1200"/>
                        </a:lnSpc>
                        <a:spcAft>
                          <a:spcPts val="0"/>
                        </a:spcAft>
                      </a:pPr>
                      <a:r>
                        <a:rPr lang="en-US" sz="2200" u="none" kern="100" dirty="0"/>
                        <a:t>7</a:t>
                      </a:r>
                      <a:endParaRPr lang="ja-JP" sz="2200" b="1" i="0" u="none" kern="100" dirty="0">
                        <a:latin typeface="Times New Roman"/>
                        <a:ea typeface="ＤＦ平成明朝体W3"/>
                      </a:endParaRPr>
                    </a:p>
                  </a:txBody>
                  <a:tcPr marL="9525" marR="9525" marT="9525" marB="0" anchor="b"/>
                </a:tc>
              </a:tr>
              <a:tr h="432295">
                <a:tc>
                  <a:txBody>
                    <a:bodyPr/>
                    <a:lstStyle/>
                    <a:p>
                      <a:pPr algn="ctr" fontAlgn="ctr">
                        <a:lnSpc>
                          <a:spcPts val="1200"/>
                        </a:lnSpc>
                        <a:spcAft>
                          <a:spcPts val="0"/>
                        </a:spcAft>
                      </a:pPr>
                      <a:r>
                        <a:rPr lang="ja-JP" altLang="en-US" sz="2000" kern="100" dirty="0" smtClean="0">
                          <a:latin typeface="+mn-lt"/>
                          <a:ea typeface="+mn-ea"/>
                        </a:rPr>
                        <a:t>小　計</a:t>
                      </a:r>
                      <a:endParaRPr lang="ja-JP" sz="2000" kern="100" dirty="0">
                        <a:latin typeface="Times New Roman"/>
                        <a:ea typeface="ＤＦ平成明朝体W3"/>
                      </a:endParaRPr>
                    </a:p>
                  </a:txBody>
                  <a:tcPr marL="9525" marR="9525" marT="9525" marB="0" anchor="b"/>
                </a:tc>
                <a:tc>
                  <a:txBody>
                    <a:bodyPr/>
                    <a:lstStyle/>
                    <a:p>
                      <a:pPr marL="0" algn="ctr" rtl="0" eaLnBrk="1" fontAlgn="b" latinLnBrk="0" hangingPunct="1">
                        <a:lnSpc>
                          <a:spcPts val="1200"/>
                        </a:lnSpc>
                        <a:spcAft>
                          <a:spcPts val="0"/>
                        </a:spcAft>
                      </a:pPr>
                      <a:r>
                        <a:rPr kumimoji="1" lang="en-US" altLang="ja-JP" sz="2200" b="1" u="none" kern="100" dirty="0" smtClean="0">
                          <a:solidFill>
                            <a:schemeClr val="dk1"/>
                          </a:solidFill>
                          <a:latin typeface="+mn-lt"/>
                          <a:ea typeface="+mn-ea"/>
                          <a:cs typeface="+mn-cs"/>
                        </a:rPr>
                        <a:t>32</a:t>
                      </a:r>
                      <a:endParaRPr kumimoji="1" lang="ja-JP" sz="2200" b="1" u="none" kern="100" dirty="0">
                        <a:solidFill>
                          <a:schemeClr val="dk1"/>
                        </a:solidFill>
                        <a:latin typeface="+mn-lt"/>
                        <a:ea typeface="+mn-ea"/>
                        <a:cs typeface="+mn-cs"/>
                      </a:endParaRPr>
                    </a:p>
                  </a:txBody>
                  <a:tcPr marL="9525" marR="9525" marT="9525" marB="0" anchor="b"/>
                </a:tc>
                <a:tc gridSpan="2">
                  <a:txBody>
                    <a:bodyPr/>
                    <a:lstStyle/>
                    <a:p>
                      <a:pPr marL="0" algn="ctr" rtl="0" eaLnBrk="1" fontAlgn="b" latinLnBrk="0" hangingPunct="1">
                        <a:lnSpc>
                          <a:spcPts val="1200"/>
                        </a:lnSpc>
                        <a:spcAft>
                          <a:spcPts val="0"/>
                        </a:spcAft>
                      </a:pPr>
                      <a:r>
                        <a:rPr kumimoji="1" lang="en-US" altLang="ja-JP" sz="2200" b="1" u="none" kern="100" dirty="0" smtClean="0">
                          <a:solidFill>
                            <a:schemeClr val="dk1"/>
                          </a:solidFill>
                          <a:latin typeface="+mn-lt"/>
                          <a:ea typeface="+mn-ea"/>
                          <a:cs typeface="+mn-cs"/>
                        </a:rPr>
                        <a:t>32</a:t>
                      </a:r>
                      <a:endParaRPr kumimoji="1" lang="ja-JP" sz="2200" b="1" u="none" kern="100" dirty="0">
                        <a:solidFill>
                          <a:schemeClr val="dk1"/>
                        </a:solidFill>
                        <a:latin typeface="+mn-lt"/>
                        <a:ea typeface="+mn-ea"/>
                        <a:cs typeface="+mn-cs"/>
                      </a:endParaRPr>
                    </a:p>
                  </a:txBody>
                  <a:tcPr marL="9525" marR="9525" marT="9525" marB="0" anchor="b"/>
                </a:tc>
                <a:tc hMerge="1">
                  <a:txBody>
                    <a:bodyPr/>
                    <a:lstStyle/>
                    <a:p>
                      <a:pPr algn="ctr" fontAlgn="ctr">
                        <a:lnSpc>
                          <a:spcPts val="1200"/>
                        </a:lnSpc>
                        <a:spcAft>
                          <a:spcPts val="0"/>
                        </a:spcAft>
                      </a:pPr>
                      <a:endParaRPr lang="ja-JP" sz="2200" b="1" i="0" u="none" kern="100" dirty="0">
                        <a:latin typeface="Times New Roman"/>
                        <a:ea typeface="ＤＦ平成明朝体W3"/>
                      </a:endParaRPr>
                    </a:p>
                  </a:txBody>
                  <a:tcPr marL="9525" marR="9525" marT="9525" marB="0" anchor="b"/>
                </a:tc>
              </a:tr>
              <a:tr h="432295">
                <a:tc>
                  <a:txBody>
                    <a:bodyPr/>
                    <a:lstStyle/>
                    <a:p>
                      <a:pPr algn="ctr" fontAlgn="ctr">
                        <a:lnSpc>
                          <a:spcPts val="1200"/>
                        </a:lnSpc>
                        <a:spcAft>
                          <a:spcPts val="0"/>
                        </a:spcAft>
                      </a:pPr>
                      <a:r>
                        <a:rPr lang="ja-JP" altLang="en-US" sz="2000" kern="100" dirty="0" smtClean="0">
                          <a:latin typeface="+mn-lt"/>
                          <a:ea typeface="+mn-ea"/>
                        </a:rPr>
                        <a:t>合　計</a:t>
                      </a:r>
                      <a:endParaRPr lang="ja-JP" altLang="en-US" sz="2000" kern="100" dirty="0">
                        <a:latin typeface="Times New Roman"/>
                        <a:ea typeface="ＤＦ平成明朝体W3"/>
                      </a:endParaRPr>
                    </a:p>
                  </a:txBody>
                  <a:tcPr marL="9525" marR="9525" marT="9525" marB="0" anchor="b"/>
                </a:tc>
                <a:tc gridSpan="3">
                  <a:txBody>
                    <a:bodyPr/>
                    <a:lstStyle/>
                    <a:p>
                      <a:pPr marL="0" algn="ctr" rtl="0" eaLnBrk="1" fontAlgn="b" latinLnBrk="0" hangingPunct="1">
                        <a:lnSpc>
                          <a:spcPts val="1200"/>
                        </a:lnSpc>
                        <a:spcAft>
                          <a:spcPts val="0"/>
                        </a:spcAft>
                      </a:pPr>
                      <a:r>
                        <a:rPr kumimoji="1" lang="en-US" altLang="ja-JP" sz="2200" b="1" u="none" kern="100" dirty="0" smtClean="0">
                          <a:solidFill>
                            <a:schemeClr val="dk1"/>
                          </a:solidFill>
                          <a:latin typeface="+mn-lt"/>
                          <a:ea typeface="+mn-ea"/>
                          <a:cs typeface="+mn-cs"/>
                        </a:rPr>
                        <a:t>64</a:t>
                      </a:r>
                      <a:endParaRPr kumimoji="1" lang="ja-JP" sz="2200" b="1" u="none" kern="100" dirty="0">
                        <a:solidFill>
                          <a:schemeClr val="dk1"/>
                        </a:solidFill>
                        <a:latin typeface="+mn-lt"/>
                        <a:ea typeface="+mn-ea"/>
                        <a:cs typeface="+mn-cs"/>
                      </a:endParaRPr>
                    </a:p>
                  </a:txBody>
                  <a:tcPr marL="9525" marR="9525" marT="9525" marB="0" anchor="b"/>
                </a:tc>
                <a:tc hMerge="1">
                  <a:txBody>
                    <a:bodyPr/>
                    <a:lstStyle/>
                    <a:p>
                      <a:pPr algn="ctr" fontAlgn="ctr">
                        <a:lnSpc>
                          <a:spcPts val="1200"/>
                        </a:lnSpc>
                        <a:spcAft>
                          <a:spcPts val="0"/>
                        </a:spcAft>
                      </a:pPr>
                      <a:endParaRPr lang="ja-JP" sz="2200" b="1" kern="100" dirty="0">
                        <a:latin typeface="Times New Roman"/>
                        <a:ea typeface="ＤＦ平成明朝体W3"/>
                      </a:endParaRPr>
                    </a:p>
                  </a:txBody>
                  <a:tcPr marL="9525" marR="9525" marT="9525" marB="0" anchor="b"/>
                </a:tc>
                <a:tc hMerge="1">
                  <a:txBody>
                    <a:bodyPr/>
                    <a:lstStyle/>
                    <a:p>
                      <a:pPr algn="ctr" fontAlgn="ctr">
                        <a:lnSpc>
                          <a:spcPts val="1200"/>
                        </a:lnSpc>
                        <a:spcAft>
                          <a:spcPts val="0"/>
                        </a:spcAft>
                      </a:pPr>
                      <a:endParaRPr lang="ja-JP" sz="2200" b="1" kern="100" dirty="0">
                        <a:latin typeface="Times New Roman"/>
                        <a:ea typeface="ＤＦ平成明朝体W3"/>
                      </a:endParaRPr>
                    </a:p>
                  </a:txBody>
                  <a:tcPr marL="9525" marR="9525" marT="9525" marB="0" anchor="b"/>
                </a:tc>
              </a:tr>
            </a:tbl>
          </a:graphicData>
        </a:graphic>
      </p:graphicFrame>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571480"/>
            <a:ext cx="8229600" cy="857256"/>
          </a:xfrm>
        </p:spPr>
        <p:txBody>
          <a:bodyPr>
            <a:normAutofit/>
          </a:bodyPr>
          <a:lstStyle/>
          <a:p>
            <a:r>
              <a:rPr lang="ja-JP" altLang="en-US" sz="3600" dirty="0" smtClean="0"/>
              <a:t>プレイスメントテストの項目困難度</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12</a:t>
            </a:fld>
            <a:endParaRPr kumimoji="1" lang="ja-JP" altLang="en-US" dirty="0"/>
          </a:p>
        </p:txBody>
      </p:sp>
      <p:graphicFrame>
        <p:nvGraphicFramePr>
          <p:cNvPr id="8" name="表 7"/>
          <p:cNvGraphicFramePr>
            <a:graphicFrameLocks noGrp="1"/>
          </p:cNvGraphicFramePr>
          <p:nvPr/>
        </p:nvGraphicFramePr>
        <p:xfrm>
          <a:off x="214282" y="1857364"/>
          <a:ext cx="4143404" cy="4480560"/>
        </p:xfrm>
        <a:graphic>
          <a:graphicData uri="http://schemas.openxmlformats.org/drawingml/2006/table">
            <a:tbl>
              <a:tblPr/>
              <a:tblGrid>
                <a:gridCol w="710521"/>
                <a:gridCol w="756648"/>
                <a:gridCol w="789033"/>
                <a:gridCol w="789033"/>
                <a:gridCol w="1098169"/>
              </a:tblGrid>
              <a:tr h="132078">
                <a:tc rowSpan="2">
                  <a:txBody>
                    <a:bodyPr/>
                    <a:lstStyle/>
                    <a:p>
                      <a:pPr algn="ctr">
                        <a:spcAft>
                          <a:spcPts val="0"/>
                        </a:spcAft>
                      </a:pPr>
                      <a:r>
                        <a:rPr lang="ja-JP" sz="1400" kern="0" dirty="0">
                          <a:solidFill>
                            <a:srgbClr val="000000"/>
                          </a:solidFill>
                          <a:latin typeface="Times New Roman"/>
                          <a:ea typeface="ＭＳ 明朝"/>
                        </a:rPr>
                        <a:t>項目</a:t>
                      </a:r>
                      <a:endParaRPr lang="ja-JP" sz="1400" kern="100" dirty="0">
                        <a:latin typeface="Times New Roman"/>
                        <a:ea typeface="ＤＦ平成明朝体W3"/>
                      </a:endParaRPr>
                    </a:p>
                    <a:p>
                      <a:pPr algn="ctr">
                        <a:spcAft>
                          <a:spcPts val="0"/>
                        </a:spcAft>
                      </a:pPr>
                      <a:r>
                        <a:rPr lang="ja-JP" sz="1400" kern="0" dirty="0">
                          <a:solidFill>
                            <a:srgbClr val="000000"/>
                          </a:solidFill>
                          <a:latin typeface="Times New Roman"/>
                          <a:ea typeface="ＭＳ 明朝"/>
                        </a:rPr>
                        <a:t>番号</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ja-JP" sz="1400" kern="0" dirty="0">
                          <a:solidFill>
                            <a:srgbClr val="000000"/>
                          </a:solidFill>
                          <a:latin typeface="Times New Roman"/>
                          <a:ea typeface="ＭＳ 明朝"/>
                        </a:rPr>
                        <a:t>英検級</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n-US" sz="1400" kern="0" dirty="0">
                          <a:solidFill>
                            <a:srgbClr val="000000"/>
                          </a:solidFill>
                          <a:latin typeface="Times New Roman"/>
                          <a:ea typeface="ＭＳ 明朝"/>
                        </a:rPr>
                        <a:t>NTT Difficulty(β)</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a:spcAft>
                          <a:spcPts val="0"/>
                        </a:spcAft>
                      </a:pPr>
                      <a:r>
                        <a:rPr lang="en-US" sz="1400" kern="0" dirty="0">
                          <a:solidFill>
                            <a:srgbClr val="000000"/>
                          </a:solidFill>
                          <a:latin typeface="Times New Roman"/>
                          <a:ea typeface="ＭＳ 明朝"/>
                        </a:rPr>
                        <a:t>1PLM</a:t>
                      </a:r>
                      <a:endParaRPr lang="ja-JP" sz="1400" kern="100" dirty="0">
                        <a:latin typeface="Times New Roman"/>
                        <a:ea typeface="ＤＦ平成明朝体W3"/>
                      </a:endParaRPr>
                    </a:p>
                    <a:p>
                      <a:pPr algn="ctr">
                        <a:spcAft>
                          <a:spcPts val="0"/>
                        </a:spcAft>
                      </a:pPr>
                      <a:r>
                        <a:rPr lang="en-US" sz="1400" kern="0" dirty="0" err="1">
                          <a:solidFill>
                            <a:srgbClr val="000000"/>
                          </a:solidFill>
                          <a:latin typeface="Times New Roman"/>
                          <a:ea typeface="ＭＳ 明朝"/>
                        </a:rPr>
                        <a:t>Dificulty</a:t>
                      </a:r>
                      <a:r>
                        <a:rPr lang="en-US" sz="1400" kern="0" dirty="0">
                          <a:solidFill>
                            <a:srgbClr val="000000"/>
                          </a:solidFill>
                          <a:latin typeface="Times New Roman"/>
                          <a:ea typeface="ＭＳ 明朝"/>
                        </a:rPr>
                        <a:t>(θ)</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078">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en-US" sz="1400" kern="0" dirty="0">
                          <a:solidFill>
                            <a:srgbClr val="000000"/>
                          </a:solidFill>
                          <a:latin typeface="Times New Roman"/>
                          <a:ea typeface="ＭＳ 明朝"/>
                        </a:rPr>
                        <a:t>Q=10</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dirty="0">
                          <a:solidFill>
                            <a:srgbClr val="000000"/>
                          </a:solidFill>
                          <a:latin typeface="Times New Roman"/>
                          <a:ea typeface="ＭＳ 明朝"/>
                        </a:rPr>
                        <a:t>Q=5</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18745">
                <a:tc>
                  <a:txBody>
                    <a:bodyPr/>
                    <a:lstStyle/>
                    <a:p>
                      <a:pPr algn="ctr">
                        <a:spcAft>
                          <a:spcPts val="0"/>
                        </a:spcAft>
                      </a:pPr>
                      <a:r>
                        <a:rPr lang="en-US" sz="1400" kern="0" dirty="0">
                          <a:solidFill>
                            <a:srgbClr val="000000"/>
                          </a:solidFill>
                          <a:latin typeface="Times New Roman"/>
                          <a:ea typeface="ＭＳ 明朝"/>
                        </a:rPr>
                        <a:t>Vg01</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-0.17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118745">
                <a:tc>
                  <a:txBody>
                    <a:bodyPr/>
                    <a:lstStyle/>
                    <a:p>
                      <a:pPr algn="ctr">
                        <a:spcAft>
                          <a:spcPts val="0"/>
                        </a:spcAft>
                      </a:pPr>
                      <a:r>
                        <a:rPr lang="en-US" sz="1400" kern="0">
                          <a:solidFill>
                            <a:srgbClr val="000000"/>
                          </a:solidFill>
                          <a:latin typeface="Times New Roman"/>
                          <a:ea typeface="ＭＳ 明朝"/>
                        </a:rPr>
                        <a:t>Vg02</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4</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3</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Vg03</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a:solidFill>
                            <a:srgbClr val="000000"/>
                          </a:solidFill>
                          <a:latin typeface="Times New Roman"/>
                          <a:ea typeface="ＭＳ 明朝"/>
                        </a:rPr>
                        <a:t>準</a:t>
                      </a:r>
                      <a:r>
                        <a:rPr lang="en-US" sz="1400" kern="0">
                          <a:solidFill>
                            <a:srgbClr val="000000"/>
                          </a:solidFill>
                          <a:latin typeface="Times New Roman"/>
                          <a:ea typeface="ＭＳ 明朝"/>
                        </a:rPr>
                        <a:t>1</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8</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5</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0.36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Vg04</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7</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-0.19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Vg05</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-0.72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Vg06</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-1.34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Vg07</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8</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0.55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Vg08</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-0.24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Vg09</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8</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0.14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Vg10</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-1.92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Vg11</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-0.87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Vg12</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Vg13</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-1.37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Vg14</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-0.63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Vg15</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-0.95 </a:t>
                      </a:r>
                    </a:p>
                  </a:txBody>
                  <a:tcPr marL="9525" marR="9525" marT="9525" marB="0" anchor="b">
                    <a:lnL>
                      <a:noFill/>
                    </a:lnL>
                    <a:lnR>
                      <a:noFill/>
                    </a:lnR>
                    <a:lnT>
                      <a:noFill/>
                    </a:lnT>
                    <a:lnB>
                      <a:noFill/>
                    </a:lnB>
                  </a:tcPr>
                </a:tc>
              </a:tr>
              <a:tr h="118745">
                <a:tc>
                  <a:txBody>
                    <a:bodyPr/>
                    <a:lstStyle/>
                    <a:p>
                      <a:pPr algn="ctr">
                        <a:spcAft>
                          <a:spcPts val="0"/>
                        </a:spcAft>
                      </a:pPr>
                      <a:r>
                        <a:rPr lang="en-US" sz="1400" kern="0" dirty="0">
                          <a:solidFill>
                            <a:srgbClr val="000000"/>
                          </a:solidFill>
                          <a:latin typeface="Times New Roman"/>
                          <a:ea typeface="ＭＳ 明朝"/>
                        </a:rPr>
                        <a:t>Vg16</a:t>
                      </a:r>
                      <a:endParaRPr lang="ja-JP" sz="1400" kern="100" dirty="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dirty="0">
                          <a:solidFill>
                            <a:srgbClr val="000000"/>
                          </a:solidFill>
                          <a:latin typeface="Times New Roman"/>
                          <a:ea typeface="ＭＳ 明朝"/>
                        </a:rPr>
                        <a:t>10</a:t>
                      </a:r>
                      <a:endParaRPr lang="ja-JP" sz="1600" kern="100" dirty="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dirty="0">
                          <a:solidFill>
                            <a:srgbClr val="000000"/>
                          </a:solidFill>
                          <a:latin typeface="Times New Roman"/>
                          <a:ea typeface="ＭＳ 明朝"/>
                        </a:rPr>
                        <a:t>5</a:t>
                      </a:r>
                      <a:endParaRPr lang="ja-JP" sz="1600" kern="100" dirty="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1.61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9" name="表 8"/>
          <p:cNvGraphicFramePr>
            <a:graphicFrameLocks noGrp="1"/>
          </p:cNvGraphicFramePr>
          <p:nvPr/>
        </p:nvGraphicFramePr>
        <p:xfrm>
          <a:off x="4572000" y="1857364"/>
          <a:ext cx="4143405" cy="4480560"/>
        </p:xfrm>
        <a:graphic>
          <a:graphicData uri="http://schemas.openxmlformats.org/drawingml/2006/table">
            <a:tbl>
              <a:tblPr/>
              <a:tblGrid>
                <a:gridCol w="710522"/>
                <a:gridCol w="756648"/>
                <a:gridCol w="789033"/>
                <a:gridCol w="789033"/>
                <a:gridCol w="1098169"/>
              </a:tblGrid>
              <a:tr h="132078">
                <a:tc rowSpan="2">
                  <a:txBody>
                    <a:bodyPr/>
                    <a:lstStyle/>
                    <a:p>
                      <a:pPr algn="ctr">
                        <a:spcAft>
                          <a:spcPts val="0"/>
                        </a:spcAft>
                      </a:pPr>
                      <a:r>
                        <a:rPr lang="ja-JP" sz="1400" kern="0" dirty="0">
                          <a:solidFill>
                            <a:srgbClr val="000000"/>
                          </a:solidFill>
                          <a:latin typeface="Times New Roman"/>
                          <a:ea typeface="ＭＳ 明朝"/>
                        </a:rPr>
                        <a:t>項目</a:t>
                      </a:r>
                      <a:endParaRPr lang="ja-JP" sz="1400" kern="100" dirty="0">
                        <a:latin typeface="Times New Roman"/>
                        <a:ea typeface="ＤＦ平成明朝体W3"/>
                      </a:endParaRPr>
                    </a:p>
                    <a:p>
                      <a:pPr algn="ctr">
                        <a:spcAft>
                          <a:spcPts val="0"/>
                        </a:spcAft>
                      </a:pPr>
                      <a:r>
                        <a:rPr lang="ja-JP" sz="1400" kern="0" dirty="0">
                          <a:solidFill>
                            <a:srgbClr val="000000"/>
                          </a:solidFill>
                          <a:latin typeface="Times New Roman"/>
                          <a:ea typeface="ＭＳ 明朝"/>
                        </a:rPr>
                        <a:t>番号</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ja-JP" sz="1400" kern="0" dirty="0">
                          <a:solidFill>
                            <a:srgbClr val="000000"/>
                          </a:solidFill>
                          <a:latin typeface="Times New Roman"/>
                          <a:ea typeface="ＭＳ 明朝"/>
                        </a:rPr>
                        <a:t>英検級</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n-US" sz="1400" kern="0" dirty="0">
                          <a:solidFill>
                            <a:srgbClr val="000000"/>
                          </a:solidFill>
                          <a:latin typeface="Times New Roman"/>
                          <a:ea typeface="ＭＳ 明朝"/>
                        </a:rPr>
                        <a:t>NTT Difficulty(β)</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a:spcAft>
                          <a:spcPts val="0"/>
                        </a:spcAft>
                      </a:pPr>
                      <a:r>
                        <a:rPr lang="en-US" sz="1400" kern="0" dirty="0">
                          <a:solidFill>
                            <a:srgbClr val="000000"/>
                          </a:solidFill>
                          <a:latin typeface="Times New Roman"/>
                          <a:ea typeface="ＭＳ 明朝"/>
                        </a:rPr>
                        <a:t>1PLM</a:t>
                      </a:r>
                      <a:endParaRPr lang="ja-JP" sz="1400" kern="100" dirty="0">
                        <a:latin typeface="Times New Roman"/>
                        <a:ea typeface="ＤＦ平成明朝体W3"/>
                      </a:endParaRPr>
                    </a:p>
                    <a:p>
                      <a:pPr algn="ctr">
                        <a:spcAft>
                          <a:spcPts val="0"/>
                        </a:spcAft>
                      </a:pPr>
                      <a:r>
                        <a:rPr lang="en-US" sz="1400" kern="0" dirty="0" err="1">
                          <a:solidFill>
                            <a:srgbClr val="000000"/>
                          </a:solidFill>
                          <a:latin typeface="Times New Roman"/>
                          <a:ea typeface="ＭＳ 明朝"/>
                        </a:rPr>
                        <a:t>Dificulty</a:t>
                      </a:r>
                      <a:r>
                        <a:rPr lang="en-US" sz="1400" kern="0" dirty="0">
                          <a:solidFill>
                            <a:srgbClr val="000000"/>
                          </a:solidFill>
                          <a:latin typeface="Times New Roman"/>
                          <a:ea typeface="ＭＳ 明朝"/>
                        </a:rPr>
                        <a:t>(θ)</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078">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en-US" sz="1400" kern="0" dirty="0">
                          <a:solidFill>
                            <a:srgbClr val="000000"/>
                          </a:solidFill>
                          <a:latin typeface="Times New Roman"/>
                          <a:ea typeface="ＭＳ 明朝"/>
                        </a:rPr>
                        <a:t>Q=10</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dirty="0">
                          <a:solidFill>
                            <a:srgbClr val="000000"/>
                          </a:solidFill>
                          <a:latin typeface="Times New Roman"/>
                          <a:ea typeface="ＭＳ 明朝"/>
                        </a:rPr>
                        <a:t>Q=5</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18745">
                <a:tc>
                  <a:txBody>
                    <a:bodyPr/>
                    <a:lstStyle/>
                    <a:p>
                      <a:pPr algn="ctr">
                        <a:spcAft>
                          <a:spcPts val="0"/>
                        </a:spcAft>
                      </a:pPr>
                      <a:r>
                        <a:rPr lang="en-US" sz="1400" kern="0" dirty="0">
                          <a:solidFill>
                            <a:srgbClr val="000000"/>
                          </a:solidFill>
                          <a:latin typeface="Times New Roman"/>
                          <a:ea typeface="ＭＳ 明朝"/>
                        </a:rPr>
                        <a:t>Vg17</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dirty="0">
                          <a:solidFill>
                            <a:srgbClr val="000000"/>
                          </a:solidFill>
                          <a:latin typeface="Times New Roman"/>
                          <a:ea typeface="ＭＳ 明朝"/>
                        </a:rPr>
                        <a:t>8</a:t>
                      </a:r>
                      <a:endParaRPr lang="ja-JP" sz="16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0.23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118745">
                <a:tc>
                  <a:txBody>
                    <a:bodyPr/>
                    <a:lstStyle/>
                    <a:p>
                      <a:pPr algn="ctr">
                        <a:spcAft>
                          <a:spcPts val="0"/>
                        </a:spcAft>
                      </a:pPr>
                      <a:r>
                        <a:rPr lang="en-US" sz="1400" kern="0">
                          <a:solidFill>
                            <a:srgbClr val="000000"/>
                          </a:solidFill>
                          <a:latin typeface="Times New Roman"/>
                          <a:ea typeface="ＭＳ 明朝"/>
                        </a:rPr>
                        <a:t>Vg18</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10</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Vg19</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8</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5</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0.39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Vg20</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2</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Vg21</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2</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-0.90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Vg22</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Vg23</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-0.08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Vg24</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1</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10</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1.54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Vg25</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-1.17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Vg26</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-2.15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Vg27</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7</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0.01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Vg28</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-1.47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Vg29</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6</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-0.35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Vg30</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6</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-0.08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Vg31</a:t>
                      </a:r>
                      <a:endParaRPr lang="ja-JP" sz="1400" kern="10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dirty="0">
                          <a:solidFill>
                            <a:srgbClr val="000000"/>
                          </a:solidFill>
                          <a:latin typeface="Times New Roman"/>
                          <a:ea typeface="ＭＳ 明朝"/>
                        </a:rPr>
                        <a:t>1</a:t>
                      </a:r>
                      <a:endParaRPr lang="ja-JP" sz="1600" kern="100" dirty="0">
                        <a:latin typeface="Times New Roman"/>
                        <a:ea typeface="ＤＦ平成明朝体W3"/>
                      </a:endParaRPr>
                    </a:p>
                  </a:txBody>
                  <a:tcPr marL="41248" marR="41248"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-1.75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Vg32</a:t>
                      </a:r>
                      <a:endParaRPr lang="ja-JP" sz="1400" kern="10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41248" marR="41248"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-1.87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0" name="テキスト ボックス 9"/>
          <p:cNvSpPr txBox="1"/>
          <p:nvPr/>
        </p:nvSpPr>
        <p:spPr>
          <a:xfrm>
            <a:off x="214282" y="1357298"/>
            <a:ext cx="1569660"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dirty="0" smtClean="0"/>
              <a:t>文法語彙問題</a:t>
            </a:r>
            <a:endParaRPr kumimoji="1" lang="ja-JP" altLang="en-US" dirty="0"/>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571480"/>
            <a:ext cx="8229600" cy="857256"/>
          </a:xfrm>
        </p:spPr>
        <p:txBody>
          <a:bodyPr>
            <a:normAutofit/>
          </a:bodyPr>
          <a:lstStyle/>
          <a:p>
            <a:r>
              <a:rPr lang="ja-JP" altLang="en-US" sz="3600" dirty="0" smtClean="0"/>
              <a:t>プレイスメントテストの項目困難度</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13</a:t>
            </a:fld>
            <a:endParaRPr kumimoji="1" lang="ja-JP" altLang="en-US" dirty="0"/>
          </a:p>
        </p:txBody>
      </p:sp>
      <p:graphicFrame>
        <p:nvGraphicFramePr>
          <p:cNvPr id="8" name="表 7"/>
          <p:cNvGraphicFramePr>
            <a:graphicFrameLocks noGrp="1"/>
          </p:cNvGraphicFramePr>
          <p:nvPr/>
        </p:nvGraphicFramePr>
        <p:xfrm>
          <a:off x="214282" y="1886922"/>
          <a:ext cx="4143404" cy="4480560"/>
        </p:xfrm>
        <a:graphic>
          <a:graphicData uri="http://schemas.openxmlformats.org/drawingml/2006/table">
            <a:tbl>
              <a:tblPr/>
              <a:tblGrid>
                <a:gridCol w="710521"/>
                <a:gridCol w="756648"/>
                <a:gridCol w="789033"/>
                <a:gridCol w="789033"/>
                <a:gridCol w="1098169"/>
              </a:tblGrid>
              <a:tr h="132078">
                <a:tc rowSpan="2">
                  <a:txBody>
                    <a:bodyPr/>
                    <a:lstStyle/>
                    <a:p>
                      <a:pPr algn="ctr">
                        <a:spcAft>
                          <a:spcPts val="0"/>
                        </a:spcAft>
                      </a:pPr>
                      <a:r>
                        <a:rPr lang="ja-JP" sz="1400" kern="0" dirty="0" smtClean="0">
                          <a:solidFill>
                            <a:srgbClr val="000000"/>
                          </a:solidFill>
                          <a:latin typeface="Times New Roman"/>
                          <a:ea typeface="ＭＳ 明朝"/>
                        </a:rPr>
                        <a:t>項目</a:t>
                      </a:r>
                      <a:endParaRPr lang="ja-JP" sz="1400" kern="100" dirty="0" smtClean="0">
                        <a:latin typeface="Times New Roman"/>
                        <a:ea typeface="ＤＦ平成明朝体W3"/>
                      </a:endParaRPr>
                    </a:p>
                    <a:p>
                      <a:pPr algn="ctr">
                        <a:spcAft>
                          <a:spcPts val="0"/>
                        </a:spcAft>
                      </a:pPr>
                      <a:r>
                        <a:rPr lang="ja-JP" sz="1400" kern="0" dirty="0" smtClean="0">
                          <a:solidFill>
                            <a:srgbClr val="000000"/>
                          </a:solidFill>
                          <a:latin typeface="Times New Roman"/>
                          <a:ea typeface="ＭＳ 明朝"/>
                        </a:rPr>
                        <a:t>番号</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ja-JP" sz="1400" kern="0" smtClean="0">
                          <a:solidFill>
                            <a:srgbClr val="000000"/>
                          </a:solidFill>
                          <a:latin typeface="Times New Roman"/>
                          <a:ea typeface="ＭＳ 明朝"/>
                        </a:rPr>
                        <a:t>英検級</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n-US" sz="1400" kern="0" smtClean="0">
                          <a:solidFill>
                            <a:srgbClr val="000000"/>
                          </a:solidFill>
                          <a:latin typeface="Times New Roman"/>
                          <a:ea typeface="ＭＳ 明朝"/>
                        </a:rPr>
                        <a:t>NTT Difficulty(β)</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a:spcAft>
                          <a:spcPts val="0"/>
                        </a:spcAft>
                      </a:pPr>
                      <a:r>
                        <a:rPr lang="en-US" sz="1400" kern="0" smtClean="0">
                          <a:solidFill>
                            <a:srgbClr val="000000"/>
                          </a:solidFill>
                          <a:latin typeface="Times New Roman"/>
                          <a:ea typeface="ＭＳ 明朝"/>
                        </a:rPr>
                        <a:t>1PLM</a:t>
                      </a:r>
                      <a:endParaRPr lang="ja-JP" sz="1400" kern="100" smtClean="0">
                        <a:latin typeface="Times New Roman"/>
                        <a:ea typeface="ＤＦ平成明朝体W3"/>
                      </a:endParaRPr>
                    </a:p>
                    <a:p>
                      <a:pPr algn="ctr">
                        <a:spcAft>
                          <a:spcPts val="0"/>
                        </a:spcAft>
                      </a:pPr>
                      <a:r>
                        <a:rPr lang="en-US" sz="1400" kern="0" smtClean="0">
                          <a:solidFill>
                            <a:srgbClr val="000000"/>
                          </a:solidFill>
                          <a:latin typeface="Times New Roman"/>
                          <a:ea typeface="ＭＳ 明朝"/>
                        </a:rPr>
                        <a:t>Dificulty(θ)</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078">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en-US" sz="1400" kern="0" smtClean="0">
                          <a:solidFill>
                            <a:srgbClr val="000000"/>
                          </a:solidFill>
                          <a:latin typeface="Times New Roman"/>
                          <a:ea typeface="ＭＳ 明朝"/>
                        </a:rPr>
                        <a:t>Q=10</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smtClean="0">
                          <a:solidFill>
                            <a:srgbClr val="000000"/>
                          </a:solidFill>
                          <a:latin typeface="Times New Roman"/>
                          <a:ea typeface="ＭＳ 明朝"/>
                        </a:rPr>
                        <a:t>Q=5</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18745">
                <a:tc>
                  <a:txBody>
                    <a:bodyPr/>
                    <a:lstStyle/>
                    <a:p>
                      <a:pPr algn="ctr">
                        <a:spcAft>
                          <a:spcPts val="0"/>
                        </a:spcAft>
                      </a:pPr>
                      <a:r>
                        <a:rPr lang="en-US" sz="1400" kern="0" dirty="0">
                          <a:solidFill>
                            <a:srgbClr val="000000"/>
                          </a:solidFill>
                          <a:latin typeface="Times New Roman"/>
                          <a:ea typeface="ＭＳ 明朝"/>
                        </a:rPr>
                        <a:t>Dlg01</a:t>
                      </a:r>
                      <a:endParaRPr lang="ja-JP" sz="1400" kern="100" dirty="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8</a:t>
                      </a:r>
                      <a:endParaRPr lang="ja-JP" sz="16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0.32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118745">
                <a:tc>
                  <a:txBody>
                    <a:bodyPr/>
                    <a:lstStyle/>
                    <a:p>
                      <a:pPr algn="ctr">
                        <a:spcAft>
                          <a:spcPts val="0"/>
                        </a:spcAft>
                      </a:pPr>
                      <a:r>
                        <a:rPr lang="en-US" sz="1400" kern="0">
                          <a:solidFill>
                            <a:srgbClr val="000000"/>
                          </a:solidFill>
                          <a:latin typeface="Times New Roman"/>
                          <a:ea typeface="ＭＳ 明朝"/>
                        </a:rPr>
                        <a:t>Dlg02</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-2.19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Dlg03</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-0.62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Dlg04</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8</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0.74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Dlg05</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10</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0.56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Dlg06</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-0.78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Dlg07</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-1.58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Dlg08</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-1.97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Dlg09</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-0.43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Dlg10</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10</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0.74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Dlg11</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-2.78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Dlg12</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Dlg13</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6</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Mlg01</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dirty="0">
                          <a:solidFill>
                            <a:srgbClr val="000000"/>
                          </a:solidFill>
                          <a:latin typeface="Times New Roman"/>
                          <a:ea typeface="ＭＳ 明朝"/>
                        </a:rPr>
                        <a:t>3</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Mlg02</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-2.19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Mlg03</a:t>
                      </a:r>
                      <a:endParaRPr lang="ja-JP" sz="1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-0.62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9" name="表 8"/>
          <p:cNvGraphicFramePr>
            <a:graphicFrameLocks noGrp="1"/>
          </p:cNvGraphicFramePr>
          <p:nvPr/>
        </p:nvGraphicFramePr>
        <p:xfrm>
          <a:off x="4572000" y="1857364"/>
          <a:ext cx="4143405" cy="4480560"/>
        </p:xfrm>
        <a:graphic>
          <a:graphicData uri="http://schemas.openxmlformats.org/drawingml/2006/table">
            <a:tbl>
              <a:tblPr/>
              <a:tblGrid>
                <a:gridCol w="710522"/>
                <a:gridCol w="756648"/>
                <a:gridCol w="789033"/>
                <a:gridCol w="789033"/>
                <a:gridCol w="1098169"/>
              </a:tblGrid>
              <a:tr h="132078">
                <a:tc rowSpan="2">
                  <a:txBody>
                    <a:bodyPr/>
                    <a:lstStyle/>
                    <a:p>
                      <a:pPr algn="ctr">
                        <a:spcAft>
                          <a:spcPts val="0"/>
                        </a:spcAft>
                      </a:pPr>
                      <a:r>
                        <a:rPr lang="ja-JP" sz="1400" kern="0" dirty="0">
                          <a:solidFill>
                            <a:srgbClr val="000000"/>
                          </a:solidFill>
                          <a:latin typeface="Times New Roman"/>
                          <a:ea typeface="ＭＳ 明朝"/>
                        </a:rPr>
                        <a:t>項目</a:t>
                      </a:r>
                      <a:endParaRPr lang="ja-JP" sz="1400" kern="100" dirty="0">
                        <a:latin typeface="Times New Roman"/>
                        <a:ea typeface="ＤＦ平成明朝体W3"/>
                      </a:endParaRPr>
                    </a:p>
                    <a:p>
                      <a:pPr algn="ctr">
                        <a:spcAft>
                          <a:spcPts val="0"/>
                        </a:spcAft>
                      </a:pPr>
                      <a:r>
                        <a:rPr lang="ja-JP" sz="1400" kern="0" dirty="0">
                          <a:solidFill>
                            <a:srgbClr val="000000"/>
                          </a:solidFill>
                          <a:latin typeface="Times New Roman"/>
                          <a:ea typeface="ＭＳ 明朝"/>
                        </a:rPr>
                        <a:t>番号</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ja-JP" sz="1400" kern="0" dirty="0">
                          <a:solidFill>
                            <a:srgbClr val="000000"/>
                          </a:solidFill>
                          <a:latin typeface="Times New Roman"/>
                          <a:ea typeface="ＭＳ 明朝"/>
                        </a:rPr>
                        <a:t>英検級</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en-US" sz="1400" kern="0" dirty="0">
                          <a:solidFill>
                            <a:srgbClr val="000000"/>
                          </a:solidFill>
                          <a:latin typeface="Times New Roman"/>
                          <a:ea typeface="ＭＳ 明朝"/>
                        </a:rPr>
                        <a:t>NTT Difficulty(β)</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a:spcAft>
                          <a:spcPts val="0"/>
                        </a:spcAft>
                      </a:pPr>
                      <a:r>
                        <a:rPr lang="en-US" sz="1400" kern="0" dirty="0">
                          <a:solidFill>
                            <a:srgbClr val="000000"/>
                          </a:solidFill>
                          <a:latin typeface="Times New Roman"/>
                          <a:ea typeface="ＭＳ 明朝"/>
                        </a:rPr>
                        <a:t>1PLM</a:t>
                      </a:r>
                      <a:endParaRPr lang="ja-JP" sz="1400" kern="100" dirty="0">
                        <a:latin typeface="Times New Roman"/>
                        <a:ea typeface="ＤＦ平成明朝体W3"/>
                      </a:endParaRPr>
                    </a:p>
                    <a:p>
                      <a:pPr algn="ctr">
                        <a:spcAft>
                          <a:spcPts val="0"/>
                        </a:spcAft>
                      </a:pPr>
                      <a:r>
                        <a:rPr lang="en-US" sz="1400" kern="0" dirty="0" err="1">
                          <a:solidFill>
                            <a:srgbClr val="000000"/>
                          </a:solidFill>
                          <a:latin typeface="Times New Roman"/>
                          <a:ea typeface="ＭＳ 明朝"/>
                        </a:rPr>
                        <a:t>Dificulty</a:t>
                      </a:r>
                      <a:r>
                        <a:rPr lang="en-US" sz="1400" kern="0" dirty="0">
                          <a:solidFill>
                            <a:srgbClr val="000000"/>
                          </a:solidFill>
                          <a:latin typeface="Times New Roman"/>
                          <a:ea typeface="ＭＳ 明朝"/>
                        </a:rPr>
                        <a:t>(θ)</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2078">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en-US" sz="1400" kern="0" dirty="0">
                          <a:solidFill>
                            <a:srgbClr val="000000"/>
                          </a:solidFill>
                          <a:latin typeface="Times New Roman"/>
                          <a:ea typeface="ＭＳ 明朝"/>
                        </a:rPr>
                        <a:t>Q=10</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400" kern="0" dirty="0">
                          <a:solidFill>
                            <a:srgbClr val="000000"/>
                          </a:solidFill>
                          <a:latin typeface="Times New Roman"/>
                          <a:ea typeface="ＭＳ 明朝"/>
                        </a:rPr>
                        <a:t>Q=5</a:t>
                      </a:r>
                      <a:endParaRPr lang="ja-JP" sz="1400" kern="100" dirty="0">
                        <a:latin typeface="Times New Roman"/>
                        <a:ea typeface="ＤＦ平成明朝体W3"/>
                      </a:endParaRPr>
                    </a:p>
                  </a:txBody>
                  <a:tcPr marL="41248" marR="41248"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18745">
                <a:tc>
                  <a:txBody>
                    <a:bodyPr/>
                    <a:lstStyle/>
                    <a:p>
                      <a:pPr algn="ctr">
                        <a:spcAft>
                          <a:spcPts val="0"/>
                        </a:spcAft>
                      </a:pPr>
                      <a:r>
                        <a:rPr lang="en-US" sz="1400" kern="0">
                          <a:solidFill>
                            <a:srgbClr val="000000"/>
                          </a:solidFill>
                          <a:latin typeface="Times New Roman"/>
                          <a:ea typeface="ＭＳ 明朝"/>
                        </a:rPr>
                        <a:t>Mlg04</a:t>
                      </a:r>
                      <a:endParaRPr lang="ja-JP" sz="1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-0.94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r>
              <a:tr h="118745">
                <a:tc>
                  <a:txBody>
                    <a:bodyPr/>
                    <a:lstStyle/>
                    <a:p>
                      <a:pPr algn="ctr">
                        <a:spcAft>
                          <a:spcPts val="0"/>
                        </a:spcAft>
                      </a:pPr>
                      <a:r>
                        <a:rPr lang="en-US" sz="1400" kern="0">
                          <a:solidFill>
                            <a:srgbClr val="000000"/>
                          </a:solidFill>
                          <a:latin typeface="Times New Roman"/>
                          <a:ea typeface="ＭＳ 明朝"/>
                        </a:rPr>
                        <a:t>Mlg05</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-1.03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Mlg06</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3</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-0.31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Mlg07</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ja-JP" sz="1400" kern="0">
                          <a:solidFill>
                            <a:srgbClr val="000000"/>
                          </a:solidFill>
                          <a:latin typeface="Times New Roman"/>
                          <a:ea typeface="ＭＳ 明朝"/>
                        </a:rPr>
                        <a:t>準</a:t>
                      </a: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-0.57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Mlg08</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0.18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Mlg09</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3</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7</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-1.66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Mlg10</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3</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Mlg11</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ja-JP" sz="1400" kern="0">
                          <a:solidFill>
                            <a:srgbClr val="000000"/>
                          </a:solidFill>
                          <a:latin typeface="Times New Roman"/>
                          <a:ea typeface="ＭＳ 明朝"/>
                        </a:rPr>
                        <a:t>準</a:t>
                      </a: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10</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-0.16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Mlg12</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8</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0.03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Mlg13</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9</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5</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-1.93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Mlg14</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2</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1.22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Mlg15</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3</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0.18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Mlg16</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3</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3</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0.98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Mlg17</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400" kern="0">
                          <a:solidFill>
                            <a:srgbClr val="000000"/>
                          </a:solidFill>
                          <a:latin typeface="Times New Roman"/>
                          <a:ea typeface="ＭＳ 明朝"/>
                        </a:rPr>
                        <a:t>3</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1</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-0.50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Mlg18</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ja-JP" sz="1400" kern="0">
                          <a:solidFill>
                            <a:srgbClr val="000000"/>
                          </a:solidFill>
                          <a:latin typeface="Times New Roman"/>
                          <a:ea typeface="ＭＳ 明朝"/>
                        </a:rPr>
                        <a:t>準</a:t>
                      </a:r>
                      <a:r>
                        <a:rPr lang="en-US" sz="1400" kern="0">
                          <a:solidFill>
                            <a:srgbClr val="000000"/>
                          </a:solidFill>
                          <a:latin typeface="Times New Roman"/>
                          <a:ea typeface="ＭＳ 明朝"/>
                        </a:rPr>
                        <a:t>2</a:t>
                      </a:r>
                      <a:r>
                        <a:rPr lang="ja-JP" sz="1400" kern="0">
                          <a:solidFill>
                            <a:srgbClr val="000000"/>
                          </a:solidFill>
                          <a:latin typeface="Times New Roman"/>
                          <a:ea typeface="ＭＳ 明朝"/>
                        </a:rPr>
                        <a:t>級</a:t>
                      </a:r>
                      <a:endParaRPr lang="ja-JP" sz="1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6</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a:noFill/>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-1.54 </a:t>
                      </a:r>
                    </a:p>
                  </a:txBody>
                  <a:tcPr marL="9525" marR="9525" marT="9525" marB="0" anchor="b">
                    <a:lnL>
                      <a:noFill/>
                    </a:lnL>
                    <a:lnR>
                      <a:noFill/>
                    </a:lnR>
                    <a:lnT>
                      <a:noFill/>
                    </a:lnT>
                    <a:lnB>
                      <a:noFill/>
                    </a:lnB>
                  </a:tcPr>
                </a:tc>
              </a:tr>
              <a:tr h="118745">
                <a:tc>
                  <a:txBody>
                    <a:bodyPr/>
                    <a:lstStyle/>
                    <a:p>
                      <a:pPr algn="ctr">
                        <a:spcAft>
                          <a:spcPts val="0"/>
                        </a:spcAft>
                      </a:pPr>
                      <a:r>
                        <a:rPr lang="en-US" sz="1400" kern="0">
                          <a:solidFill>
                            <a:srgbClr val="000000"/>
                          </a:solidFill>
                          <a:latin typeface="Times New Roman"/>
                          <a:ea typeface="ＭＳ 明朝"/>
                        </a:rPr>
                        <a:t>Mlg19</a:t>
                      </a:r>
                      <a:endParaRPr lang="ja-JP" sz="1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0" dirty="0">
                          <a:solidFill>
                            <a:srgbClr val="000000"/>
                          </a:solidFill>
                          <a:latin typeface="Times New Roman"/>
                          <a:ea typeface="ＭＳ 明朝"/>
                        </a:rPr>
                        <a:t>準</a:t>
                      </a:r>
                      <a:r>
                        <a:rPr lang="en-US" sz="1400" kern="0" dirty="0">
                          <a:solidFill>
                            <a:srgbClr val="000000"/>
                          </a:solidFill>
                          <a:latin typeface="Times New Roman"/>
                          <a:ea typeface="ＭＳ 明朝"/>
                        </a:rPr>
                        <a:t>2</a:t>
                      </a:r>
                      <a:r>
                        <a:rPr lang="ja-JP" sz="1400" kern="0" dirty="0">
                          <a:solidFill>
                            <a:srgbClr val="000000"/>
                          </a:solidFill>
                          <a:latin typeface="Times New Roman"/>
                          <a:ea typeface="ＭＳ 明朝"/>
                        </a:rPr>
                        <a:t>級</a:t>
                      </a:r>
                      <a:endParaRPr lang="ja-JP" sz="1400" kern="100" dirty="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a:solidFill>
                            <a:srgbClr val="000000"/>
                          </a:solidFill>
                          <a:latin typeface="Times New Roman"/>
                          <a:ea typeface="ＭＳ 明朝"/>
                        </a:rPr>
                        <a:t>7</a:t>
                      </a:r>
                      <a:endParaRPr lang="ja-JP" sz="16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kern="0">
                          <a:solidFill>
                            <a:srgbClr val="000000"/>
                          </a:solidFill>
                          <a:latin typeface="Times New Roman"/>
                          <a:ea typeface="ＭＳ 明朝"/>
                        </a:rPr>
                        <a:t>4</a:t>
                      </a:r>
                      <a:endParaRPr lang="ja-JP" sz="16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algn="ctr" rtl="0" eaLnBrk="1" fontAlgn="b" latinLnBrk="0" hangingPunct="1">
                        <a:spcAft>
                          <a:spcPts val="0"/>
                        </a:spcAft>
                        <a:tabLst>
                          <a:tab pos="106045" algn="dec"/>
                        </a:tabLst>
                      </a:pPr>
                      <a:r>
                        <a:rPr kumimoji="1" lang="en-US" altLang="ja-JP" sz="1600" kern="0" dirty="0">
                          <a:solidFill>
                            <a:srgbClr val="000000"/>
                          </a:solidFill>
                          <a:latin typeface="Times New Roman"/>
                          <a:ea typeface="ＭＳ 明朝"/>
                          <a:cs typeface="+mn-cs"/>
                        </a:rPr>
                        <a:t>-0.34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0" name="テキスト ボックス 9"/>
          <p:cNvSpPr txBox="1"/>
          <p:nvPr/>
        </p:nvSpPr>
        <p:spPr>
          <a:xfrm>
            <a:off x="214282" y="1357298"/>
            <a:ext cx="1800493"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lang="ja-JP" altLang="en-US" dirty="0" smtClean="0"/>
              <a:t>リスニング問題</a:t>
            </a:r>
            <a:endParaRPr kumimoji="1" lang="ja-JP" altLang="en-US" dirty="0"/>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329642" cy="1214446"/>
          </a:xfrm>
        </p:spPr>
        <p:txBody>
          <a:bodyPr>
            <a:noAutofit/>
          </a:bodyPr>
          <a:lstStyle/>
          <a:p>
            <a:r>
              <a:rPr lang="en-US" sz="3200" dirty="0" smtClean="0"/>
              <a:t>NTT</a:t>
            </a:r>
            <a:r>
              <a:rPr lang="ja-JP" altLang="en-US" sz="3200" dirty="0" smtClean="0"/>
              <a:t>の項目困難度</a:t>
            </a:r>
            <a:r>
              <a:rPr lang="en-US" sz="3200" dirty="0" smtClean="0"/>
              <a:t>(β)</a:t>
            </a:r>
            <a:r>
              <a:rPr lang="ja-JP" altLang="en-US" sz="3200" dirty="0" smtClean="0"/>
              <a:t>と</a:t>
            </a:r>
            <a:r>
              <a:rPr lang="en-US" sz="3200" dirty="0" smtClean="0"/>
              <a:t>1PLM</a:t>
            </a:r>
            <a:r>
              <a:rPr lang="ja-JP" altLang="en-US" sz="3200" dirty="0" smtClean="0"/>
              <a:t>の項目困難度</a:t>
            </a:r>
            <a:r>
              <a:rPr lang="en-US" sz="3200" dirty="0" smtClean="0"/>
              <a:t>(θ)</a:t>
            </a:r>
            <a:r>
              <a:rPr lang="ja-JP" altLang="en-US" sz="3200" dirty="0" smtClean="0"/>
              <a:t>の比較</a:t>
            </a:r>
            <a:endParaRPr kumimoji="1" lang="ja-JP" altLang="en-US" sz="3200" dirty="0"/>
          </a:p>
        </p:txBody>
      </p:sp>
      <p:sp>
        <p:nvSpPr>
          <p:cNvPr id="3" name="スライド番号プレースホルダ 2"/>
          <p:cNvSpPr>
            <a:spLocks noGrp="1"/>
          </p:cNvSpPr>
          <p:nvPr>
            <p:ph type="sldNum" sz="quarter" idx="12"/>
          </p:nvPr>
        </p:nvSpPr>
        <p:spPr/>
        <p:txBody>
          <a:bodyPr/>
          <a:lstStyle/>
          <a:p>
            <a:fld id="{B93E93B3-7C3E-49C7-9111-E82315AC85F1}" type="slidenum">
              <a:rPr kumimoji="1" lang="ja-JP" altLang="en-US" smtClean="0"/>
              <a:pPr/>
              <a:t>14</a:t>
            </a:fld>
            <a:endParaRPr kumimoji="1" lang="ja-JP" altLang="en-US" dirty="0"/>
          </a:p>
        </p:txBody>
      </p:sp>
      <p:graphicFrame>
        <p:nvGraphicFramePr>
          <p:cNvPr id="16" name="グラフ 15"/>
          <p:cNvGraphicFramePr/>
          <p:nvPr/>
        </p:nvGraphicFramePr>
        <p:xfrm>
          <a:off x="285720" y="2214554"/>
          <a:ext cx="2718524" cy="25717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グラフ 16"/>
          <p:cNvGraphicFramePr/>
          <p:nvPr/>
        </p:nvGraphicFramePr>
        <p:xfrm>
          <a:off x="3143240" y="2214554"/>
          <a:ext cx="2714644" cy="25717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グラフ 17"/>
          <p:cNvGraphicFramePr/>
          <p:nvPr/>
        </p:nvGraphicFramePr>
        <p:xfrm>
          <a:off x="6072198" y="2214554"/>
          <a:ext cx="2751784" cy="2571768"/>
        </p:xfrm>
        <a:graphic>
          <a:graphicData uri="http://schemas.openxmlformats.org/drawingml/2006/chart">
            <c:chart xmlns:c="http://schemas.openxmlformats.org/drawingml/2006/chart" xmlns:r="http://schemas.openxmlformats.org/officeDocument/2006/relationships" r:id="rId4"/>
          </a:graphicData>
        </a:graphic>
      </p:graphicFrame>
      <p:sp>
        <p:nvSpPr>
          <p:cNvPr id="19" name="正方形/長方形 18"/>
          <p:cNvSpPr/>
          <p:nvPr/>
        </p:nvSpPr>
        <p:spPr>
          <a:xfrm>
            <a:off x="1643042" y="5143512"/>
            <a:ext cx="928694" cy="369332"/>
          </a:xfrm>
          <a:prstGeom prst="rect">
            <a:avLst/>
          </a:prstGeom>
        </p:spPr>
        <p:txBody>
          <a:bodyPr wrap="square">
            <a:spAutoFit/>
          </a:bodyPr>
          <a:lstStyle/>
          <a:p>
            <a:r>
              <a:rPr lang="en-US" i="1" dirty="0" err="1" smtClean="0"/>
              <a:t>r</a:t>
            </a:r>
            <a:r>
              <a:rPr lang="en-US" i="1" baseline="-25000" dirty="0" err="1" smtClean="0"/>
              <a:t>s</a:t>
            </a:r>
            <a:r>
              <a:rPr lang="en-US" i="1" baseline="-25000" dirty="0" smtClean="0"/>
              <a:t> </a:t>
            </a:r>
            <a:r>
              <a:rPr lang="en-US" i="1" dirty="0" smtClean="0"/>
              <a:t>= </a:t>
            </a:r>
            <a:r>
              <a:rPr lang="en-US" dirty="0" smtClean="0"/>
              <a:t>.97</a:t>
            </a:r>
            <a:endParaRPr lang="ja-JP" altLang="en-US" dirty="0"/>
          </a:p>
        </p:txBody>
      </p:sp>
      <p:sp>
        <p:nvSpPr>
          <p:cNvPr id="20" name="正方形/長方形 19"/>
          <p:cNvSpPr/>
          <p:nvPr/>
        </p:nvSpPr>
        <p:spPr>
          <a:xfrm>
            <a:off x="4357686" y="5214950"/>
            <a:ext cx="990608" cy="369332"/>
          </a:xfrm>
          <a:prstGeom prst="rect">
            <a:avLst/>
          </a:prstGeom>
        </p:spPr>
        <p:txBody>
          <a:bodyPr wrap="square">
            <a:spAutoFit/>
          </a:bodyPr>
          <a:lstStyle/>
          <a:p>
            <a:r>
              <a:rPr lang="en-US" i="1" dirty="0" err="1" smtClean="0"/>
              <a:t>r</a:t>
            </a:r>
            <a:r>
              <a:rPr lang="en-US" i="1" baseline="-25000" dirty="0" err="1" smtClean="0"/>
              <a:t>s</a:t>
            </a:r>
            <a:r>
              <a:rPr lang="en-US" i="1" baseline="-25000" dirty="0" smtClean="0"/>
              <a:t> </a:t>
            </a:r>
            <a:r>
              <a:rPr lang="en-US" i="1" dirty="0" smtClean="0"/>
              <a:t>= </a:t>
            </a:r>
            <a:r>
              <a:rPr lang="en-US" dirty="0" smtClean="0"/>
              <a:t>.91</a:t>
            </a:r>
            <a:endParaRPr lang="ja-JP" altLang="en-US" dirty="0"/>
          </a:p>
        </p:txBody>
      </p:sp>
      <p:sp>
        <p:nvSpPr>
          <p:cNvPr id="21" name="正方形/長方形 20"/>
          <p:cNvSpPr/>
          <p:nvPr/>
        </p:nvSpPr>
        <p:spPr>
          <a:xfrm>
            <a:off x="7358082" y="5214950"/>
            <a:ext cx="928694" cy="369332"/>
          </a:xfrm>
          <a:prstGeom prst="rect">
            <a:avLst/>
          </a:prstGeom>
        </p:spPr>
        <p:txBody>
          <a:bodyPr wrap="square">
            <a:spAutoFit/>
          </a:bodyPr>
          <a:lstStyle/>
          <a:p>
            <a:r>
              <a:rPr lang="en-US" i="1" dirty="0" err="1" smtClean="0"/>
              <a:t>r</a:t>
            </a:r>
            <a:r>
              <a:rPr lang="en-US" i="1" baseline="-25000" dirty="0" err="1" smtClean="0"/>
              <a:t>s</a:t>
            </a:r>
            <a:r>
              <a:rPr lang="en-US" i="1" baseline="-25000" dirty="0" smtClean="0"/>
              <a:t> </a:t>
            </a:r>
            <a:r>
              <a:rPr lang="en-US" i="1" dirty="0" smtClean="0"/>
              <a:t>= </a:t>
            </a:r>
            <a:r>
              <a:rPr lang="en-US" dirty="0" smtClean="0"/>
              <a:t>.89</a:t>
            </a:r>
            <a:endParaRPr lang="ja-JP" altLang="en-US" dirty="0"/>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571480"/>
            <a:ext cx="8229600" cy="714364"/>
          </a:xfrm>
        </p:spPr>
        <p:txBody>
          <a:bodyPr>
            <a:normAutofit/>
          </a:bodyPr>
          <a:lstStyle/>
          <a:p>
            <a:r>
              <a:rPr kumimoji="1" lang="en-US" altLang="ja-JP" sz="3600" dirty="0" smtClean="0"/>
              <a:t>NTT:</a:t>
            </a:r>
            <a:r>
              <a:rPr lang="ja-JP" altLang="en-US" sz="3600" dirty="0" smtClean="0"/>
              <a:t>項目参照プロファイル</a:t>
            </a:r>
            <a:r>
              <a:rPr lang="en-US" altLang="ja-JP" sz="3600" dirty="0" smtClean="0"/>
              <a:t>(IRP)</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15</a:t>
            </a:fld>
            <a:endParaRPr kumimoji="1" lang="ja-JP" altLang="en-US" dirty="0"/>
          </a:p>
        </p:txBody>
      </p:sp>
      <p:graphicFrame>
        <p:nvGraphicFramePr>
          <p:cNvPr id="5" name="グラフ 4"/>
          <p:cNvGraphicFramePr/>
          <p:nvPr/>
        </p:nvGraphicFramePr>
        <p:xfrm>
          <a:off x="0" y="1928802"/>
          <a:ext cx="2862204" cy="25575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p:nvPr/>
        </p:nvGraphicFramePr>
        <p:xfrm>
          <a:off x="3000364" y="1928802"/>
          <a:ext cx="2770858" cy="2529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p:nvPr/>
        </p:nvGraphicFramePr>
        <p:xfrm>
          <a:off x="6143636" y="1857364"/>
          <a:ext cx="2786082" cy="2571768"/>
        </p:xfrm>
        <a:graphic>
          <a:graphicData uri="http://schemas.openxmlformats.org/drawingml/2006/chart">
            <c:chart xmlns:c="http://schemas.openxmlformats.org/drawingml/2006/chart" xmlns:r="http://schemas.openxmlformats.org/officeDocument/2006/relationships" r:id="rId4"/>
          </a:graphicData>
        </a:graphic>
      </p:graphicFrame>
      <p:sp>
        <p:nvSpPr>
          <p:cNvPr id="8" name="テキスト ボックス 7"/>
          <p:cNvSpPr txBox="1"/>
          <p:nvPr/>
        </p:nvSpPr>
        <p:spPr>
          <a:xfrm>
            <a:off x="8215338" y="4786322"/>
            <a:ext cx="571504" cy="276999"/>
          </a:xfrm>
          <a:prstGeom prst="rect">
            <a:avLst/>
          </a:prstGeom>
          <a:noFill/>
        </p:spPr>
        <p:txBody>
          <a:bodyPr wrap="square" rtlCol="0">
            <a:spAutoFit/>
          </a:bodyPr>
          <a:lstStyle/>
          <a:p>
            <a:r>
              <a:rPr lang="en-US" altLang="ja-JP" sz="1200" b="1" dirty="0" smtClean="0">
                <a:solidFill>
                  <a:prstClr val="black"/>
                </a:solidFill>
              </a:rPr>
              <a:t>Q=5</a:t>
            </a:r>
            <a:endParaRPr lang="ja-JP" altLang="en-US" sz="1200" b="1" dirty="0">
              <a:solidFill>
                <a:prstClr val="black"/>
              </a:solidFill>
            </a:endParaRP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571480"/>
            <a:ext cx="8229600" cy="714364"/>
          </a:xfrm>
        </p:spPr>
        <p:txBody>
          <a:bodyPr>
            <a:normAutofit/>
          </a:bodyPr>
          <a:lstStyle/>
          <a:p>
            <a:r>
              <a:rPr kumimoji="1" lang="en-US" altLang="ja-JP" sz="3600" dirty="0" smtClean="0"/>
              <a:t>NTT:</a:t>
            </a:r>
            <a:r>
              <a:rPr lang="ja-JP" altLang="en-US" sz="3600" dirty="0" smtClean="0"/>
              <a:t>テスト参照プロファイル</a:t>
            </a:r>
            <a:r>
              <a:rPr lang="en-US" altLang="ja-JP" sz="3600" dirty="0" smtClean="0"/>
              <a:t>(TRP)</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16</a:t>
            </a:fld>
            <a:endParaRPr kumimoji="1" lang="ja-JP" altLang="en-US" dirty="0"/>
          </a:p>
        </p:txBody>
      </p:sp>
      <p:graphicFrame>
        <p:nvGraphicFramePr>
          <p:cNvPr id="5" name="グラフ 4"/>
          <p:cNvGraphicFramePr/>
          <p:nvPr/>
        </p:nvGraphicFramePr>
        <p:xfrm>
          <a:off x="0" y="1928802"/>
          <a:ext cx="2862204" cy="25575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p:nvPr/>
        </p:nvGraphicFramePr>
        <p:xfrm>
          <a:off x="3000364" y="1928802"/>
          <a:ext cx="2770858" cy="2529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p:nvPr/>
        </p:nvGraphicFramePr>
        <p:xfrm>
          <a:off x="6143636" y="1857364"/>
          <a:ext cx="2786082" cy="2571768"/>
        </p:xfrm>
        <a:graphic>
          <a:graphicData uri="http://schemas.openxmlformats.org/drawingml/2006/chart">
            <c:chart xmlns:c="http://schemas.openxmlformats.org/drawingml/2006/chart" xmlns:r="http://schemas.openxmlformats.org/officeDocument/2006/relationships" r:id="rId4"/>
          </a:graphicData>
        </a:graphic>
      </p:graphicFrame>
      <p:sp>
        <p:nvSpPr>
          <p:cNvPr id="8" name="テキスト ボックス 7"/>
          <p:cNvSpPr txBox="1"/>
          <p:nvPr/>
        </p:nvSpPr>
        <p:spPr>
          <a:xfrm>
            <a:off x="8215338" y="4786322"/>
            <a:ext cx="642942" cy="276999"/>
          </a:xfrm>
          <a:prstGeom prst="rect">
            <a:avLst/>
          </a:prstGeom>
          <a:noFill/>
        </p:spPr>
        <p:txBody>
          <a:bodyPr wrap="square" rtlCol="0">
            <a:spAutoFit/>
          </a:bodyPr>
          <a:lstStyle/>
          <a:p>
            <a:r>
              <a:rPr lang="en-US" altLang="ja-JP" sz="1200" b="1" dirty="0" smtClean="0">
                <a:solidFill>
                  <a:prstClr val="black"/>
                </a:solidFill>
              </a:rPr>
              <a:t>Q=10</a:t>
            </a:r>
            <a:endParaRPr lang="ja-JP" altLang="en-US" sz="1200" b="1" dirty="0">
              <a:solidFill>
                <a:prstClr val="black"/>
              </a:solidFill>
            </a:endParaRP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571480"/>
            <a:ext cx="8229600" cy="1000132"/>
          </a:xfrm>
        </p:spPr>
        <p:txBody>
          <a:bodyPr>
            <a:noAutofit/>
          </a:bodyPr>
          <a:lstStyle/>
          <a:p>
            <a:r>
              <a:rPr kumimoji="1" lang="en-US" altLang="ja-JP" sz="3600" dirty="0" smtClean="0"/>
              <a:t>NTT:</a:t>
            </a:r>
            <a:r>
              <a:rPr kumimoji="1" lang="ja-JP" altLang="en-US" sz="3600" dirty="0" smtClean="0"/>
              <a:t>ランク・メンバーシップ・</a:t>
            </a:r>
            <a:r>
              <a:rPr kumimoji="1" lang="en-US" altLang="ja-JP" sz="3600" dirty="0" smtClean="0"/>
              <a:t/>
            </a:r>
            <a:br>
              <a:rPr kumimoji="1" lang="en-US" altLang="ja-JP" sz="3600" dirty="0" smtClean="0"/>
            </a:br>
            <a:r>
              <a:rPr kumimoji="1" lang="ja-JP" altLang="en-US" sz="3600" dirty="0" smtClean="0"/>
              <a:t>　　</a:t>
            </a:r>
            <a:r>
              <a:rPr lang="ja-JP" altLang="en-US" sz="3600" dirty="0" smtClean="0"/>
              <a:t>プロファイル</a:t>
            </a:r>
            <a:r>
              <a:rPr lang="en-US" altLang="ja-JP" sz="3600" dirty="0" smtClean="0"/>
              <a:t>(RMP)</a:t>
            </a:r>
            <a:endParaRPr kumimoji="1" lang="ja-JP" altLang="en-US" sz="36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17</a:t>
            </a:fld>
            <a:endParaRPr kumimoji="1" lang="ja-JP" altLang="en-US" dirty="0"/>
          </a:p>
        </p:txBody>
      </p:sp>
      <p:graphicFrame>
        <p:nvGraphicFramePr>
          <p:cNvPr id="5" name="グラフ 4"/>
          <p:cNvGraphicFramePr/>
          <p:nvPr/>
        </p:nvGraphicFramePr>
        <p:xfrm>
          <a:off x="0" y="1928802"/>
          <a:ext cx="2862204" cy="25575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p:nvPr/>
        </p:nvGraphicFramePr>
        <p:xfrm>
          <a:off x="3000364" y="1928802"/>
          <a:ext cx="2770858" cy="25291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p:nvPr/>
        </p:nvGraphicFramePr>
        <p:xfrm>
          <a:off x="6143636" y="1857364"/>
          <a:ext cx="2786082" cy="2571768"/>
        </p:xfrm>
        <a:graphic>
          <a:graphicData uri="http://schemas.openxmlformats.org/drawingml/2006/chart">
            <c:chart xmlns:c="http://schemas.openxmlformats.org/drawingml/2006/chart" xmlns:r="http://schemas.openxmlformats.org/officeDocument/2006/relationships" r:id="rId4"/>
          </a:graphicData>
        </a:graphic>
      </p:graphicFrame>
      <p:sp>
        <p:nvSpPr>
          <p:cNvPr id="8" name="テキスト ボックス 7"/>
          <p:cNvSpPr txBox="1"/>
          <p:nvPr/>
        </p:nvSpPr>
        <p:spPr>
          <a:xfrm>
            <a:off x="8215338" y="4786322"/>
            <a:ext cx="642942" cy="276999"/>
          </a:xfrm>
          <a:prstGeom prst="rect">
            <a:avLst/>
          </a:prstGeom>
          <a:noFill/>
        </p:spPr>
        <p:txBody>
          <a:bodyPr wrap="square" rtlCol="0">
            <a:spAutoFit/>
          </a:bodyPr>
          <a:lstStyle/>
          <a:p>
            <a:r>
              <a:rPr lang="en-US" altLang="ja-JP" sz="1200" b="1" dirty="0" smtClean="0">
                <a:solidFill>
                  <a:prstClr val="black"/>
                </a:solidFill>
              </a:rPr>
              <a:t>Q=5</a:t>
            </a:r>
            <a:endParaRPr lang="ja-JP" altLang="en-US" sz="1200" b="1" dirty="0">
              <a:solidFill>
                <a:prstClr val="black"/>
              </a:solidFill>
            </a:endParaRPr>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71480"/>
            <a:ext cx="8229600" cy="642926"/>
          </a:xfrm>
        </p:spPr>
        <p:txBody>
          <a:bodyPr>
            <a:normAutofit/>
          </a:bodyPr>
          <a:lstStyle/>
          <a:p>
            <a:r>
              <a:rPr lang="ja-JP" altLang="en-US" sz="3600" dirty="0" smtClean="0"/>
              <a:t>疑似クラス分け</a:t>
            </a:r>
            <a:endParaRPr kumimoji="1" lang="ja-JP" altLang="en-US" sz="3600" dirty="0"/>
          </a:p>
        </p:txBody>
      </p:sp>
      <p:sp>
        <p:nvSpPr>
          <p:cNvPr id="3" name="コンテンツ プレースホルダ 2"/>
          <p:cNvSpPr>
            <a:spLocks noGrp="1"/>
          </p:cNvSpPr>
          <p:nvPr>
            <p:ph idx="1"/>
          </p:nvPr>
        </p:nvSpPr>
        <p:spPr>
          <a:xfrm>
            <a:off x="428596" y="1214422"/>
            <a:ext cx="8543956" cy="1000132"/>
          </a:xfrm>
        </p:spPr>
        <p:txBody>
          <a:bodyPr>
            <a:normAutofit fontScale="92500"/>
          </a:bodyPr>
          <a:lstStyle/>
          <a:p>
            <a:pPr marL="92075" indent="17463">
              <a:buNone/>
            </a:pPr>
            <a:r>
              <a:rPr kumimoji="1" lang="ja-JP" altLang="en-US" sz="2400" dirty="0" smtClean="0"/>
              <a:t>予備テストで、プレイスメントテスト</a:t>
            </a:r>
            <a:r>
              <a:rPr lang="ja-JP" altLang="en-US" sz="2400" dirty="0" smtClean="0"/>
              <a:t>に選ばれた</a:t>
            </a:r>
            <a:r>
              <a:rPr lang="en-US" altLang="ja-JP" sz="2400" dirty="0" smtClean="0"/>
              <a:t>64</a:t>
            </a:r>
            <a:r>
              <a:rPr lang="ja-JP" altLang="en-US" sz="2400" dirty="0" smtClean="0"/>
              <a:t>問すべてを回答した</a:t>
            </a:r>
            <a:r>
              <a:rPr lang="en-US" altLang="ja-JP" sz="2400" dirty="0" smtClean="0"/>
              <a:t>75</a:t>
            </a:r>
            <a:r>
              <a:rPr lang="ja-JP" altLang="en-US" sz="2400" dirty="0" smtClean="0"/>
              <a:t>人のデータをもとに、擬似的クラス分けを行った。</a:t>
            </a:r>
            <a:endParaRPr lang="en-US" altLang="ja-JP" sz="2400" dirty="0" smtClean="0"/>
          </a:p>
          <a:p>
            <a:pPr>
              <a:buNone/>
            </a:pP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18</a:t>
            </a:fld>
            <a:endParaRPr kumimoji="1" lang="ja-JP" altLang="en-US" dirty="0"/>
          </a:p>
        </p:txBody>
      </p:sp>
      <p:sp>
        <p:nvSpPr>
          <p:cNvPr id="5" name="正方形/長方形 4"/>
          <p:cNvSpPr/>
          <p:nvPr/>
        </p:nvSpPr>
        <p:spPr>
          <a:xfrm>
            <a:off x="142844" y="2285992"/>
            <a:ext cx="2714644" cy="7143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000" dirty="0" err="1" smtClean="0"/>
              <a:t>R</a:t>
            </a:r>
            <a:r>
              <a:rPr lang="en-US" sz="2000" baseline="-25000" dirty="0" err="1" smtClean="0"/>
              <a:t>vg</a:t>
            </a:r>
            <a:r>
              <a:rPr lang="ja-JP" altLang="en-US" sz="2000" dirty="0" smtClean="0"/>
              <a:t> </a:t>
            </a:r>
            <a:r>
              <a:rPr lang="en-US" altLang="ja-JP" sz="2000" dirty="0" smtClean="0"/>
              <a:t>:Vg</a:t>
            </a:r>
            <a:r>
              <a:rPr lang="ja-JP" altLang="en-US" sz="2000" dirty="0" smtClean="0"/>
              <a:t>の潜在ランク</a:t>
            </a:r>
            <a:endParaRPr lang="en-US" altLang="ja-JP" sz="2000" dirty="0" smtClean="0"/>
          </a:p>
        </p:txBody>
      </p:sp>
      <p:sp>
        <p:nvSpPr>
          <p:cNvPr id="6" name="正方形/長方形 5"/>
          <p:cNvSpPr/>
          <p:nvPr/>
        </p:nvSpPr>
        <p:spPr>
          <a:xfrm>
            <a:off x="142844" y="3429000"/>
            <a:ext cx="2714644" cy="7143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buNone/>
            </a:pPr>
            <a:r>
              <a:rPr lang="en-US" sz="2000" dirty="0" err="1" smtClean="0"/>
              <a:t>R</a:t>
            </a:r>
            <a:r>
              <a:rPr lang="en-US" sz="2000" baseline="-25000" dirty="0" err="1" smtClean="0"/>
              <a:t>dlg</a:t>
            </a:r>
            <a:r>
              <a:rPr lang="ja-JP" altLang="en-US" sz="2000" dirty="0" smtClean="0"/>
              <a:t> </a:t>
            </a:r>
            <a:r>
              <a:rPr lang="en-US" altLang="ja-JP" sz="2000" dirty="0" smtClean="0"/>
              <a:t>:</a:t>
            </a:r>
            <a:r>
              <a:rPr lang="en-US" sz="2000" baseline="-25000" dirty="0" smtClean="0"/>
              <a:t> </a:t>
            </a:r>
            <a:r>
              <a:rPr lang="en-US" altLang="ja-JP" sz="2000" dirty="0" err="1" smtClean="0"/>
              <a:t>Dlg</a:t>
            </a:r>
            <a:r>
              <a:rPr lang="ja-JP" altLang="en-US" sz="2000" dirty="0" smtClean="0"/>
              <a:t>の潜在ランク</a:t>
            </a:r>
            <a:endParaRPr lang="en-US" altLang="ja-JP" sz="2000" dirty="0" smtClean="0"/>
          </a:p>
        </p:txBody>
      </p:sp>
      <p:sp>
        <p:nvSpPr>
          <p:cNvPr id="7" name="正方形/長方形 6"/>
          <p:cNvSpPr/>
          <p:nvPr/>
        </p:nvSpPr>
        <p:spPr>
          <a:xfrm>
            <a:off x="142844" y="4572008"/>
            <a:ext cx="2714644" cy="7143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000" dirty="0" err="1" smtClean="0"/>
              <a:t>R</a:t>
            </a:r>
            <a:r>
              <a:rPr lang="en-US" sz="2000" baseline="-25000" dirty="0" err="1" smtClean="0"/>
              <a:t>vg</a:t>
            </a:r>
            <a:r>
              <a:rPr lang="ja-JP" altLang="en-US" sz="2000" dirty="0" smtClean="0"/>
              <a:t> </a:t>
            </a:r>
            <a:r>
              <a:rPr lang="en-US" altLang="ja-JP" sz="2000" dirty="0" smtClean="0"/>
              <a:t>:Vg</a:t>
            </a:r>
            <a:r>
              <a:rPr lang="ja-JP" altLang="en-US" sz="2000" dirty="0" smtClean="0"/>
              <a:t>の潜在ランク</a:t>
            </a:r>
            <a:endParaRPr lang="en-US" altLang="ja-JP" sz="2000" dirty="0" smtClean="0"/>
          </a:p>
        </p:txBody>
      </p:sp>
      <p:sp>
        <p:nvSpPr>
          <p:cNvPr id="8" name="正方形/長方形 7"/>
          <p:cNvSpPr/>
          <p:nvPr/>
        </p:nvSpPr>
        <p:spPr>
          <a:xfrm>
            <a:off x="142844" y="5715016"/>
            <a:ext cx="2714644" cy="7143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dirty="0" smtClean="0"/>
              <a:t>R</a:t>
            </a:r>
            <a:r>
              <a:rPr lang="en-US" altLang="ja-JP" sz="2000" baseline="-25000" dirty="0" smtClean="0"/>
              <a:t>T</a:t>
            </a:r>
            <a:r>
              <a:rPr lang="ja-JP" altLang="en-US" sz="2000" dirty="0" smtClean="0"/>
              <a:t> </a:t>
            </a:r>
            <a:r>
              <a:rPr lang="en-US" altLang="ja-JP" sz="2000" dirty="0" smtClean="0"/>
              <a:t>:NTT</a:t>
            </a:r>
            <a:r>
              <a:rPr lang="ja-JP" altLang="en-US" sz="2000" dirty="0" smtClean="0"/>
              <a:t>総合評価</a:t>
            </a:r>
            <a:endParaRPr lang="en-US" altLang="ja-JP" sz="2000" dirty="0" smtClean="0"/>
          </a:p>
        </p:txBody>
      </p:sp>
      <p:sp>
        <p:nvSpPr>
          <p:cNvPr id="9" name="加算記号 8"/>
          <p:cNvSpPr/>
          <p:nvPr/>
        </p:nvSpPr>
        <p:spPr>
          <a:xfrm>
            <a:off x="1285852" y="3071810"/>
            <a:ext cx="357190" cy="35719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加算記号 9"/>
          <p:cNvSpPr/>
          <p:nvPr/>
        </p:nvSpPr>
        <p:spPr>
          <a:xfrm>
            <a:off x="1308941" y="4224334"/>
            <a:ext cx="357190" cy="35719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等号 10"/>
          <p:cNvSpPr/>
          <p:nvPr/>
        </p:nvSpPr>
        <p:spPr>
          <a:xfrm rot="5400000">
            <a:off x="1294163" y="5324476"/>
            <a:ext cx="364935" cy="36876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正方形/長方形 25"/>
          <p:cNvSpPr/>
          <p:nvPr/>
        </p:nvSpPr>
        <p:spPr>
          <a:xfrm>
            <a:off x="3214678" y="2285992"/>
            <a:ext cx="2714644" cy="71438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000" dirty="0" err="1" smtClean="0"/>
              <a:t>θ</a:t>
            </a:r>
            <a:r>
              <a:rPr lang="en-US" sz="2000" baseline="-25000" dirty="0" err="1" smtClean="0"/>
              <a:t>vg</a:t>
            </a:r>
            <a:r>
              <a:rPr lang="ja-JP" altLang="en-US" sz="2000" dirty="0" smtClean="0"/>
              <a:t> </a:t>
            </a:r>
            <a:r>
              <a:rPr lang="en-US" altLang="ja-JP" sz="2000" dirty="0" smtClean="0"/>
              <a:t>:Vg</a:t>
            </a:r>
            <a:r>
              <a:rPr lang="ja-JP" altLang="en-US" sz="2000" dirty="0" smtClean="0"/>
              <a:t>の推定能力</a:t>
            </a:r>
            <a:endParaRPr lang="en-US" altLang="ja-JP" sz="2000" dirty="0" smtClean="0"/>
          </a:p>
        </p:txBody>
      </p:sp>
      <p:sp>
        <p:nvSpPr>
          <p:cNvPr id="27" name="正方形/長方形 26"/>
          <p:cNvSpPr/>
          <p:nvPr/>
        </p:nvSpPr>
        <p:spPr>
          <a:xfrm>
            <a:off x="3214678" y="3429000"/>
            <a:ext cx="2714644" cy="71438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buNone/>
            </a:pPr>
            <a:r>
              <a:rPr lang="en-US" altLang="ja-JP" sz="2000" dirty="0" err="1" smtClean="0"/>
              <a:t>θ</a:t>
            </a:r>
            <a:r>
              <a:rPr lang="en-US" sz="2000" baseline="-25000" dirty="0" err="1" smtClean="0"/>
              <a:t>dlg</a:t>
            </a:r>
            <a:r>
              <a:rPr lang="ja-JP" altLang="en-US" sz="2000" dirty="0" smtClean="0"/>
              <a:t> </a:t>
            </a:r>
            <a:r>
              <a:rPr lang="en-US" altLang="ja-JP" sz="2000" dirty="0" smtClean="0"/>
              <a:t>:</a:t>
            </a:r>
            <a:r>
              <a:rPr lang="en-US" sz="2000" baseline="-25000" dirty="0" smtClean="0"/>
              <a:t> </a:t>
            </a:r>
            <a:r>
              <a:rPr lang="en-US" altLang="ja-JP" sz="2000" dirty="0" err="1" smtClean="0"/>
              <a:t>Dlg</a:t>
            </a:r>
            <a:r>
              <a:rPr lang="ja-JP" altLang="en-US" sz="2000" dirty="0" smtClean="0"/>
              <a:t>の推定能力</a:t>
            </a:r>
            <a:endParaRPr lang="en-US" altLang="ja-JP" sz="2000" dirty="0" smtClean="0"/>
          </a:p>
        </p:txBody>
      </p:sp>
      <p:sp>
        <p:nvSpPr>
          <p:cNvPr id="28" name="正方形/長方形 27"/>
          <p:cNvSpPr/>
          <p:nvPr/>
        </p:nvSpPr>
        <p:spPr>
          <a:xfrm>
            <a:off x="3214678" y="4572008"/>
            <a:ext cx="2714644" cy="71438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000" dirty="0" err="1" smtClean="0"/>
              <a:t>θ</a:t>
            </a:r>
            <a:r>
              <a:rPr lang="en-US" sz="2000" baseline="-25000" dirty="0" err="1" smtClean="0"/>
              <a:t>vg</a:t>
            </a:r>
            <a:r>
              <a:rPr lang="ja-JP" altLang="en-US" sz="2000" dirty="0" smtClean="0"/>
              <a:t> </a:t>
            </a:r>
            <a:r>
              <a:rPr lang="en-US" altLang="ja-JP" sz="2000" dirty="0" smtClean="0"/>
              <a:t>:Vg</a:t>
            </a:r>
            <a:r>
              <a:rPr lang="ja-JP" altLang="en-US" sz="2000" dirty="0" smtClean="0"/>
              <a:t>の推定能力</a:t>
            </a:r>
            <a:endParaRPr lang="en-US" altLang="ja-JP" sz="2000" dirty="0" smtClean="0"/>
          </a:p>
        </p:txBody>
      </p:sp>
      <p:sp>
        <p:nvSpPr>
          <p:cNvPr id="29" name="正方形/長方形 28"/>
          <p:cNvSpPr/>
          <p:nvPr/>
        </p:nvSpPr>
        <p:spPr>
          <a:xfrm>
            <a:off x="3214678" y="5715016"/>
            <a:ext cx="2714644" cy="7143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sz="2000" dirty="0" err="1" smtClean="0"/>
              <a:t>θ</a:t>
            </a:r>
            <a:r>
              <a:rPr lang="en-US" altLang="ja-JP" sz="2000" baseline="-25000" dirty="0" err="1" smtClean="0"/>
              <a:t>T</a:t>
            </a:r>
            <a:r>
              <a:rPr lang="ja-JP" altLang="en-US" sz="2000" dirty="0" smtClean="0"/>
              <a:t> </a:t>
            </a:r>
            <a:r>
              <a:rPr lang="en-US" altLang="ja-JP" sz="2000" dirty="0" smtClean="0"/>
              <a:t>:1PLM</a:t>
            </a:r>
            <a:r>
              <a:rPr lang="ja-JP" altLang="en-US" sz="2000" dirty="0" smtClean="0"/>
              <a:t>総合評価</a:t>
            </a:r>
            <a:endParaRPr lang="en-US" altLang="ja-JP" sz="2000" dirty="0" smtClean="0"/>
          </a:p>
        </p:txBody>
      </p:sp>
      <p:sp>
        <p:nvSpPr>
          <p:cNvPr id="30" name="加算記号 29"/>
          <p:cNvSpPr/>
          <p:nvPr/>
        </p:nvSpPr>
        <p:spPr>
          <a:xfrm>
            <a:off x="4357686" y="3071810"/>
            <a:ext cx="357190" cy="35719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加算記号 30"/>
          <p:cNvSpPr/>
          <p:nvPr/>
        </p:nvSpPr>
        <p:spPr>
          <a:xfrm>
            <a:off x="4380775" y="4224334"/>
            <a:ext cx="357190" cy="35719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等号 31"/>
          <p:cNvSpPr/>
          <p:nvPr/>
        </p:nvSpPr>
        <p:spPr>
          <a:xfrm rot="5400000">
            <a:off x="4365997" y="5324476"/>
            <a:ext cx="364935" cy="36876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正方形/長方形 32"/>
          <p:cNvSpPr/>
          <p:nvPr/>
        </p:nvSpPr>
        <p:spPr>
          <a:xfrm>
            <a:off x="6215074" y="2285992"/>
            <a:ext cx="2714644" cy="71438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000" dirty="0" err="1" smtClean="0"/>
              <a:t>T</a:t>
            </a:r>
            <a:r>
              <a:rPr lang="en-US" sz="2000" baseline="-25000" dirty="0" err="1" smtClean="0"/>
              <a:t>vg</a:t>
            </a:r>
            <a:r>
              <a:rPr lang="ja-JP" altLang="en-US" sz="2000" dirty="0" smtClean="0"/>
              <a:t> </a:t>
            </a:r>
            <a:r>
              <a:rPr lang="en-US" altLang="ja-JP" sz="2000" dirty="0" smtClean="0"/>
              <a:t>:Vg</a:t>
            </a:r>
            <a:r>
              <a:rPr lang="ja-JP" altLang="en-US" sz="2000" dirty="0" smtClean="0"/>
              <a:t>の正当数</a:t>
            </a:r>
            <a:endParaRPr lang="en-US" altLang="ja-JP" sz="2000" dirty="0" smtClean="0"/>
          </a:p>
        </p:txBody>
      </p:sp>
      <p:sp>
        <p:nvSpPr>
          <p:cNvPr id="34" name="正方形/長方形 33"/>
          <p:cNvSpPr/>
          <p:nvPr/>
        </p:nvSpPr>
        <p:spPr>
          <a:xfrm>
            <a:off x="6215074" y="3429000"/>
            <a:ext cx="2714644" cy="71438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buNone/>
            </a:pPr>
            <a:r>
              <a:rPr lang="en-US" sz="2000" dirty="0" err="1" smtClean="0"/>
              <a:t>T</a:t>
            </a:r>
            <a:r>
              <a:rPr lang="en-US" sz="2000" baseline="-25000" dirty="0" err="1" smtClean="0"/>
              <a:t>dlg</a:t>
            </a:r>
            <a:r>
              <a:rPr lang="ja-JP" altLang="en-US" sz="2000" dirty="0" smtClean="0"/>
              <a:t> </a:t>
            </a:r>
            <a:r>
              <a:rPr lang="en-US" altLang="ja-JP" sz="2000" dirty="0" smtClean="0"/>
              <a:t>:</a:t>
            </a:r>
            <a:r>
              <a:rPr lang="en-US" sz="2000" baseline="-25000" dirty="0" smtClean="0"/>
              <a:t> </a:t>
            </a:r>
            <a:r>
              <a:rPr lang="en-US" altLang="ja-JP" sz="2000" dirty="0" err="1" smtClean="0"/>
              <a:t>Dlg</a:t>
            </a:r>
            <a:r>
              <a:rPr lang="ja-JP" altLang="en-US" sz="2000" dirty="0" smtClean="0"/>
              <a:t>の正当数</a:t>
            </a:r>
            <a:endParaRPr lang="en-US" altLang="ja-JP" sz="2000" dirty="0" smtClean="0"/>
          </a:p>
        </p:txBody>
      </p:sp>
      <p:sp>
        <p:nvSpPr>
          <p:cNvPr id="35" name="正方形/長方形 34"/>
          <p:cNvSpPr/>
          <p:nvPr/>
        </p:nvSpPr>
        <p:spPr>
          <a:xfrm>
            <a:off x="6215074" y="4572008"/>
            <a:ext cx="2714644" cy="714380"/>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000" dirty="0" err="1" smtClean="0"/>
              <a:t>T</a:t>
            </a:r>
            <a:r>
              <a:rPr lang="en-US" sz="2000" baseline="-25000" dirty="0" err="1" smtClean="0"/>
              <a:t>vg</a:t>
            </a:r>
            <a:r>
              <a:rPr lang="ja-JP" altLang="en-US" sz="2000" dirty="0" smtClean="0"/>
              <a:t> </a:t>
            </a:r>
            <a:r>
              <a:rPr lang="en-US" altLang="ja-JP" sz="2000" dirty="0" smtClean="0"/>
              <a:t>:Vg</a:t>
            </a:r>
            <a:r>
              <a:rPr lang="ja-JP" altLang="en-US" sz="2000" dirty="0" smtClean="0"/>
              <a:t>の正当数</a:t>
            </a:r>
            <a:endParaRPr lang="en-US" altLang="ja-JP" sz="2000" dirty="0" smtClean="0"/>
          </a:p>
        </p:txBody>
      </p:sp>
      <p:sp>
        <p:nvSpPr>
          <p:cNvPr id="36" name="正方形/長方形 35"/>
          <p:cNvSpPr/>
          <p:nvPr/>
        </p:nvSpPr>
        <p:spPr>
          <a:xfrm>
            <a:off x="6215074" y="5715016"/>
            <a:ext cx="2714644" cy="7143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t>T</a:t>
            </a:r>
            <a:r>
              <a:rPr lang="en-US" altLang="ja-JP" sz="2000" baseline="-25000" dirty="0" smtClean="0"/>
              <a:t>T</a:t>
            </a:r>
            <a:r>
              <a:rPr lang="ja-JP" altLang="en-US" sz="2000" dirty="0" smtClean="0"/>
              <a:t> </a:t>
            </a:r>
            <a:r>
              <a:rPr lang="en-US" altLang="ja-JP" sz="2000" dirty="0" smtClean="0"/>
              <a:t>:</a:t>
            </a:r>
            <a:r>
              <a:rPr lang="ja-JP" altLang="en-US" sz="2000" dirty="0" smtClean="0"/>
              <a:t>正当数総合評価</a:t>
            </a:r>
            <a:endParaRPr lang="en-US" altLang="ja-JP" sz="2000" dirty="0" smtClean="0"/>
          </a:p>
        </p:txBody>
      </p:sp>
      <p:sp>
        <p:nvSpPr>
          <p:cNvPr id="37" name="加算記号 36"/>
          <p:cNvSpPr/>
          <p:nvPr/>
        </p:nvSpPr>
        <p:spPr>
          <a:xfrm>
            <a:off x="7358082" y="3071810"/>
            <a:ext cx="357190" cy="35719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加算記号 37"/>
          <p:cNvSpPr/>
          <p:nvPr/>
        </p:nvSpPr>
        <p:spPr>
          <a:xfrm>
            <a:off x="7381171" y="4224334"/>
            <a:ext cx="357190" cy="35719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等号 38"/>
          <p:cNvSpPr/>
          <p:nvPr/>
        </p:nvSpPr>
        <p:spPr>
          <a:xfrm rot="5400000">
            <a:off x="7366393" y="5324476"/>
            <a:ext cx="364935" cy="368765"/>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heckerboard(across)">
                                      <p:cBhvr>
                                        <p:cTn id="11" dur="500"/>
                                        <p:tgtEl>
                                          <p:spTgt spid="6"/>
                                        </p:tgtEl>
                                      </p:cBhvr>
                                    </p:animEffect>
                                  </p:childTnLst>
                                </p:cTn>
                              </p:par>
                            </p:childTnLst>
                          </p:cTn>
                        </p:par>
                        <p:par>
                          <p:cTn id="12" fill="hold">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heckerboard(across)">
                                      <p:cBhvr>
                                        <p:cTn id="15" dur="500"/>
                                        <p:tgtEl>
                                          <p:spTgt spid="7"/>
                                        </p:tgtEl>
                                      </p:cBhvr>
                                    </p:animEffect>
                                  </p:childTnLst>
                                </p:cTn>
                              </p:par>
                            </p:childTnLst>
                          </p:cTn>
                        </p:par>
                        <p:par>
                          <p:cTn id="16" fill="hold">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heckerboard(across)">
                                      <p:cBhvr>
                                        <p:cTn id="19" dur="500"/>
                                        <p:tgtEl>
                                          <p:spTgt spid="8"/>
                                        </p:tgtEl>
                                      </p:cBhvr>
                                    </p:animEffect>
                                  </p:childTnLst>
                                </p:cTn>
                              </p:par>
                            </p:childTnLst>
                          </p:cTn>
                        </p:par>
                        <p:par>
                          <p:cTn id="20" fill="hold">
                            <p:stCondLst>
                              <p:cond delay="2000"/>
                            </p:stCondLst>
                            <p:childTnLst>
                              <p:par>
                                <p:cTn id="21" presetID="5" presetClass="entr" presetSubtype="10"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checkerboard(across)">
                                      <p:cBhvr>
                                        <p:cTn id="23" dur="500"/>
                                        <p:tgtEl>
                                          <p:spTgt spid="26"/>
                                        </p:tgtEl>
                                      </p:cBhvr>
                                    </p:animEffect>
                                  </p:childTnLst>
                                </p:cTn>
                              </p:par>
                            </p:childTnLst>
                          </p:cTn>
                        </p:par>
                        <p:par>
                          <p:cTn id="24" fill="hold">
                            <p:stCondLst>
                              <p:cond delay="2500"/>
                            </p:stCondLst>
                            <p:childTnLst>
                              <p:par>
                                <p:cTn id="25" presetID="5" presetClass="entr" presetSubtype="10" fill="hold" grpId="0" nodeType="after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checkerboard(across)">
                                      <p:cBhvr>
                                        <p:cTn id="27" dur="500"/>
                                        <p:tgtEl>
                                          <p:spTgt spid="27"/>
                                        </p:tgtEl>
                                      </p:cBhvr>
                                    </p:animEffect>
                                  </p:childTnLst>
                                </p:cTn>
                              </p:par>
                            </p:childTnLst>
                          </p:cTn>
                        </p:par>
                        <p:par>
                          <p:cTn id="28" fill="hold">
                            <p:stCondLst>
                              <p:cond delay="3000"/>
                            </p:stCondLst>
                            <p:childTnLst>
                              <p:par>
                                <p:cTn id="29" presetID="5" presetClass="entr" presetSubtype="10" fill="hold" grpId="0" nodeType="after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checkerboard(across)">
                                      <p:cBhvr>
                                        <p:cTn id="31" dur="500"/>
                                        <p:tgtEl>
                                          <p:spTgt spid="28"/>
                                        </p:tgtEl>
                                      </p:cBhvr>
                                    </p:animEffect>
                                  </p:childTnLst>
                                </p:cTn>
                              </p:par>
                            </p:childTnLst>
                          </p:cTn>
                        </p:par>
                        <p:par>
                          <p:cTn id="32" fill="hold">
                            <p:stCondLst>
                              <p:cond delay="3500"/>
                            </p:stCondLst>
                            <p:childTnLst>
                              <p:par>
                                <p:cTn id="33" presetID="5" presetClass="entr" presetSubtype="10" fill="hold" grpId="0" nodeType="after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checkerboard(across)">
                                      <p:cBhvr>
                                        <p:cTn id="35" dur="500"/>
                                        <p:tgtEl>
                                          <p:spTgt spid="29"/>
                                        </p:tgtEl>
                                      </p:cBhvr>
                                    </p:animEffect>
                                  </p:childTnLst>
                                </p:cTn>
                              </p:par>
                            </p:childTnLst>
                          </p:cTn>
                        </p:par>
                        <p:par>
                          <p:cTn id="36" fill="hold">
                            <p:stCondLst>
                              <p:cond delay="4000"/>
                            </p:stCondLst>
                            <p:childTnLst>
                              <p:par>
                                <p:cTn id="37" presetID="5" presetClass="entr" presetSubtype="10" fill="hold" grpId="0"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checkerboard(across)">
                                      <p:cBhvr>
                                        <p:cTn id="39" dur="500"/>
                                        <p:tgtEl>
                                          <p:spTgt spid="33"/>
                                        </p:tgtEl>
                                      </p:cBhvr>
                                    </p:animEffect>
                                  </p:childTnLst>
                                </p:cTn>
                              </p:par>
                            </p:childTnLst>
                          </p:cTn>
                        </p:par>
                        <p:par>
                          <p:cTn id="40" fill="hold">
                            <p:stCondLst>
                              <p:cond delay="4500"/>
                            </p:stCondLst>
                            <p:childTnLst>
                              <p:par>
                                <p:cTn id="41" presetID="5" presetClass="entr" presetSubtype="10" fill="hold" grpId="0" nodeType="after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checkerboard(across)">
                                      <p:cBhvr>
                                        <p:cTn id="43" dur="500"/>
                                        <p:tgtEl>
                                          <p:spTgt spid="34"/>
                                        </p:tgtEl>
                                      </p:cBhvr>
                                    </p:animEffect>
                                  </p:childTnLst>
                                </p:cTn>
                              </p:par>
                            </p:childTnLst>
                          </p:cTn>
                        </p:par>
                        <p:par>
                          <p:cTn id="44" fill="hold">
                            <p:stCondLst>
                              <p:cond delay="5000"/>
                            </p:stCondLst>
                            <p:childTnLst>
                              <p:par>
                                <p:cTn id="45" presetID="5" presetClass="entr" presetSubtype="10" fill="hold" grpId="0" nodeType="after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checkerboard(across)">
                                      <p:cBhvr>
                                        <p:cTn id="47" dur="500"/>
                                        <p:tgtEl>
                                          <p:spTgt spid="35"/>
                                        </p:tgtEl>
                                      </p:cBhvr>
                                    </p:animEffect>
                                  </p:childTnLst>
                                </p:cTn>
                              </p:par>
                            </p:childTnLst>
                          </p:cTn>
                        </p:par>
                        <p:par>
                          <p:cTn id="48" fill="hold">
                            <p:stCondLst>
                              <p:cond delay="5500"/>
                            </p:stCondLst>
                            <p:childTnLst>
                              <p:par>
                                <p:cTn id="49" presetID="5" presetClass="entr" presetSubtype="10" fill="hold" grpId="0" nodeType="after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checkerboard(across)">
                                      <p:cBhvr>
                                        <p:cTn id="51"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26" grpId="0" animBg="1"/>
      <p:bldP spid="27" grpId="0" animBg="1"/>
      <p:bldP spid="28" grpId="0" animBg="1"/>
      <p:bldP spid="29" grpId="0" animBg="1"/>
      <p:bldP spid="33" grpId="0" animBg="1"/>
      <p:bldP spid="34" grpId="0" animBg="1"/>
      <p:bldP spid="35" grpId="0" animBg="1"/>
      <p:bldP spid="3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1066800"/>
          </a:xfrm>
        </p:spPr>
        <p:txBody>
          <a:bodyPr>
            <a:normAutofit/>
          </a:bodyPr>
          <a:lstStyle/>
          <a:p>
            <a:r>
              <a:rPr kumimoji="1" lang="ja-JP" altLang="en-US" sz="3200" dirty="0" smtClean="0"/>
              <a:t>クラス分けの状況</a:t>
            </a:r>
            <a:endParaRPr kumimoji="1" lang="ja-JP" altLang="en-US" sz="32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19</a:t>
            </a:fld>
            <a:endParaRPr kumimoji="1" lang="ja-JP" altLang="en-US" dirty="0"/>
          </a:p>
        </p:txBody>
      </p:sp>
      <p:graphicFrame>
        <p:nvGraphicFramePr>
          <p:cNvPr id="5" name="グラフ 4"/>
          <p:cNvGraphicFramePr/>
          <p:nvPr/>
        </p:nvGraphicFramePr>
        <p:xfrm>
          <a:off x="357158" y="1571612"/>
          <a:ext cx="8215370" cy="48577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642918"/>
            <a:ext cx="8229600" cy="1066800"/>
          </a:xfrm>
        </p:spPr>
        <p:txBody>
          <a:bodyPr/>
          <a:lstStyle/>
          <a:p>
            <a:r>
              <a:rPr kumimoji="1" lang="ja-JP" altLang="en-US" dirty="0" smtClean="0"/>
              <a:t>発表の流れ</a:t>
            </a:r>
            <a:endParaRPr kumimoji="1" lang="ja-JP" altLang="en-US" dirty="0"/>
          </a:p>
        </p:txBody>
      </p:sp>
      <p:sp>
        <p:nvSpPr>
          <p:cNvPr id="3" name="コンテンツ プレースホルダ 2"/>
          <p:cNvSpPr>
            <a:spLocks noGrp="1"/>
          </p:cNvSpPr>
          <p:nvPr>
            <p:ph idx="1"/>
          </p:nvPr>
        </p:nvSpPr>
        <p:spPr>
          <a:xfrm>
            <a:off x="428596" y="1785926"/>
            <a:ext cx="7929618" cy="4717172"/>
          </a:xfrm>
        </p:spPr>
        <p:txBody>
          <a:bodyPr>
            <a:normAutofit lnSpcReduction="10000"/>
          </a:bodyPr>
          <a:lstStyle/>
          <a:p>
            <a:pPr marL="624078" indent="-514350">
              <a:lnSpc>
                <a:spcPct val="150000"/>
              </a:lnSpc>
              <a:buFont typeface="+mj-lt"/>
              <a:buAutoNum type="arabicPeriod"/>
            </a:pPr>
            <a:r>
              <a:rPr lang="ja-JP" altLang="en-US" dirty="0" smtClean="0"/>
              <a:t>先行事例</a:t>
            </a:r>
            <a:endParaRPr lang="en-US" altLang="ja-JP" dirty="0" smtClean="0"/>
          </a:p>
          <a:p>
            <a:pPr marL="624078" indent="-514350">
              <a:lnSpc>
                <a:spcPct val="150000"/>
              </a:lnSpc>
              <a:buFont typeface="+mj-lt"/>
              <a:buAutoNum type="arabicPeriod"/>
            </a:pPr>
            <a:r>
              <a:rPr lang="en-US" altLang="ja-JP" dirty="0" smtClean="0"/>
              <a:t>Neural Test Theory</a:t>
            </a:r>
          </a:p>
          <a:p>
            <a:pPr marL="624078" indent="-514350">
              <a:lnSpc>
                <a:spcPct val="150000"/>
              </a:lnSpc>
              <a:buFont typeface="+mj-lt"/>
              <a:buAutoNum type="arabicPeriod"/>
            </a:pPr>
            <a:r>
              <a:rPr lang="ja-JP" altLang="en-US" dirty="0" smtClean="0"/>
              <a:t>英語プレイスメントテスト作成の流れ</a:t>
            </a:r>
            <a:endParaRPr lang="en-US" altLang="ja-JP" dirty="0" smtClean="0"/>
          </a:p>
          <a:p>
            <a:pPr marL="624078" indent="-514350">
              <a:lnSpc>
                <a:spcPct val="150000"/>
              </a:lnSpc>
              <a:buFont typeface="+mj-lt"/>
              <a:buAutoNum type="arabicPeriod"/>
            </a:pPr>
            <a:r>
              <a:rPr lang="ja-JP" altLang="en-US" dirty="0" smtClean="0"/>
              <a:t>疑似クラス分けによるデータ分析</a:t>
            </a:r>
            <a:endParaRPr kumimoji="1" lang="en-US" altLang="ja-JP" dirty="0" smtClean="0"/>
          </a:p>
          <a:p>
            <a:pPr marL="624078" indent="-514350">
              <a:lnSpc>
                <a:spcPct val="150000"/>
              </a:lnSpc>
              <a:buFont typeface="+mj-lt"/>
              <a:buAutoNum type="arabicPeriod"/>
            </a:pPr>
            <a:r>
              <a:rPr lang="en-US" altLang="ja-JP" dirty="0" smtClean="0"/>
              <a:t>1PLM </a:t>
            </a:r>
            <a:r>
              <a:rPr lang="ja-JP" altLang="en-US" dirty="0" smtClean="0"/>
              <a:t>と </a:t>
            </a:r>
            <a:r>
              <a:rPr lang="en-US" altLang="ja-JP" dirty="0" smtClean="0"/>
              <a:t>NTT </a:t>
            </a:r>
            <a:r>
              <a:rPr lang="ja-JP" altLang="en-US" dirty="0" smtClean="0"/>
              <a:t>の比較</a:t>
            </a:r>
            <a:endParaRPr lang="en-US" altLang="ja-JP" dirty="0" smtClean="0"/>
          </a:p>
          <a:p>
            <a:pPr marL="624078" indent="-514350">
              <a:lnSpc>
                <a:spcPct val="150000"/>
              </a:lnSpc>
              <a:buFont typeface="+mj-lt"/>
              <a:buAutoNum type="arabicPeriod"/>
            </a:pPr>
            <a:r>
              <a:rPr kumimoji="1" lang="ja-JP" altLang="en-US" dirty="0" smtClean="0"/>
              <a:t>他のテストスコアとの相関分析</a:t>
            </a:r>
            <a:endParaRPr kumimoji="1" lang="en-US" altLang="ja-JP" dirty="0" smtClean="0"/>
          </a:p>
          <a:p>
            <a:pPr marL="624078" indent="-514350">
              <a:lnSpc>
                <a:spcPct val="150000"/>
              </a:lnSpc>
              <a:buFont typeface="+mj-lt"/>
              <a:buAutoNum type="arabicPeriod"/>
            </a:pPr>
            <a:r>
              <a:rPr lang="ja-JP" altLang="en-US" dirty="0" smtClean="0"/>
              <a:t>まとめと</a:t>
            </a:r>
            <a:r>
              <a:rPr kumimoji="1" lang="ja-JP" altLang="en-US" dirty="0" smtClean="0"/>
              <a:t>今後の課題</a:t>
            </a:r>
            <a:endParaRPr kumimoji="1" lang="en-US" altLang="ja-JP" dirty="0" smtClean="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a:t>
            </a:fld>
            <a:endParaRPr kumimoji="1" lang="ja-JP" altLang="en-US" dirty="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642918"/>
            <a:ext cx="8229600" cy="1066800"/>
          </a:xfrm>
        </p:spPr>
        <p:txBody>
          <a:bodyPr>
            <a:normAutofit/>
          </a:bodyPr>
          <a:lstStyle/>
          <a:p>
            <a:r>
              <a:rPr lang="ja-JP" altLang="en-US" sz="3200" dirty="0" smtClean="0"/>
              <a:t>各クラスの英語基礎力総合評価</a:t>
            </a:r>
            <a:r>
              <a:rPr lang="en-US" sz="3200" dirty="0" smtClean="0"/>
              <a:t>(R</a:t>
            </a:r>
            <a:r>
              <a:rPr lang="en-US" sz="3200" baseline="-25000" dirty="0" smtClean="0"/>
              <a:t>T</a:t>
            </a:r>
            <a:r>
              <a:rPr lang="ja-JP" altLang="en-US" sz="3200" baseline="-25000" dirty="0" err="1" smtClean="0"/>
              <a:t>、</a:t>
            </a:r>
            <a:r>
              <a:rPr lang="en-US" sz="3200" dirty="0" err="1" smtClean="0"/>
              <a:t>θ</a:t>
            </a:r>
            <a:r>
              <a:rPr lang="en-US" sz="3200" baseline="-25000" dirty="0" err="1" smtClean="0"/>
              <a:t>T</a:t>
            </a:r>
            <a:r>
              <a:rPr lang="ja-JP" altLang="en-US" sz="3200" baseline="-25000" dirty="0" err="1" smtClean="0"/>
              <a:t>、</a:t>
            </a:r>
            <a:r>
              <a:rPr lang="en-US" sz="3200" dirty="0" smtClean="0"/>
              <a:t>S</a:t>
            </a:r>
            <a:r>
              <a:rPr lang="en-US" sz="3200" baseline="-25000" dirty="0" smtClean="0"/>
              <a:t>T</a:t>
            </a:r>
            <a:r>
              <a:rPr lang="en-US" sz="3200" dirty="0" smtClean="0"/>
              <a:t>)</a:t>
            </a:r>
            <a:r>
              <a:rPr lang="ja-JP" altLang="en-US" sz="3200" dirty="0" smtClean="0"/>
              <a:t>の代表値と散布度の比較</a:t>
            </a:r>
            <a:endParaRPr kumimoji="1" lang="ja-JP" altLang="en-US" sz="32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20</a:t>
            </a:fld>
            <a:endParaRPr kumimoji="1" lang="ja-JP" altLang="en-US" dirty="0"/>
          </a:p>
        </p:txBody>
      </p:sp>
      <p:graphicFrame>
        <p:nvGraphicFramePr>
          <p:cNvPr id="5" name="表 4"/>
          <p:cNvGraphicFramePr>
            <a:graphicFrameLocks noGrp="1"/>
          </p:cNvGraphicFramePr>
          <p:nvPr/>
        </p:nvGraphicFramePr>
        <p:xfrm>
          <a:off x="642910" y="2071678"/>
          <a:ext cx="7623107" cy="3929093"/>
        </p:xfrm>
        <a:graphic>
          <a:graphicData uri="http://schemas.openxmlformats.org/drawingml/2006/table">
            <a:tbl>
              <a:tblPr/>
              <a:tblGrid>
                <a:gridCol w="1082522"/>
                <a:gridCol w="703428"/>
                <a:gridCol w="785818"/>
                <a:gridCol w="1000132"/>
                <a:gridCol w="314496"/>
                <a:gridCol w="803910"/>
                <a:gridCol w="932537"/>
                <a:gridCol w="306511"/>
                <a:gridCol w="857256"/>
                <a:gridCol w="836497"/>
              </a:tblGrid>
              <a:tr h="561299">
                <a:tc rowSpan="2">
                  <a:txBody>
                    <a:bodyPr/>
                    <a:lstStyle/>
                    <a:p>
                      <a:pPr algn="ctr" fontAlgn="ctr">
                        <a:lnSpc>
                          <a:spcPts val="1200"/>
                        </a:lnSpc>
                        <a:spcAft>
                          <a:spcPts val="0"/>
                        </a:spcAft>
                      </a:pPr>
                      <a:endParaRPr lang="en-US" sz="2400" kern="1200" dirty="0">
                        <a:solidFill>
                          <a:srgbClr val="000000"/>
                        </a:solidFill>
                        <a:latin typeface="Times New Roman"/>
                        <a:ea typeface="ＭＳ 明朝"/>
                      </a:endParaRPr>
                    </a:p>
                    <a:p>
                      <a:pPr algn="ctr" fontAlgn="ctr">
                        <a:lnSpc>
                          <a:spcPts val="1200"/>
                        </a:lnSpc>
                        <a:spcAft>
                          <a:spcPts val="0"/>
                        </a:spcAft>
                      </a:pPr>
                      <a:r>
                        <a:rPr lang="en-US" sz="2400" kern="1200" dirty="0">
                          <a:solidFill>
                            <a:srgbClr val="000000"/>
                          </a:solidFill>
                          <a:latin typeface="Times New Roman"/>
                          <a:ea typeface="ＭＳ 明朝"/>
                        </a:rPr>
                        <a:t>Class</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rowSpan="2">
                  <a:txBody>
                    <a:bodyPr/>
                    <a:lstStyle/>
                    <a:p>
                      <a:pPr algn="ctr" fontAlgn="ctr">
                        <a:lnSpc>
                          <a:spcPts val="1200"/>
                        </a:lnSpc>
                        <a:spcAft>
                          <a:spcPts val="0"/>
                        </a:spcAft>
                      </a:pPr>
                      <a:endParaRPr lang="en-US" sz="2400" kern="1200" dirty="0">
                        <a:solidFill>
                          <a:srgbClr val="000000"/>
                        </a:solidFill>
                        <a:latin typeface="ＭＳ 明朝"/>
                        <a:ea typeface="ＤＦ平成明朝体W3"/>
                        <a:cs typeface="Arial"/>
                      </a:endParaRPr>
                    </a:p>
                    <a:p>
                      <a:pPr algn="ctr" fontAlgn="ctr">
                        <a:lnSpc>
                          <a:spcPts val="1200"/>
                        </a:lnSpc>
                        <a:spcAft>
                          <a:spcPts val="0"/>
                        </a:spcAft>
                      </a:pPr>
                      <a:r>
                        <a:rPr lang="en-US" sz="2400" i="1" kern="1200" dirty="0">
                          <a:solidFill>
                            <a:srgbClr val="000000"/>
                          </a:solidFill>
                          <a:latin typeface="ＭＳ 明朝"/>
                          <a:ea typeface="ＤＦ平成明朝体W3"/>
                          <a:cs typeface="Arial"/>
                        </a:rPr>
                        <a:t>n </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gridSpan="2">
                  <a:txBody>
                    <a:bodyPr/>
                    <a:lstStyle/>
                    <a:p>
                      <a:pPr algn="ctr" fontAlgn="ctr">
                        <a:lnSpc>
                          <a:spcPts val="1200"/>
                        </a:lnSpc>
                        <a:spcAft>
                          <a:spcPts val="0"/>
                        </a:spcAft>
                      </a:pPr>
                      <a:r>
                        <a:rPr lang="en-US" sz="2400" kern="0">
                          <a:latin typeface="Times New Roman"/>
                          <a:ea typeface="ＭＳ 明朝"/>
                        </a:rPr>
                        <a:t>R</a:t>
                      </a:r>
                      <a:r>
                        <a:rPr lang="en-US" sz="2400" kern="0" baseline="-25000">
                          <a:latin typeface="Times New Roman"/>
                          <a:ea typeface="ＭＳ 明朝"/>
                        </a:rPr>
                        <a:t>T</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ts val="1200"/>
                        </a:lnSpc>
                        <a:spcAft>
                          <a:spcPts val="0"/>
                        </a:spcAft>
                      </a:pPr>
                      <a:endParaRPr lang="en-US" sz="2400" kern="0">
                        <a:latin typeface="Times New Roman"/>
                        <a:ea typeface="ＭＳ 明朝"/>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gridSpan="2">
                  <a:txBody>
                    <a:bodyPr/>
                    <a:lstStyle/>
                    <a:p>
                      <a:pPr algn="ctr" fontAlgn="ctr">
                        <a:lnSpc>
                          <a:spcPts val="1200"/>
                        </a:lnSpc>
                        <a:spcAft>
                          <a:spcPts val="0"/>
                        </a:spcAft>
                      </a:pPr>
                      <a:r>
                        <a:rPr lang="en-US" sz="2400" kern="0">
                          <a:latin typeface="Times New Roman"/>
                          <a:ea typeface="ＭＳ 明朝"/>
                        </a:rPr>
                        <a:t>θ</a:t>
                      </a:r>
                      <a:r>
                        <a:rPr lang="en-US" sz="2400" kern="0" baseline="-25000">
                          <a:latin typeface="Times New Roman"/>
                          <a:ea typeface="ＭＳ 明朝"/>
                        </a:rPr>
                        <a:t>T</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hMerge="1">
                  <a:txBody>
                    <a:bodyPr/>
                    <a:lstStyle/>
                    <a:p>
                      <a:endParaRPr kumimoji="1" lang="ja-JP" altLang="en-US"/>
                    </a:p>
                  </a:txBody>
                  <a:tcPr/>
                </a:tc>
                <a:tc>
                  <a:txBody>
                    <a:bodyPr/>
                    <a:lstStyle/>
                    <a:p>
                      <a:pPr algn="ctr" fontAlgn="ctr">
                        <a:lnSpc>
                          <a:spcPts val="1200"/>
                        </a:lnSpc>
                        <a:spcAft>
                          <a:spcPts val="0"/>
                        </a:spcAft>
                      </a:pPr>
                      <a:endParaRPr lang="en-US" sz="2400" kern="0">
                        <a:latin typeface="Times New Roman"/>
                        <a:ea typeface="ＭＳ 明朝"/>
                      </a:endParaRPr>
                    </a:p>
                  </a:txBody>
                  <a:tcPr marL="0" marR="0" marT="0" marB="0" anchor="ctr">
                    <a:lnL>
                      <a:noFill/>
                    </a:lnL>
                    <a:lnR>
                      <a:noFill/>
                    </a:lnR>
                    <a:lnT w="12700" cap="flat" cmpd="sng" algn="ctr">
                      <a:solidFill>
                        <a:srgbClr val="53548A"/>
                      </a:solidFill>
                      <a:prstDash val="solid"/>
                      <a:round/>
                      <a:headEnd type="none" w="med" len="med"/>
                      <a:tailEnd type="none" w="med" len="med"/>
                    </a:lnT>
                    <a:lnB>
                      <a:noFill/>
                    </a:lnB>
                  </a:tcPr>
                </a:tc>
                <a:tc gridSpan="2">
                  <a:txBody>
                    <a:bodyPr/>
                    <a:lstStyle/>
                    <a:p>
                      <a:pPr algn="ctr" fontAlgn="ctr">
                        <a:lnSpc>
                          <a:spcPts val="1200"/>
                        </a:lnSpc>
                        <a:spcAft>
                          <a:spcPts val="0"/>
                        </a:spcAft>
                      </a:pPr>
                      <a:r>
                        <a:rPr lang="en-US" sz="2400" kern="0">
                          <a:latin typeface="Times New Roman"/>
                          <a:ea typeface="ＭＳ 明朝"/>
                        </a:rPr>
                        <a:t>S</a:t>
                      </a:r>
                      <a:r>
                        <a:rPr lang="en-US" sz="2400" kern="0" baseline="-25000">
                          <a:latin typeface="Times New Roman"/>
                          <a:ea typeface="ＭＳ 明朝"/>
                        </a:rPr>
                        <a:t>T</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hMerge="1">
                  <a:txBody>
                    <a:bodyPr/>
                    <a:lstStyle/>
                    <a:p>
                      <a:endParaRPr kumimoji="1" lang="ja-JP" altLang="en-US"/>
                    </a:p>
                  </a:txBody>
                  <a:tcPr/>
                </a:tc>
              </a:tr>
              <a:tr h="561299">
                <a:tc vMerge="1">
                  <a:txBody>
                    <a:bodyPr/>
                    <a:lstStyle/>
                    <a:p>
                      <a:endParaRPr kumimoji="1" lang="ja-JP" altLang="en-US"/>
                    </a:p>
                  </a:txBody>
                  <a:tcPr/>
                </a:tc>
                <a:tc vMerge="1">
                  <a:txBody>
                    <a:bodyPr/>
                    <a:lstStyle/>
                    <a:p>
                      <a:endParaRPr kumimoji="1" lang="ja-JP" altLang="en-US"/>
                    </a:p>
                  </a:txBody>
                  <a:tcPr/>
                </a:tc>
                <a:tc>
                  <a:txBody>
                    <a:bodyPr/>
                    <a:lstStyle/>
                    <a:p>
                      <a:pPr algn="ctr">
                        <a:lnSpc>
                          <a:spcPts val="1200"/>
                        </a:lnSpc>
                        <a:spcAft>
                          <a:spcPts val="0"/>
                        </a:spcAft>
                      </a:pPr>
                      <a:r>
                        <a:rPr lang="en-US" sz="2400" i="1" kern="0" dirty="0" err="1">
                          <a:latin typeface="Times New Roman"/>
                          <a:ea typeface="ＭＳ 明朝"/>
                        </a:rPr>
                        <a:t>Mdn</a:t>
                      </a:r>
                      <a:endParaRPr lang="ja-JP" sz="2400" kern="100" dirty="0">
                        <a:latin typeface="Times New Roman"/>
                        <a:ea typeface="ＤＦ平成明朝体W3"/>
                      </a:endParaRPr>
                    </a:p>
                  </a:txBody>
                  <a:tcPr marL="0" marR="0" marT="0"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a:txBody>
                    <a:bodyPr/>
                    <a:lstStyle/>
                    <a:p>
                      <a:pPr algn="ctr">
                        <a:lnSpc>
                          <a:spcPts val="1200"/>
                        </a:lnSpc>
                        <a:spcAft>
                          <a:spcPts val="0"/>
                        </a:spcAft>
                      </a:pPr>
                      <a:r>
                        <a:rPr lang="en-US" sz="2400" i="1" kern="0" dirty="0">
                          <a:latin typeface="Times New Roman"/>
                          <a:ea typeface="ＭＳ 明朝"/>
                        </a:rPr>
                        <a:t>Range</a:t>
                      </a:r>
                      <a:endParaRPr lang="ja-JP" sz="2400" kern="100" dirty="0">
                        <a:latin typeface="Times New Roman"/>
                        <a:ea typeface="ＤＦ平成明朝体W3"/>
                      </a:endParaRPr>
                    </a:p>
                  </a:txBody>
                  <a:tcPr marL="0" marR="0" marT="0"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endParaRPr lang="ja-JP" sz="2400" kern="100" dirty="0">
                        <a:latin typeface="Times New Roman"/>
                        <a:ea typeface="ＤＦ平成明朝体W3"/>
                      </a:endParaRPr>
                    </a:p>
                  </a:txBody>
                  <a:tcPr marL="0" marR="0" marT="0"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i="1" kern="1200" dirty="0">
                          <a:solidFill>
                            <a:srgbClr val="000000"/>
                          </a:solidFill>
                          <a:latin typeface="Times New Roman"/>
                          <a:ea typeface="ＭＳ 明朝"/>
                        </a:rPr>
                        <a:t>M</a:t>
                      </a:r>
                      <a:endParaRPr lang="ja-JP" sz="2400" kern="100" dirty="0">
                        <a:latin typeface="Times New Roman"/>
                        <a:ea typeface="ＤＦ平成明朝体W3"/>
                      </a:endParaRPr>
                    </a:p>
                  </a:txBody>
                  <a:tcPr marL="0" marR="0" marT="0"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i="1" kern="1200">
                          <a:solidFill>
                            <a:srgbClr val="000000"/>
                          </a:solidFill>
                          <a:latin typeface="Times New Roman"/>
                          <a:ea typeface="ＭＳ 明朝"/>
                        </a:rPr>
                        <a:t>SD</a:t>
                      </a:r>
                      <a:endParaRPr lang="ja-JP" sz="2400" kern="100">
                        <a:latin typeface="Times New Roman"/>
                        <a:ea typeface="ＤＦ平成明朝体W3"/>
                      </a:endParaRPr>
                    </a:p>
                  </a:txBody>
                  <a:tcPr marL="0" marR="0" marT="0"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endParaRPr lang="ja-JP" sz="2400" kern="100">
                        <a:latin typeface="Times New Roman"/>
                        <a:ea typeface="ＤＦ平成明朝体W3"/>
                      </a:endParaRPr>
                    </a:p>
                  </a:txBody>
                  <a:tcPr marL="0" marR="0" marT="0"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i="1" kern="1200">
                          <a:solidFill>
                            <a:srgbClr val="000000"/>
                          </a:solidFill>
                          <a:latin typeface="Times New Roman"/>
                          <a:ea typeface="ＭＳ 明朝"/>
                        </a:rPr>
                        <a:t>M</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i="1" kern="1200">
                          <a:solidFill>
                            <a:srgbClr val="000000"/>
                          </a:solidFill>
                          <a:latin typeface="Times New Roman"/>
                          <a:ea typeface="ＭＳ 明朝"/>
                        </a:rPr>
                        <a:t>SD</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w="12700" cap="flat" cmpd="sng" algn="ctr">
                      <a:solidFill>
                        <a:srgbClr val="53548A"/>
                      </a:solidFill>
                      <a:prstDash val="solid"/>
                      <a:round/>
                      <a:headEnd type="none" w="med" len="med"/>
                      <a:tailEnd type="none" w="med" len="med"/>
                    </a:lnB>
                  </a:tcPr>
                </a:tc>
              </a:tr>
              <a:tr h="561299">
                <a:tc>
                  <a:txBody>
                    <a:bodyPr/>
                    <a:lstStyle/>
                    <a:p>
                      <a:pPr algn="ctr" fontAlgn="ctr">
                        <a:lnSpc>
                          <a:spcPts val="1200"/>
                        </a:lnSpc>
                        <a:spcAft>
                          <a:spcPts val="0"/>
                        </a:spcAft>
                      </a:pPr>
                      <a:r>
                        <a:rPr lang="en-US" sz="2400" kern="1200" dirty="0">
                          <a:solidFill>
                            <a:srgbClr val="000000"/>
                          </a:solidFill>
                          <a:latin typeface="Times New Roman"/>
                          <a:ea typeface="ＭＳ 明朝"/>
                        </a:rPr>
                        <a:t>Class 01 </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15 </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6</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5</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-3.06 </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0.604 </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26.9 </a:t>
                      </a:r>
                      <a:endParaRPr lang="ja-JP" sz="2400" kern="100" dirty="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3.88 </a:t>
                      </a:r>
                      <a:endParaRPr lang="ja-JP" sz="2400" kern="100">
                        <a:latin typeface="Times New Roman"/>
                        <a:ea typeface="ＤＦ平成明朝体W3"/>
                      </a:endParaRPr>
                    </a:p>
                  </a:txBody>
                  <a:tcPr marL="8255" marR="8255" marT="8255" marB="0" anchor="ctr">
                    <a:lnL>
                      <a:noFill/>
                    </a:lnL>
                    <a:lnR>
                      <a:noFill/>
                    </a:lnR>
                    <a:lnT w="12700" cap="flat" cmpd="sng" algn="ctr">
                      <a:solidFill>
                        <a:srgbClr val="53548A"/>
                      </a:solidFill>
                      <a:prstDash val="solid"/>
                      <a:round/>
                      <a:headEnd type="none" w="med" len="med"/>
                      <a:tailEnd type="none" w="med" len="med"/>
                    </a:lnT>
                    <a:lnB>
                      <a:noFill/>
                    </a:lnB>
                  </a:tcPr>
                </a:tc>
              </a:tr>
              <a:tr h="561299">
                <a:tc>
                  <a:txBody>
                    <a:bodyPr/>
                    <a:lstStyle/>
                    <a:p>
                      <a:pPr algn="ctr" fontAlgn="ctr">
                        <a:lnSpc>
                          <a:spcPts val="1200"/>
                        </a:lnSpc>
                        <a:spcAft>
                          <a:spcPts val="0"/>
                        </a:spcAft>
                      </a:pPr>
                      <a:r>
                        <a:rPr lang="en-US" sz="2400" kern="1200">
                          <a:solidFill>
                            <a:srgbClr val="000000"/>
                          </a:solidFill>
                          <a:latin typeface="Times New Roman"/>
                          <a:ea typeface="ＭＳ 明朝"/>
                        </a:rPr>
                        <a:t>Class 02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15 </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11</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5</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-1.39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0.584 </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endParaRPr lang="en-US" sz="2400" kern="1200" dirty="0">
                        <a:solidFill>
                          <a:srgbClr val="000000"/>
                        </a:solidFill>
                        <a:latin typeface="Times New Roman"/>
                        <a:ea typeface="ＭＳ 明朝"/>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35.5 </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3.76 </a:t>
                      </a:r>
                      <a:endParaRPr lang="ja-JP" sz="2400" kern="100" dirty="0">
                        <a:latin typeface="Times New Roman"/>
                        <a:ea typeface="ＤＦ平成明朝体W3"/>
                      </a:endParaRPr>
                    </a:p>
                  </a:txBody>
                  <a:tcPr marL="8255" marR="8255" marT="8255" marB="0" anchor="ctr">
                    <a:lnL>
                      <a:noFill/>
                    </a:lnL>
                    <a:lnR>
                      <a:noFill/>
                    </a:lnR>
                    <a:lnT>
                      <a:noFill/>
                    </a:lnT>
                    <a:lnB>
                      <a:noFill/>
                    </a:lnB>
                  </a:tcPr>
                </a:tc>
              </a:tr>
              <a:tr h="561299">
                <a:tc>
                  <a:txBody>
                    <a:bodyPr/>
                    <a:lstStyle/>
                    <a:p>
                      <a:pPr algn="ctr" fontAlgn="ctr">
                        <a:lnSpc>
                          <a:spcPts val="1200"/>
                        </a:lnSpc>
                        <a:spcAft>
                          <a:spcPts val="0"/>
                        </a:spcAft>
                      </a:pPr>
                      <a:r>
                        <a:rPr lang="en-US" sz="2400" kern="1200">
                          <a:solidFill>
                            <a:srgbClr val="000000"/>
                          </a:solidFill>
                          <a:latin typeface="Times New Roman"/>
                          <a:ea typeface="ＭＳ 明朝"/>
                        </a:rPr>
                        <a:t>Class 03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16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17</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4</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0.11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0.652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42.6 </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3.66 </a:t>
                      </a:r>
                      <a:endParaRPr lang="ja-JP" sz="2400" kern="100" dirty="0">
                        <a:latin typeface="Times New Roman"/>
                        <a:ea typeface="ＤＦ平成明朝体W3"/>
                      </a:endParaRPr>
                    </a:p>
                  </a:txBody>
                  <a:tcPr marL="8255" marR="8255" marT="8255" marB="0" anchor="ctr">
                    <a:lnL>
                      <a:noFill/>
                    </a:lnL>
                    <a:lnR>
                      <a:noFill/>
                    </a:lnR>
                    <a:lnT>
                      <a:noFill/>
                    </a:lnT>
                    <a:lnB>
                      <a:noFill/>
                    </a:lnB>
                  </a:tcPr>
                </a:tc>
              </a:tr>
              <a:tr h="561299">
                <a:tc>
                  <a:txBody>
                    <a:bodyPr/>
                    <a:lstStyle/>
                    <a:p>
                      <a:pPr algn="ctr" fontAlgn="ctr">
                        <a:lnSpc>
                          <a:spcPts val="1200"/>
                        </a:lnSpc>
                        <a:spcAft>
                          <a:spcPts val="0"/>
                        </a:spcAft>
                      </a:pPr>
                      <a:r>
                        <a:rPr lang="en-US" sz="2400" kern="1200">
                          <a:solidFill>
                            <a:srgbClr val="000000"/>
                          </a:solidFill>
                          <a:latin typeface="Times New Roman"/>
                          <a:ea typeface="ＭＳ 明朝"/>
                        </a:rPr>
                        <a:t>Class 04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14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21</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3 </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0.97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a:solidFill>
                            <a:srgbClr val="000000"/>
                          </a:solidFill>
                          <a:latin typeface="Times New Roman"/>
                          <a:ea typeface="ＭＳ 明朝"/>
                        </a:rPr>
                        <a:t>0.698 </a:t>
                      </a:r>
                      <a:endParaRPr lang="ja-JP" sz="2400" kern="10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46.9 </a:t>
                      </a:r>
                      <a:endParaRPr lang="ja-JP" sz="2400" kern="100" dirty="0">
                        <a:latin typeface="Times New Roman"/>
                        <a:ea typeface="ＤＦ平成明朝体W3"/>
                      </a:endParaRPr>
                    </a:p>
                  </a:txBody>
                  <a:tcPr marL="8255" marR="8255" marT="8255" marB="0" anchor="ctr">
                    <a:lnL>
                      <a:noFill/>
                    </a:lnL>
                    <a:lnR>
                      <a:noFill/>
                    </a:lnR>
                    <a:lnT>
                      <a:noFill/>
                    </a:lnT>
                    <a:lnB>
                      <a:noFill/>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3.09 </a:t>
                      </a:r>
                      <a:endParaRPr lang="ja-JP" sz="2400" kern="100" dirty="0">
                        <a:latin typeface="Times New Roman"/>
                        <a:ea typeface="ＤＦ平成明朝体W3"/>
                      </a:endParaRPr>
                    </a:p>
                  </a:txBody>
                  <a:tcPr marL="8255" marR="8255" marT="8255" marB="0" anchor="ctr">
                    <a:lnL>
                      <a:noFill/>
                    </a:lnL>
                    <a:lnR>
                      <a:noFill/>
                    </a:lnR>
                    <a:lnT>
                      <a:noFill/>
                    </a:lnT>
                    <a:lnB>
                      <a:noFill/>
                    </a:lnB>
                  </a:tcPr>
                </a:tc>
              </a:tr>
              <a:tr h="561299">
                <a:tc>
                  <a:txBody>
                    <a:bodyPr/>
                    <a:lstStyle/>
                    <a:p>
                      <a:pPr algn="ctr" fontAlgn="ctr">
                        <a:lnSpc>
                          <a:spcPts val="1200"/>
                        </a:lnSpc>
                        <a:spcAft>
                          <a:spcPts val="0"/>
                        </a:spcAft>
                      </a:pPr>
                      <a:r>
                        <a:rPr lang="en-US" sz="2400" kern="1200">
                          <a:solidFill>
                            <a:srgbClr val="000000"/>
                          </a:solidFill>
                          <a:latin typeface="Times New Roman"/>
                          <a:ea typeface="ＭＳ 明朝"/>
                        </a:rPr>
                        <a:t>Class 05 </a:t>
                      </a:r>
                      <a:endParaRPr lang="ja-JP" sz="2400" kern="10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a:solidFill>
                            <a:srgbClr val="000000"/>
                          </a:solidFill>
                          <a:latin typeface="Times New Roman"/>
                          <a:ea typeface="ＭＳ 明朝"/>
                        </a:rPr>
                        <a:t>15 </a:t>
                      </a:r>
                      <a:endParaRPr lang="ja-JP" sz="2400" kern="10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26</a:t>
                      </a:r>
                      <a:endParaRPr lang="ja-JP" sz="2400" kern="100" dirty="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a:solidFill>
                            <a:srgbClr val="000000"/>
                          </a:solidFill>
                          <a:latin typeface="Times New Roman"/>
                          <a:ea typeface="ＭＳ 明朝"/>
                        </a:rPr>
                        <a:t>6 </a:t>
                      </a:r>
                      <a:endParaRPr lang="ja-JP" sz="2400" kern="10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a:solidFill>
                            <a:srgbClr val="000000"/>
                          </a:solidFill>
                          <a:latin typeface="Times New Roman"/>
                          <a:ea typeface="ＭＳ 明朝"/>
                        </a:rPr>
                        <a:t>2.89 </a:t>
                      </a:r>
                      <a:endParaRPr lang="ja-JP" sz="2400" kern="10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a:solidFill>
                            <a:srgbClr val="000000"/>
                          </a:solidFill>
                          <a:latin typeface="Times New Roman"/>
                          <a:ea typeface="ＭＳ 明朝"/>
                        </a:rPr>
                        <a:t>1.204 </a:t>
                      </a:r>
                      <a:endParaRPr lang="ja-JP" sz="2400" kern="10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endParaRPr lang="en-US" sz="2400" kern="1200">
                        <a:solidFill>
                          <a:srgbClr val="000000"/>
                        </a:solidFill>
                        <a:latin typeface="Times New Roman"/>
                        <a:ea typeface="ＭＳ 明朝"/>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a:solidFill>
                            <a:srgbClr val="000000"/>
                          </a:solidFill>
                          <a:latin typeface="Times New Roman"/>
                          <a:ea typeface="ＭＳ 明朝"/>
                        </a:rPr>
                        <a:t>54.3 </a:t>
                      </a:r>
                      <a:endParaRPr lang="ja-JP" sz="2400" kern="10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c>
                  <a:txBody>
                    <a:bodyPr/>
                    <a:lstStyle/>
                    <a:p>
                      <a:pPr algn="ctr" fontAlgn="ctr">
                        <a:lnSpc>
                          <a:spcPts val="1200"/>
                        </a:lnSpc>
                        <a:spcAft>
                          <a:spcPts val="0"/>
                        </a:spcAft>
                      </a:pPr>
                      <a:r>
                        <a:rPr lang="en-US" sz="2400" kern="1200" dirty="0">
                          <a:solidFill>
                            <a:srgbClr val="000000"/>
                          </a:solidFill>
                          <a:latin typeface="Times New Roman"/>
                          <a:ea typeface="ＭＳ 明朝"/>
                        </a:rPr>
                        <a:t>4.84 </a:t>
                      </a:r>
                      <a:endParaRPr lang="ja-JP" sz="2400" kern="100" dirty="0">
                        <a:latin typeface="Times New Roman"/>
                        <a:ea typeface="ＤＦ平成明朝体W3"/>
                      </a:endParaRPr>
                    </a:p>
                  </a:txBody>
                  <a:tcPr marL="8255" marR="8255" marT="8255" marB="0" anchor="ctr">
                    <a:lnL>
                      <a:noFill/>
                    </a:lnL>
                    <a:lnR>
                      <a:noFill/>
                    </a:lnR>
                    <a:lnT>
                      <a:noFill/>
                    </a:lnT>
                    <a:lnB w="12700" cap="flat" cmpd="sng" algn="ctr">
                      <a:solidFill>
                        <a:srgbClr val="53548A"/>
                      </a:solidFill>
                      <a:prstDash val="solid"/>
                      <a:round/>
                      <a:headEnd type="none" w="med" len="med"/>
                      <a:tailEnd type="none" w="med" len="med"/>
                    </a:lnB>
                  </a:tcPr>
                </a:tc>
              </a:tr>
            </a:tbl>
          </a:graphicData>
        </a:graphic>
      </p:graphicFrame>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571480"/>
            <a:ext cx="8229600" cy="642942"/>
          </a:xfrm>
        </p:spPr>
        <p:txBody>
          <a:bodyPr>
            <a:normAutofit/>
          </a:bodyPr>
          <a:lstStyle/>
          <a:p>
            <a:r>
              <a:rPr lang="en-US" sz="3200" dirty="0" smtClean="0"/>
              <a:t>R</a:t>
            </a:r>
            <a:r>
              <a:rPr lang="ja-JP" altLang="en-US" sz="3200" dirty="0" err="1" smtClean="0"/>
              <a:t>、</a:t>
            </a:r>
            <a:r>
              <a:rPr lang="en-US" sz="3200" dirty="0" smtClean="0"/>
              <a:t>θ</a:t>
            </a:r>
            <a:r>
              <a:rPr lang="ja-JP" altLang="en-US" sz="3200" dirty="0" err="1" smtClean="0"/>
              <a:t>、</a:t>
            </a:r>
            <a:r>
              <a:rPr lang="en-US" sz="3200" dirty="0" smtClean="0"/>
              <a:t>S </a:t>
            </a:r>
            <a:r>
              <a:rPr lang="ja-JP" altLang="en-US" sz="3200" dirty="0" smtClean="0"/>
              <a:t>間の相関係数</a:t>
            </a:r>
            <a:endParaRPr kumimoji="1" lang="ja-JP" altLang="en-US" sz="32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21</a:t>
            </a:fld>
            <a:endParaRPr kumimoji="1" lang="ja-JP" altLang="en-US" dirty="0"/>
          </a:p>
        </p:txBody>
      </p:sp>
      <p:graphicFrame>
        <p:nvGraphicFramePr>
          <p:cNvPr id="5" name="表 4"/>
          <p:cNvGraphicFramePr>
            <a:graphicFrameLocks noGrp="1"/>
          </p:cNvGraphicFramePr>
          <p:nvPr/>
        </p:nvGraphicFramePr>
        <p:xfrm>
          <a:off x="214282" y="1357298"/>
          <a:ext cx="8643998" cy="4570277"/>
        </p:xfrm>
        <a:graphic>
          <a:graphicData uri="http://schemas.openxmlformats.org/drawingml/2006/table">
            <a:tbl>
              <a:tblPr/>
              <a:tblGrid>
                <a:gridCol w="1421130"/>
                <a:gridCol w="841511"/>
                <a:gridCol w="841511"/>
                <a:gridCol w="841511"/>
                <a:gridCol w="554931"/>
                <a:gridCol w="1421130"/>
                <a:gridCol w="864886"/>
                <a:gridCol w="928694"/>
                <a:gridCol w="928694"/>
              </a:tblGrid>
              <a:tr h="737803">
                <a:tc>
                  <a:txBody>
                    <a:bodyPr/>
                    <a:lstStyle/>
                    <a:p>
                      <a:pPr algn="ctr">
                        <a:spcAft>
                          <a:spcPts val="0"/>
                        </a:spcAft>
                      </a:pPr>
                      <a:r>
                        <a:rPr lang="ja-JP" sz="2400" kern="0" dirty="0">
                          <a:solidFill>
                            <a:srgbClr val="000000"/>
                          </a:solidFill>
                          <a:latin typeface="Times New Roman"/>
                          <a:ea typeface="ＭＳ 明朝"/>
                          <a:cs typeface="ＭＳ Ｐゴシック"/>
                        </a:rPr>
                        <a:t>文法語彙</a:t>
                      </a:r>
                      <a:endParaRPr lang="ja-JP" sz="2400" kern="100" dirty="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dirty="0" err="1">
                          <a:solidFill>
                            <a:srgbClr val="000000"/>
                          </a:solidFill>
                          <a:latin typeface="Times New Roman"/>
                          <a:ea typeface="ＭＳ Ｐゴシック"/>
                        </a:rPr>
                        <a:t>R</a:t>
                      </a:r>
                      <a:r>
                        <a:rPr lang="en-US" sz="2400" kern="0" baseline="-25000" dirty="0" err="1">
                          <a:solidFill>
                            <a:srgbClr val="000000"/>
                          </a:solidFill>
                          <a:latin typeface="Times New Roman"/>
                          <a:ea typeface="ＭＳ Ｐゴシック"/>
                        </a:rPr>
                        <a:t>vg</a:t>
                      </a:r>
                      <a:endParaRPr lang="ja-JP" sz="2400" kern="100" dirty="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vg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dirty="0" err="1">
                          <a:solidFill>
                            <a:srgbClr val="000000"/>
                          </a:solidFill>
                          <a:latin typeface="Times New Roman"/>
                          <a:ea typeface="ＭＳ Ｐゴシック"/>
                        </a:rPr>
                        <a:t>S</a:t>
                      </a:r>
                      <a:r>
                        <a:rPr lang="en-US" sz="2400" kern="0" baseline="-25000" dirty="0" err="1">
                          <a:solidFill>
                            <a:srgbClr val="000000"/>
                          </a:solidFill>
                          <a:latin typeface="Times New Roman"/>
                          <a:ea typeface="ＭＳ Ｐゴシック"/>
                        </a:rPr>
                        <a:t>vg</a:t>
                      </a:r>
                      <a:endParaRPr lang="ja-JP" sz="2400" kern="100" dirty="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ja-JP" sz="2400" kern="0">
                          <a:solidFill>
                            <a:srgbClr val="000000"/>
                          </a:solidFill>
                          <a:latin typeface="Times New Roman"/>
                          <a:ea typeface="ＭＳ 明朝"/>
                          <a:cs typeface="ＭＳ Ｐゴシック"/>
                        </a:rPr>
                        <a:t>会話</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dlg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dlg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S</a:t>
                      </a:r>
                      <a:r>
                        <a:rPr lang="en-US" sz="2400" kern="0" baseline="-25000">
                          <a:solidFill>
                            <a:srgbClr val="000000"/>
                          </a:solidFill>
                          <a:latin typeface="Times New Roman"/>
                          <a:ea typeface="ＭＳ Ｐゴシック"/>
                        </a:rPr>
                        <a:t>dlg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879">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vg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.96</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.96</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dlg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dirty="0">
                          <a:solidFill>
                            <a:srgbClr val="000000"/>
                          </a:solidFill>
                          <a:latin typeface="Times New Roman"/>
                          <a:ea typeface="ＭＳ Ｐゴシック"/>
                        </a:rPr>
                        <a:t>.90</a:t>
                      </a:r>
                      <a:endParaRPr lang="ja-JP" sz="2400" kern="100" dirty="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.90</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r>
              <a:tr h="450879">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vg</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2400" kern="0" dirty="0">
                          <a:solidFill>
                            <a:srgbClr val="000000"/>
                          </a:solidFill>
                          <a:latin typeface="Times New Roman"/>
                          <a:ea typeface="ＭＳ Ｐゴシック"/>
                        </a:rPr>
                        <a:t>.99</a:t>
                      </a:r>
                      <a:endParaRPr lang="ja-JP" sz="2400" kern="100" dirty="0">
                        <a:latin typeface="Times New Roman"/>
                        <a:ea typeface="ＤＦ平成明朝体W3"/>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en-US" sz="2400" kern="0" dirty="0" err="1">
                          <a:solidFill>
                            <a:srgbClr val="000000"/>
                          </a:solidFill>
                          <a:latin typeface="Times New Roman"/>
                          <a:ea typeface="ＭＳ Ｐゴシック"/>
                        </a:rPr>
                        <a:t>θ</a:t>
                      </a:r>
                      <a:r>
                        <a:rPr lang="en-US" sz="2400" kern="0" baseline="-25000" dirty="0" err="1">
                          <a:solidFill>
                            <a:srgbClr val="000000"/>
                          </a:solidFill>
                          <a:latin typeface="Times New Roman"/>
                          <a:ea typeface="ＭＳ Ｐゴシック"/>
                        </a:rPr>
                        <a:t>dlg</a:t>
                      </a:r>
                      <a:endParaRPr lang="ja-JP" sz="2400" kern="100" dirty="0">
                        <a:latin typeface="Times New Roman"/>
                        <a:ea typeface="ＤＦ平成明朝体W3"/>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ja-JP" sz="2400" kern="0" dirty="0">
                          <a:solidFill>
                            <a:srgbClr val="000000"/>
                          </a:solidFill>
                          <a:latin typeface="Times New Roman"/>
                          <a:ea typeface="ＭＳ Ｐゴシック"/>
                          <a:cs typeface="ＭＳ Ｐゴシック"/>
                        </a:rPr>
                        <a:t>―</a:t>
                      </a:r>
                      <a:endParaRPr lang="ja-JP" sz="2400" kern="100" dirty="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.98</a:t>
                      </a:r>
                      <a:endParaRPr lang="ja-JP" sz="2400" kern="100">
                        <a:latin typeface="Times New Roman"/>
                        <a:ea typeface="ＤＦ平成明朝体W3"/>
                      </a:endParaRPr>
                    </a:p>
                  </a:txBody>
                  <a:tcPr marL="62865" marR="62865" marT="0" marB="0" anchor="ctr">
                    <a:lnL>
                      <a:noFill/>
                    </a:lnL>
                    <a:lnR>
                      <a:noFill/>
                    </a:lnR>
                    <a:lnT>
                      <a:noFill/>
                    </a:lnT>
                    <a:lnB>
                      <a:noFill/>
                    </a:lnB>
                  </a:tcPr>
                </a:tc>
              </a:tr>
              <a:tr h="430385">
                <a:tc>
                  <a:txBody>
                    <a:bodyPr/>
                    <a:lstStyle/>
                    <a:p>
                      <a:pPr algn="ctr">
                        <a:spcAft>
                          <a:spcPts val="0"/>
                        </a:spcAft>
                      </a:pPr>
                      <a:r>
                        <a:rPr lang="en-US" sz="2400" kern="0">
                          <a:solidFill>
                            <a:srgbClr val="000000"/>
                          </a:solidFill>
                          <a:latin typeface="Times New Roman"/>
                          <a:ea typeface="ＭＳ Ｐゴシック"/>
                        </a:rPr>
                        <a:t>S</a:t>
                      </a:r>
                      <a:r>
                        <a:rPr lang="en-US" sz="2400" kern="0" baseline="-25000">
                          <a:solidFill>
                            <a:srgbClr val="000000"/>
                          </a:solidFill>
                          <a:latin typeface="Times New Roman"/>
                          <a:ea typeface="ＭＳ Ｐゴシック"/>
                        </a:rPr>
                        <a:t>vg</a:t>
                      </a:r>
                      <a:endParaRPr lang="ja-JP" sz="2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400" kern="0" dirty="0">
                          <a:solidFill>
                            <a:srgbClr val="000000"/>
                          </a:solidFill>
                          <a:latin typeface="Times New Roman"/>
                          <a:ea typeface="ＭＳ Ｐ明朝"/>
                          <a:cs typeface="ＭＳ Ｐゴシック"/>
                        </a:rPr>
                        <a:t>―</a:t>
                      </a:r>
                      <a:endParaRPr lang="ja-JP" sz="2400" kern="100" dirty="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S</a:t>
                      </a:r>
                      <a:r>
                        <a:rPr lang="en-US" sz="2400" kern="0" baseline="-25000">
                          <a:solidFill>
                            <a:srgbClr val="000000"/>
                          </a:solidFill>
                          <a:latin typeface="Times New Roman"/>
                          <a:ea typeface="ＭＳ Ｐゴシック"/>
                        </a:rPr>
                        <a:t>dlg</a:t>
                      </a:r>
                      <a:endParaRPr lang="ja-JP" sz="2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400" kern="0">
                          <a:solidFill>
                            <a:srgbClr val="000000"/>
                          </a:solidFill>
                          <a:latin typeface="Times New Roman"/>
                          <a:ea typeface="ＭＳ Ｐ明朝"/>
                          <a:cs typeface="ＭＳ Ｐゴシック"/>
                        </a:rPr>
                        <a:t>―</a:t>
                      </a:r>
                      <a:endParaRPr lang="ja-JP" sz="2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r>
              <a:tr h="430385">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7803">
                <a:tc>
                  <a:txBody>
                    <a:bodyPr/>
                    <a:lstStyle/>
                    <a:p>
                      <a:pPr algn="ctr">
                        <a:spcAft>
                          <a:spcPts val="0"/>
                        </a:spcAft>
                      </a:pPr>
                      <a:r>
                        <a:rPr lang="ja-JP" sz="2400" kern="0">
                          <a:solidFill>
                            <a:srgbClr val="000000"/>
                          </a:solidFill>
                          <a:latin typeface="Times New Roman"/>
                          <a:ea typeface="ＭＳ 明朝"/>
                          <a:cs typeface="ＭＳ Ｐゴシック"/>
                        </a:rPr>
                        <a:t>説明文</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mlg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mlg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dirty="0" err="1">
                          <a:solidFill>
                            <a:srgbClr val="000000"/>
                          </a:solidFill>
                          <a:latin typeface="Times New Roman"/>
                          <a:ea typeface="ＭＳ Ｐゴシック"/>
                        </a:rPr>
                        <a:t>S</a:t>
                      </a:r>
                      <a:r>
                        <a:rPr lang="en-US" sz="2400" kern="0" baseline="-25000" dirty="0" err="1">
                          <a:solidFill>
                            <a:srgbClr val="000000"/>
                          </a:solidFill>
                          <a:latin typeface="Times New Roman"/>
                          <a:ea typeface="ＭＳ Ｐゴシック"/>
                        </a:rPr>
                        <a:t>mlg</a:t>
                      </a:r>
                      <a:endParaRPr lang="ja-JP" sz="2400" kern="100" dirty="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ja-JP" sz="2400" kern="0">
                          <a:solidFill>
                            <a:srgbClr val="000000"/>
                          </a:solidFill>
                          <a:latin typeface="Times New Roman"/>
                          <a:ea typeface="ＭＳ 明朝"/>
                          <a:cs typeface="ＭＳ Ｐゴシック"/>
                        </a:rPr>
                        <a:t>総合評価</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400" kern="0">
                          <a:solidFill>
                            <a:srgbClr val="000000"/>
                          </a:solidFill>
                          <a:latin typeface="Times New Roman"/>
                          <a:ea typeface="ＭＳ Ｐゴシック"/>
                        </a:rPr>
                        <a:t>S</a:t>
                      </a:r>
                      <a:r>
                        <a:rPr lang="en-US" sz="2400" kern="0" baseline="-25000">
                          <a:solidFill>
                            <a:srgbClr val="000000"/>
                          </a:solidFill>
                          <a:latin typeface="Times New Roman"/>
                          <a:ea typeface="ＭＳ Ｐゴシック"/>
                        </a:rPr>
                        <a:t>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879">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mlg</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.93</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.92</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R</a:t>
                      </a:r>
                      <a:r>
                        <a:rPr lang="en-US" sz="2400" kern="0" baseline="-25000">
                          <a:solidFill>
                            <a:srgbClr val="000000"/>
                          </a:solidFill>
                          <a:latin typeface="Times New Roman"/>
                          <a:ea typeface="ＭＳ Ｐゴシック"/>
                        </a:rPr>
                        <a:t>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.96</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spcAft>
                          <a:spcPts val="0"/>
                        </a:spcAft>
                      </a:pPr>
                      <a:r>
                        <a:rPr lang="en-US" sz="2400" kern="0">
                          <a:solidFill>
                            <a:srgbClr val="000000"/>
                          </a:solidFill>
                          <a:latin typeface="Times New Roman"/>
                          <a:ea typeface="ＭＳ Ｐゴシック"/>
                        </a:rPr>
                        <a:t>.94</a:t>
                      </a:r>
                      <a:endParaRPr lang="ja-JP" sz="2400" kern="100">
                        <a:latin typeface="Times New Roman"/>
                        <a:ea typeface="ＤＦ平成明朝体W3"/>
                      </a:endParaRPr>
                    </a:p>
                  </a:txBody>
                  <a:tcPr marL="62865" marR="62865" marT="0" marB="0" anchor="ctr">
                    <a:lnL>
                      <a:noFill/>
                    </a:lnL>
                    <a:lnR>
                      <a:noFill/>
                    </a:lnR>
                    <a:lnT w="12700" cap="flat" cmpd="sng" algn="ctr">
                      <a:solidFill>
                        <a:srgbClr val="000000"/>
                      </a:solidFill>
                      <a:prstDash val="solid"/>
                      <a:round/>
                      <a:headEnd type="none" w="med" len="med"/>
                      <a:tailEnd type="none" w="med" len="med"/>
                    </a:lnT>
                    <a:lnB>
                      <a:noFill/>
                    </a:lnB>
                  </a:tcPr>
                </a:tc>
              </a:tr>
              <a:tr h="450879">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mlg</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.92</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θ</a:t>
                      </a:r>
                      <a:r>
                        <a:rPr lang="en-US" sz="2400" kern="0" baseline="-25000">
                          <a:solidFill>
                            <a:srgbClr val="000000"/>
                          </a:solidFill>
                          <a:latin typeface="Times New Roman"/>
                          <a:ea typeface="ＭＳ Ｐゴシック"/>
                        </a:rPr>
                        <a:t>T</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endParaRPr lang="ja-JP" sz="2400" kern="100">
                        <a:latin typeface="Century"/>
                      </a:endParaRPr>
                    </a:p>
                  </a:txBody>
                  <a:tcPr marL="62865" marR="62865" marT="0" marB="0" anchor="ctr">
                    <a:lnL>
                      <a:noFill/>
                    </a:lnL>
                    <a:lnR>
                      <a:noFill/>
                    </a:lnR>
                    <a:lnT>
                      <a:noFill/>
                    </a:lnT>
                    <a:lnB>
                      <a:noFill/>
                    </a:lnB>
                  </a:tcPr>
                </a:tc>
                <a:tc>
                  <a:txBody>
                    <a:bodyPr/>
                    <a:lstStyle/>
                    <a:p>
                      <a:pPr algn="ctr">
                        <a:spcAft>
                          <a:spcPts val="0"/>
                        </a:spcAft>
                      </a:pPr>
                      <a:r>
                        <a:rPr lang="ja-JP" sz="2400" kern="0">
                          <a:solidFill>
                            <a:srgbClr val="000000"/>
                          </a:solidFill>
                          <a:latin typeface="Times New Roman"/>
                          <a:ea typeface="ＭＳ Ｐゴシック"/>
                          <a:cs typeface="ＭＳ Ｐゴシック"/>
                        </a:rPr>
                        <a:t>―</a:t>
                      </a:r>
                      <a:endParaRPr lang="ja-JP" sz="2400" kern="100">
                        <a:latin typeface="Times New Roman"/>
                        <a:ea typeface="ＤＦ平成明朝体W3"/>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.96</a:t>
                      </a:r>
                      <a:endParaRPr lang="ja-JP" sz="2400" kern="100">
                        <a:latin typeface="Times New Roman"/>
                        <a:ea typeface="ＤＦ平成明朝体W3"/>
                      </a:endParaRPr>
                    </a:p>
                  </a:txBody>
                  <a:tcPr marL="62865" marR="62865" marT="0" marB="0" anchor="ctr">
                    <a:lnL>
                      <a:noFill/>
                    </a:lnL>
                    <a:lnR>
                      <a:noFill/>
                    </a:lnR>
                    <a:lnT>
                      <a:noFill/>
                    </a:lnT>
                    <a:lnB>
                      <a:noFill/>
                    </a:lnB>
                  </a:tcPr>
                </a:tc>
              </a:tr>
              <a:tr h="430385">
                <a:tc>
                  <a:txBody>
                    <a:bodyPr/>
                    <a:lstStyle/>
                    <a:p>
                      <a:pPr algn="ctr">
                        <a:spcAft>
                          <a:spcPts val="0"/>
                        </a:spcAft>
                      </a:pPr>
                      <a:r>
                        <a:rPr lang="en-US" sz="2400" kern="0">
                          <a:solidFill>
                            <a:srgbClr val="000000"/>
                          </a:solidFill>
                          <a:latin typeface="Times New Roman"/>
                          <a:ea typeface="ＭＳ Ｐゴシック"/>
                        </a:rPr>
                        <a:t>S</a:t>
                      </a:r>
                      <a:r>
                        <a:rPr lang="en-US" sz="2400" kern="0" baseline="-25000">
                          <a:solidFill>
                            <a:srgbClr val="000000"/>
                          </a:solidFill>
                          <a:latin typeface="Times New Roman"/>
                          <a:ea typeface="ＭＳ Ｐゴシック"/>
                        </a:rPr>
                        <a:t>mlg</a:t>
                      </a:r>
                      <a:endParaRPr lang="ja-JP" sz="2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400" kern="0">
                          <a:solidFill>
                            <a:srgbClr val="000000"/>
                          </a:solidFill>
                          <a:latin typeface="Times New Roman"/>
                          <a:ea typeface="ＭＳ Ｐ明朝"/>
                          <a:cs typeface="ＭＳ Ｐゴシック"/>
                        </a:rPr>
                        <a:t>―</a:t>
                      </a:r>
                      <a:endParaRPr lang="ja-JP" sz="2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dirty="0">
                        <a:latin typeface="Century"/>
                      </a:endParaRPr>
                    </a:p>
                  </a:txBody>
                  <a:tcPr marL="62865" marR="62865" marT="0" marB="0" anchor="ctr">
                    <a:lnL>
                      <a:noFill/>
                    </a:lnL>
                    <a:lnR>
                      <a:noFill/>
                    </a:lnR>
                    <a:lnT>
                      <a:noFill/>
                    </a:lnT>
                    <a:lnB>
                      <a:noFill/>
                    </a:lnB>
                  </a:tcPr>
                </a:tc>
                <a:tc>
                  <a:txBody>
                    <a:bodyPr/>
                    <a:lstStyle/>
                    <a:p>
                      <a:pPr algn="ctr">
                        <a:spcAft>
                          <a:spcPts val="0"/>
                        </a:spcAft>
                      </a:pPr>
                      <a:r>
                        <a:rPr lang="en-US" sz="2400" kern="0">
                          <a:solidFill>
                            <a:srgbClr val="000000"/>
                          </a:solidFill>
                          <a:latin typeface="Times New Roman"/>
                          <a:ea typeface="ＭＳ Ｐゴシック"/>
                        </a:rPr>
                        <a:t>S</a:t>
                      </a:r>
                      <a:r>
                        <a:rPr lang="en-US" sz="2400" kern="0" baseline="-25000">
                          <a:solidFill>
                            <a:srgbClr val="000000"/>
                          </a:solidFill>
                          <a:latin typeface="Times New Roman"/>
                          <a:ea typeface="ＭＳ Ｐゴシック"/>
                        </a:rPr>
                        <a:t>T</a:t>
                      </a:r>
                      <a:endParaRPr lang="ja-JP" sz="2400" kern="10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ja-JP" sz="2400" kern="100">
                        <a:latin typeface="Century"/>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2400" kern="0" dirty="0">
                          <a:solidFill>
                            <a:srgbClr val="000000"/>
                          </a:solidFill>
                          <a:latin typeface="Times New Roman"/>
                          <a:ea typeface="ＭＳ Ｐ明朝"/>
                          <a:cs typeface="ＭＳ Ｐゴシック"/>
                        </a:rPr>
                        <a:t>―</a:t>
                      </a:r>
                      <a:endParaRPr lang="ja-JP" sz="2400" kern="100" dirty="0">
                        <a:latin typeface="Times New Roman"/>
                        <a:ea typeface="ＤＦ平成明朝体W3"/>
                      </a:endParaRPr>
                    </a:p>
                  </a:txBody>
                  <a:tcPr marL="62865" marR="62865"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7" name="正方形/長方形 6"/>
          <p:cNvSpPr/>
          <p:nvPr/>
        </p:nvSpPr>
        <p:spPr>
          <a:xfrm>
            <a:off x="357126" y="6150114"/>
            <a:ext cx="8786874" cy="707886"/>
          </a:xfrm>
          <a:prstGeom prst="rect">
            <a:avLst/>
          </a:prstGeom>
        </p:spPr>
        <p:txBody>
          <a:bodyPr wrap="square">
            <a:spAutoFit/>
          </a:bodyPr>
          <a:lstStyle/>
          <a:p>
            <a:pPr lvl="0" fontAlgn="base">
              <a:spcBef>
                <a:spcPct val="0"/>
              </a:spcBef>
              <a:spcAft>
                <a:spcPct val="0"/>
              </a:spcAft>
            </a:pPr>
            <a:r>
              <a:rPr lang="ja-JP" altLang="en-US" sz="2000" dirty="0" smtClean="0">
                <a:latin typeface="ＭＳ 明朝" pitchFamily="17" charset="-128"/>
                <a:ea typeface="ＭＳ 明朝" pitchFamily="17" charset="-128"/>
                <a:cs typeface="Times New Roman" pitchFamily="18" charset="0"/>
              </a:rPr>
              <a:t>注：</a:t>
            </a:r>
            <a:r>
              <a:rPr lang="en-US" altLang="ja-JP" sz="2000" dirty="0" err="1" smtClean="0">
                <a:latin typeface="Times New Roman" pitchFamily="18" charset="0"/>
                <a:ea typeface="ＭＳ 明朝" pitchFamily="17" charset="-128"/>
                <a:cs typeface="Times New Roman" pitchFamily="18" charset="0"/>
              </a:rPr>
              <a:t>R</a:t>
            </a:r>
            <a:r>
              <a:rPr lang="en-US" altLang="ja-JP" sz="2000" baseline="-30000" dirty="0" err="1" smtClean="0">
                <a:latin typeface="Times New Roman" pitchFamily="18" charset="0"/>
                <a:ea typeface="ＭＳ 明朝" pitchFamily="17" charset="-128"/>
                <a:cs typeface="Times New Roman" pitchFamily="18" charset="0"/>
              </a:rPr>
              <a:t>T</a:t>
            </a:r>
            <a:r>
              <a:rPr lang="en-US" altLang="ja-JP" sz="2000" dirty="0" err="1" smtClean="0">
                <a:latin typeface="ＭＳ 明朝" pitchFamily="17" charset="-128"/>
                <a:ea typeface="ＭＳ 明朝" pitchFamily="17" charset="-128"/>
                <a:cs typeface="Times New Roman" pitchFamily="18" charset="0"/>
              </a:rPr>
              <a:t>:</a:t>
            </a:r>
            <a:r>
              <a:rPr lang="en-US" altLang="ja-JP" sz="2000" dirty="0" err="1" smtClean="0">
                <a:latin typeface="Times New Roman" pitchFamily="18" charset="0"/>
                <a:ea typeface="ＭＳ 明朝" pitchFamily="17" charset="-128"/>
                <a:cs typeface="Times New Roman" pitchFamily="18" charset="0"/>
              </a:rPr>
              <a:t>θ</a:t>
            </a:r>
            <a:r>
              <a:rPr lang="en-US" altLang="ja-JP" sz="2000" baseline="-30000" dirty="0" err="1" smtClean="0">
                <a:latin typeface="Times New Roman" pitchFamily="18" charset="0"/>
                <a:ea typeface="ＭＳ 明朝" pitchFamily="17" charset="-128"/>
                <a:cs typeface="Times New Roman" pitchFamily="18" charset="0"/>
              </a:rPr>
              <a:t>T</a:t>
            </a:r>
            <a:r>
              <a:rPr lang="ja-JP" altLang="en-US" sz="2000" dirty="0" smtClean="0">
                <a:latin typeface="ＭＳ 明朝" pitchFamily="17" charset="-128"/>
                <a:ea typeface="ＭＳ 明朝" pitchFamily="17" charset="-128"/>
                <a:cs typeface="Times New Roman" pitchFamily="18" charset="0"/>
              </a:rPr>
              <a:t>と</a:t>
            </a:r>
            <a:r>
              <a:rPr lang="en-US" altLang="ja-JP" sz="2000" dirty="0" smtClean="0">
                <a:latin typeface="Times New Roman" pitchFamily="18" charset="0"/>
                <a:ea typeface="ＭＳ 明朝" pitchFamily="17" charset="-128"/>
                <a:cs typeface="Times New Roman" pitchFamily="18" charset="0"/>
              </a:rPr>
              <a:t>R</a:t>
            </a:r>
            <a:r>
              <a:rPr lang="en-US" altLang="ja-JP" sz="2000" baseline="-30000" dirty="0" smtClean="0">
                <a:latin typeface="Times New Roman" pitchFamily="18" charset="0"/>
                <a:ea typeface="ＭＳ 明朝" pitchFamily="17" charset="-128"/>
                <a:cs typeface="Times New Roman" pitchFamily="18" charset="0"/>
              </a:rPr>
              <a:t>T</a:t>
            </a:r>
            <a:r>
              <a:rPr lang="en-US" altLang="ja-JP" sz="2000" dirty="0" smtClean="0">
                <a:latin typeface="ＭＳ 明朝" pitchFamily="17" charset="-128"/>
                <a:ea typeface="ＭＳ 明朝" pitchFamily="17" charset="-128"/>
                <a:cs typeface="Times New Roman" pitchFamily="18" charset="0"/>
              </a:rPr>
              <a:t>:</a:t>
            </a:r>
            <a:r>
              <a:rPr lang="en-US" altLang="ja-JP" sz="2000" dirty="0" smtClean="0">
                <a:latin typeface="Times New Roman" pitchFamily="18" charset="0"/>
                <a:ea typeface="ＭＳ 明朝" pitchFamily="17" charset="-128"/>
                <a:cs typeface="Times New Roman" pitchFamily="18" charset="0"/>
              </a:rPr>
              <a:t>S</a:t>
            </a:r>
            <a:r>
              <a:rPr lang="en-US" altLang="ja-JP" sz="2000" baseline="-30000" dirty="0" smtClean="0">
                <a:latin typeface="Times New Roman" pitchFamily="18" charset="0"/>
                <a:ea typeface="ＭＳ 明朝" pitchFamily="17" charset="-128"/>
                <a:cs typeface="Times New Roman" pitchFamily="18" charset="0"/>
              </a:rPr>
              <a:t>T</a:t>
            </a:r>
            <a:r>
              <a:rPr lang="ja-JP" altLang="en-US" sz="2000" dirty="0" smtClean="0">
                <a:latin typeface="ＭＳ 明朝" pitchFamily="17" charset="-128"/>
                <a:ea typeface="ＭＳ 明朝" pitchFamily="17" charset="-128"/>
                <a:cs typeface="Times New Roman" pitchFamily="18" charset="0"/>
              </a:rPr>
              <a:t>は</a:t>
            </a:r>
            <a:r>
              <a:rPr lang="ja-JP" altLang="en-US" sz="2000" dirty="0" smtClean="0">
                <a:latin typeface="Times New Roman" pitchFamily="18" charset="0"/>
                <a:ea typeface="ＤＦ平成明朝体W3"/>
                <a:cs typeface="Times New Roman" pitchFamily="18" charset="0"/>
              </a:rPr>
              <a:t>スピアマンの順位相関係数</a:t>
            </a:r>
            <a:r>
              <a:rPr lang="en-US" altLang="ja-JP" sz="2000" dirty="0" smtClean="0">
                <a:latin typeface="ＭＳ 明朝" pitchFamily="17" charset="-128"/>
                <a:ea typeface="ＭＳ 明朝" pitchFamily="17" charset="-128"/>
                <a:cs typeface="Times New Roman" pitchFamily="18" charset="0"/>
              </a:rPr>
              <a:t>(</a:t>
            </a:r>
            <a:r>
              <a:rPr lang="en-US" altLang="ja-JP" sz="2000" i="1" dirty="0" err="1" smtClean="0">
                <a:latin typeface="Times New Roman" pitchFamily="18" charset="0"/>
                <a:ea typeface="ＤＦ平成明朝体W3"/>
                <a:cs typeface="Times New Roman" pitchFamily="18" charset="0"/>
              </a:rPr>
              <a:t>r</a:t>
            </a:r>
            <a:r>
              <a:rPr lang="en-US" altLang="ja-JP" sz="2000" i="1" baseline="-30000" dirty="0" err="1" smtClean="0">
                <a:latin typeface="Times New Roman" pitchFamily="18" charset="0"/>
                <a:ea typeface="ＤＦ平成明朝体W3"/>
                <a:cs typeface="Times New Roman" pitchFamily="18" charset="0"/>
              </a:rPr>
              <a:t>s</a:t>
            </a:r>
            <a:r>
              <a:rPr lang="en-US" altLang="ja-JP" sz="2000" dirty="0" smtClean="0">
                <a:latin typeface="ＭＳ 明朝" pitchFamily="17" charset="-128"/>
                <a:ea typeface="ＭＳ 明朝" pitchFamily="17" charset="-128"/>
                <a:cs typeface="Times New Roman" pitchFamily="18" charset="0"/>
              </a:rPr>
              <a:t>)</a:t>
            </a:r>
            <a:r>
              <a:rPr lang="ja-JP" altLang="en-US" sz="2000" dirty="0" smtClean="0">
                <a:latin typeface="Times New Roman" pitchFamily="18" charset="0"/>
                <a:ea typeface="ＤＦ平成明朝体W3"/>
                <a:cs typeface="Times New Roman" pitchFamily="18" charset="0"/>
              </a:rPr>
              <a:t>を、</a:t>
            </a:r>
            <a:r>
              <a:rPr lang="en-US" altLang="ja-JP" sz="2000" dirty="0" smtClean="0">
                <a:latin typeface="Times New Roman" pitchFamily="18" charset="0"/>
                <a:ea typeface="ＤＦ平成明朝体W3"/>
                <a:cs typeface="Times New Roman" pitchFamily="18" charset="0"/>
              </a:rPr>
              <a:t/>
            </a:r>
            <a:br>
              <a:rPr lang="en-US" altLang="ja-JP" sz="2000" dirty="0" smtClean="0">
                <a:latin typeface="Times New Roman" pitchFamily="18" charset="0"/>
                <a:ea typeface="ＤＦ平成明朝体W3"/>
                <a:cs typeface="Times New Roman" pitchFamily="18" charset="0"/>
              </a:rPr>
            </a:br>
            <a:r>
              <a:rPr lang="ja-JP" altLang="en-US" sz="2000" dirty="0" smtClean="0">
                <a:latin typeface="Times New Roman" pitchFamily="18" charset="0"/>
                <a:ea typeface="ＤＦ平成明朝体W3"/>
                <a:cs typeface="Times New Roman" pitchFamily="18" charset="0"/>
              </a:rPr>
              <a:t>　　</a:t>
            </a:r>
            <a:r>
              <a:rPr lang="en-US" altLang="ja-JP" sz="2000" dirty="0" err="1" smtClean="0">
                <a:latin typeface="Times New Roman" pitchFamily="18" charset="0"/>
                <a:ea typeface="ＭＳ 明朝" pitchFamily="17" charset="-128"/>
                <a:cs typeface="Times New Roman" pitchFamily="18" charset="0"/>
              </a:rPr>
              <a:t>θ</a:t>
            </a:r>
            <a:r>
              <a:rPr lang="en-US" altLang="ja-JP" sz="2000" baseline="-30000" dirty="0" err="1" smtClean="0">
                <a:latin typeface="Times New Roman" pitchFamily="18" charset="0"/>
                <a:ea typeface="ＭＳ 明朝" pitchFamily="17" charset="-128"/>
                <a:cs typeface="Times New Roman" pitchFamily="18" charset="0"/>
              </a:rPr>
              <a:t>T</a:t>
            </a:r>
            <a:r>
              <a:rPr lang="en-US" altLang="ja-JP" sz="2000" dirty="0" err="1" smtClean="0">
                <a:latin typeface="ＭＳ 明朝" pitchFamily="17" charset="-128"/>
                <a:ea typeface="ＭＳ 明朝" pitchFamily="17" charset="-128"/>
                <a:cs typeface="Times New Roman" pitchFamily="18" charset="0"/>
              </a:rPr>
              <a:t>:</a:t>
            </a:r>
            <a:r>
              <a:rPr lang="en-US" altLang="ja-JP" sz="2000" dirty="0" err="1" smtClean="0">
                <a:latin typeface="Times New Roman" pitchFamily="18" charset="0"/>
                <a:ea typeface="ＭＳ 明朝" pitchFamily="17" charset="-128"/>
                <a:cs typeface="Times New Roman" pitchFamily="18" charset="0"/>
              </a:rPr>
              <a:t>S</a:t>
            </a:r>
            <a:r>
              <a:rPr lang="en-US" altLang="ja-JP" sz="2000" baseline="-30000" dirty="0" err="1" smtClean="0">
                <a:latin typeface="Times New Roman" pitchFamily="18" charset="0"/>
                <a:ea typeface="ＭＳ 明朝" pitchFamily="17" charset="-128"/>
                <a:cs typeface="Times New Roman" pitchFamily="18" charset="0"/>
              </a:rPr>
              <a:t>T</a:t>
            </a:r>
            <a:r>
              <a:rPr lang="ja-JP" altLang="en-US" sz="2000" dirty="0" smtClean="0">
                <a:latin typeface="ＭＳ 明朝" pitchFamily="17" charset="-128"/>
                <a:ea typeface="ＭＳ 明朝" pitchFamily="17" charset="-128"/>
                <a:cs typeface="Times New Roman" pitchFamily="18" charset="0"/>
              </a:rPr>
              <a:t>は</a:t>
            </a:r>
            <a:r>
              <a:rPr lang="ja-JP" altLang="en-US" sz="2000" dirty="0" smtClean="0">
                <a:latin typeface="Times New Roman" pitchFamily="18" charset="0"/>
                <a:ea typeface="ＤＦ平成明朝体W3"/>
                <a:cs typeface="Times New Roman" pitchFamily="18" charset="0"/>
              </a:rPr>
              <a:t>ピアソンの積率相関係数</a:t>
            </a:r>
            <a:r>
              <a:rPr lang="en-US" altLang="ja-JP" sz="2000" dirty="0" smtClean="0">
                <a:latin typeface="ＭＳ 明朝" pitchFamily="17" charset="-128"/>
                <a:ea typeface="ＭＳ 明朝" pitchFamily="17" charset="-128"/>
                <a:cs typeface="Times New Roman" pitchFamily="18" charset="0"/>
              </a:rPr>
              <a:t>(</a:t>
            </a:r>
            <a:r>
              <a:rPr lang="en-US" altLang="ja-JP" sz="2000" i="1" dirty="0" smtClean="0">
                <a:latin typeface="Times New Roman" pitchFamily="18" charset="0"/>
                <a:ea typeface="ＤＦ平成明朝体W3"/>
                <a:cs typeface="Times New Roman" pitchFamily="18" charset="0"/>
              </a:rPr>
              <a:t>r</a:t>
            </a:r>
            <a:r>
              <a:rPr lang="en-US" altLang="ja-JP" sz="2000" dirty="0" smtClean="0">
                <a:latin typeface="ＭＳ 明朝" pitchFamily="17" charset="-128"/>
                <a:ea typeface="ＭＳ 明朝" pitchFamily="17" charset="-128"/>
                <a:cs typeface="Times New Roman" pitchFamily="18" charset="0"/>
              </a:rPr>
              <a:t>)</a:t>
            </a:r>
            <a:r>
              <a:rPr lang="ja-JP" altLang="en-US" sz="2000" dirty="0" smtClean="0">
                <a:latin typeface="Times New Roman" pitchFamily="18" charset="0"/>
                <a:ea typeface="ＤＦ平成明朝体W3"/>
                <a:cs typeface="Times New Roman" pitchFamily="18" charset="0"/>
              </a:rPr>
              <a:t>を用いた。</a:t>
            </a:r>
            <a:r>
              <a:rPr lang="ja-JP" altLang="en-US" sz="2000" dirty="0" smtClean="0">
                <a:latin typeface="Arial" pitchFamily="34" charset="0"/>
                <a:ea typeface="ＭＳ Ｐゴシック" pitchFamily="50" charset="-128"/>
              </a:rPr>
              <a:t> </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571480"/>
            <a:ext cx="8229600" cy="714380"/>
          </a:xfrm>
        </p:spPr>
        <p:txBody>
          <a:bodyPr>
            <a:normAutofit/>
          </a:bodyPr>
          <a:lstStyle/>
          <a:p>
            <a:r>
              <a:rPr lang="ja-JP" altLang="en-US" sz="3200" dirty="0" smtClean="0"/>
              <a:t>他の英語能力試験結果との比較</a:t>
            </a:r>
            <a:r>
              <a:rPr lang="en-US" altLang="ja-JP" sz="3200" dirty="0" smtClean="0"/>
              <a:t>(CASEC)</a:t>
            </a:r>
            <a:endParaRPr kumimoji="1" lang="ja-JP" altLang="en-US" sz="32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22</a:t>
            </a:fld>
            <a:endParaRPr kumimoji="1" lang="ja-JP" altLang="en-US" dirty="0"/>
          </a:p>
        </p:txBody>
      </p:sp>
      <p:graphicFrame>
        <p:nvGraphicFramePr>
          <p:cNvPr id="12" name="グラフ 11"/>
          <p:cNvGraphicFramePr/>
          <p:nvPr/>
        </p:nvGraphicFramePr>
        <p:xfrm>
          <a:off x="214282" y="1785926"/>
          <a:ext cx="3962061" cy="35719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グラフ 12"/>
          <p:cNvGraphicFramePr/>
          <p:nvPr/>
        </p:nvGraphicFramePr>
        <p:xfrm>
          <a:off x="4643438" y="1785926"/>
          <a:ext cx="4000528" cy="3571900"/>
        </p:xfrm>
        <a:graphic>
          <a:graphicData uri="http://schemas.openxmlformats.org/drawingml/2006/chart">
            <c:chart xmlns:c="http://schemas.openxmlformats.org/drawingml/2006/chart" xmlns:r="http://schemas.openxmlformats.org/officeDocument/2006/relationships" r:id="rId3"/>
          </a:graphicData>
        </a:graphic>
      </p:graphicFrame>
      <p:sp>
        <p:nvSpPr>
          <p:cNvPr id="108552" name="Text Box 8"/>
          <p:cNvSpPr txBox="1">
            <a:spLocks noChangeArrowheads="1"/>
          </p:cNvSpPr>
          <p:nvPr/>
        </p:nvSpPr>
        <p:spPr bwMode="auto">
          <a:xfrm>
            <a:off x="2071670" y="5429264"/>
            <a:ext cx="1071570" cy="64294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0" i="1" u="none" strike="noStrike" cap="none" normalizeH="0" baseline="0" dirty="0" err="1" smtClean="0">
                <a:ln>
                  <a:noFill/>
                </a:ln>
                <a:solidFill>
                  <a:schemeClr val="tx1"/>
                </a:solidFill>
                <a:effectLst/>
                <a:latin typeface="Century" pitchFamily="18" charset="0"/>
                <a:ea typeface="ＭＳ 明朝" pitchFamily="17" charset="-128"/>
              </a:rPr>
              <a:t>r</a:t>
            </a:r>
            <a:r>
              <a:rPr kumimoji="1" lang="en-US" altLang="ja-JP" sz="2000" b="0" i="1" u="none" strike="noStrike" cap="none" normalizeH="0" baseline="-25000" dirty="0" err="1" smtClean="0">
                <a:ln>
                  <a:noFill/>
                </a:ln>
                <a:solidFill>
                  <a:schemeClr val="tx1"/>
                </a:solidFill>
                <a:effectLst/>
                <a:latin typeface="Century" pitchFamily="18" charset="0"/>
                <a:ea typeface="ＭＳ 明朝" pitchFamily="17" charset="-128"/>
              </a:rPr>
              <a:t>s</a:t>
            </a:r>
            <a:r>
              <a:rPr kumimoji="1" lang="en-US" altLang="ja-JP" sz="2000" b="0" i="0" u="none" strike="noStrike" cap="none" normalizeH="0" baseline="0" dirty="0" smtClean="0">
                <a:ln>
                  <a:noFill/>
                </a:ln>
                <a:solidFill>
                  <a:schemeClr val="tx1"/>
                </a:solidFill>
                <a:effectLst/>
                <a:latin typeface="Century" pitchFamily="18" charset="0"/>
                <a:ea typeface="ＭＳ 明朝" pitchFamily="17" charset="-128"/>
              </a:rPr>
              <a:t>=.80</a:t>
            </a:r>
            <a:endParaRPr kumimoji="1" lang="ja-JP" altLang="ja-JP" sz="2000" b="0" i="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108553" name="Text Box 9"/>
          <p:cNvSpPr txBox="1">
            <a:spLocks noChangeArrowheads="1"/>
          </p:cNvSpPr>
          <p:nvPr/>
        </p:nvSpPr>
        <p:spPr bwMode="auto">
          <a:xfrm>
            <a:off x="6429388" y="5429264"/>
            <a:ext cx="1071570" cy="64294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lvl="0" algn="ctr" fontAlgn="base">
              <a:spcBef>
                <a:spcPct val="0"/>
              </a:spcBef>
              <a:spcAft>
                <a:spcPct val="0"/>
              </a:spcAft>
            </a:pPr>
            <a:r>
              <a:rPr lang="en-US" altLang="ja-JP" sz="2000" i="1" dirty="0" smtClean="0">
                <a:latin typeface="Century" pitchFamily="18" charset="0"/>
                <a:ea typeface="ＭＳ 明朝" pitchFamily="17" charset="-128"/>
              </a:rPr>
              <a:t>r</a:t>
            </a:r>
            <a:r>
              <a:rPr lang="ja-JP" altLang="en-US" sz="2000" i="1" dirty="0" smtClean="0">
                <a:latin typeface="Century" pitchFamily="18" charset="0"/>
                <a:ea typeface="ＭＳ 明朝" pitchFamily="17" charset="-128"/>
              </a:rPr>
              <a:t> </a:t>
            </a:r>
            <a:r>
              <a:rPr lang="en-US" altLang="ja-JP" sz="2000" dirty="0" smtClean="0">
                <a:latin typeface="Century" pitchFamily="18" charset="0"/>
                <a:ea typeface="ＭＳ 明朝" pitchFamily="17" charset="-128"/>
              </a:rPr>
              <a:t>=.76</a:t>
            </a:r>
            <a:endParaRPr kumimoji="1" lang="ja-JP" altLang="ja-JP" sz="2000" b="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16" name="Text Box 8"/>
          <p:cNvSpPr txBox="1">
            <a:spLocks noChangeArrowheads="1"/>
          </p:cNvSpPr>
          <p:nvPr/>
        </p:nvSpPr>
        <p:spPr bwMode="auto">
          <a:xfrm>
            <a:off x="7500958" y="3857628"/>
            <a:ext cx="642942" cy="28575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ja-JP" sz="1400" i="1" dirty="0" smtClean="0">
                <a:latin typeface="Century" pitchFamily="18" charset="0"/>
                <a:ea typeface="ＭＳ 明朝" pitchFamily="17" charset="-128"/>
              </a:rPr>
              <a:t>n </a:t>
            </a:r>
            <a:r>
              <a:rPr kumimoji="1" lang="en-US" altLang="ja-JP" sz="1400" b="0" i="0" u="none" strike="noStrike" cap="none" normalizeH="0" baseline="0" dirty="0" smtClean="0">
                <a:ln>
                  <a:noFill/>
                </a:ln>
                <a:solidFill>
                  <a:schemeClr val="tx1"/>
                </a:solidFill>
                <a:effectLst/>
                <a:latin typeface="Century" pitchFamily="18" charset="0"/>
                <a:ea typeface="ＭＳ 明朝" pitchFamily="17" charset="-128"/>
              </a:rPr>
              <a:t>=</a:t>
            </a:r>
            <a:r>
              <a:rPr kumimoji="1" lang="en-US" altLang="ja-JP" sz="1400" b="0" i="0" u="none" strike="noStrike" cap="none" normalizeH="0" dirty="0" smtClean="0">
                <a:ln>
                  <a:noFill/>
                </a:ln>
                <a:solidFill>
                  <a:schemeClr val="tx1"/>
                </a:solidFill>
                <a:effectLst/>
                <a:latin typeface="Century" pitchFamily="18" charset="0"/>
                <a:ea typeface="ＭＳ 明朝" pitchFamily="17" charset="-128"/>
              </a:rPr>
              <a:t>55</a:t>
            </a:r>
            <a:endParaRPr kumimoji="1" lang="ja-JP"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17" name="Text Box 8"/>
          <p:cNvSpPr txBox="1">
            <a:spLocks noChangeArrowheads="1"/>
          </p:cNvSpPr>
          <p:nvPr/>
        </p:nvSpPr>
        <p:spPr bwMode="auto">
          <a:xfrm>
            <a:off x="3143240" y="3857628"/>
            <a:ext cx="642942" cy="28575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ja-JP" sz="1400" i="1" dirty="0" smtClean="0">
                <a:latin typeface="Century" pitchFamily="18" charset="0"/>
                <a:ea typeface="ＭＳ 明朝" pitchFamily="17" charset="-128"/>
              </a:rPr>
              <a:t>n </a:t>
            </a:r>
            <a:r>
              <a:rPr kumimoji="1" lang="en-US" altLang="ja-JP" sz="1400" b="0" i="0" u="none" strike="noStrike" cap="none" normalizeH="0" baseline="0" dirty="0" smtClean="0">
                <a:ln>
                  <a:noFill/>
                </a:ln>
                <a:solidFill>
                  <a:schemeClr val="tx1"/>
                </a:solidFill>
                <a:effectLst/>
                <a:latin typeface="Century" pitchFamily="18" charset="0"/>
                <a:ea typeface="ＭＳ 明朝" pitchFamily="17" charset="-128"/>
              </a:rPr>
              <a:t>=</a:t>
            </a:r>
            <a:r>
              <a:rPr kumimoji="1" lang="en-US" altLang="ja-JP" sz="1400" b="0" i="0" u="none" strike="noStrike" cap="none" normalizeH="0" dirty="0" smtClean="0">
                <a:ln>
                  <a:noFill/>
                </a:ln>
                <a:solidFill>
                  <a:schemeClr val="tx1"/>
                </a:solidFill>
                <a:effectLst/>
                <a:latin typeface="Century" pitchFamily="18" charset="0"/>
                <a:ea typeface="ＭＳ 明朝" pitchFamily="17" charset="-128"/>
              </a:rPr>
              <a:t>55</a:t>
            </a:r>
            <a:endParaRPr kumimoji="1" lang="ja-JP"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571480"/>
            <a:ext cx="8643998" cy="714380"/>
          </a:xfrm>
        </p:spPr>
        <p:txBody>
          <a:bodyPr>
            <a:normAutofit/>
          </a:bodyPr>
          <a:lstStyle/>
          <a:p>
            <a:r>
              <a:rPr lang="ja-JP" altLang="en-US" sz="3200" dirty="0" smtClean="0"/>
              <a:t>他の英語能力試験結果との比較</a:t>
            </a:r>
            <a:r>
              <a:rPr lang="en-US" altLang="ja-JP" sz="3200" dirty="0" smtClean="0"/>
              <a:t>(TOEIC Bridge)</a:t>
            </a:r>
            <a:endParaRPr kumimoji="1" lang="ja-JP" altLang="en-US" sz="32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23</a:t>
            </a:fld>
            <a:endParaRPr kumimoji="1" lang="ja-JP" altLang="en-US" dirty="0"/>
          </a:p>
        </p:txBody>
      </p:sp>
      <p:graphicFrame>
        <p:nvGraphicFramePr>
          <p:cNvPr id="12" name="グラフ 11"/>
          <p:cNvGraphicFramePr/>
          <p:nvPr/>
        </p:nvGraphicFramePr>
        <p:xfrm>
          <a:off x="214282" y="1785926"/>
          <a:ext cx="3962061" cy="35719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グラフ 12"/>
          <p:cNvGraphicFramePr/>
          <p:nvPr/>
        </p:nvGraphicFramePr>
        <p:xfrm>
          <a:off x="4643438" y="1785926"/>
          <a:ext cx="4000528" cy="3571900"/>
        </p:xfrm>
        <a:graphic>
          <a:graphicData uri="http://schemas.openxmlformats.org/drawingml/2006/chart">
            <c:chart xmlns:c="http://schemas.openxmlformats.org/drawingml/2006/chart" xmlns:r="http://schemas.openxmlformats.org/officeDocument/2006/relationships" r:id="rId3"/>
          </a:graphicData>
        </a:graphic>
      </p:graphicFrame>
      <p:sp>
        <p:nvSpPr>
          <p:cNvPr id="108552" name="Text Box 8"/>
          <p:cNvSpPr txBox="1">
            <a:spLocks noChangeArrowheads="1"/>
          </p:cNvSpPr>
          <p:nvPr/>
        </p:nvSpPr>
        <p:spPr bwMode="auto">
          <a:xfrm>
            <a:off x="2071670" y="5429264"/>
            <a:ext cx="1071570" cy="64294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000" b="0" i="1" u="none" strike="noStrike" cap="none" normalizeH="0" baseline="0" dirty="0" err="1" smtClean="0">
                <a:ln>
                  <a:noFill/>
                </a:ln>
                <a:solidFill>
                  <a:schemeClr val="tx1"/>
                </a:solidFill>
                <a:effectLst/>
                <a:latin typeface="Century" pitchFamily="18" charset="0"/>
                <a:ea typeface="ＭＳ 明朝" pitchFamily="17" charset="-128"/>
              </a:rPr>
              <a:t>r</a:t>
            </a:r>
            <a:r>
              <a:rPr kumimoji="1" lang="en-US" altLang="ja-JP" sz="2000" b="0" i="1" u="none" strike="noStrike" cap="none" normalizeH="0" baseline="-25000" dirty="0" err="1" smtClean="0">
                <a:ln>
                  <a:noFill/>
                </a:ln>
                <a:solidFill>
                  <a:schemeClr val="tx1"/>
                </a:solidFill>
                <a:effectLst/>
                <a:latin typeface="Century" pitchFamily="18" charset="0"/>
                <a:ea typeface="ＭＳ 明朝" pitchFamily="17" charset="-128"/>
              </a:rPr>
              <a:t>s</a:t>
            </a:r>
            <a:r>
              <a:rPr kumimoji="1" lang="en-US" altLang="ja-JP" sz="2000" b="0" i="0" u="none" strike="noStrike" cap="none" normalizeH="0" baseline="0" dirty="0" smtClean="0">
                <a:ln>
                  <a:noFill/>
                </a:ln>
                <a:solidFill>
                  <a:schemeClr val="tx1"/>
                </a:solidFill>
                <a:effectLst/>
                <a:latin typeface="Century" pitchFamily="18" charset="0"/>
                <a:ea typeface="ＭＳ 明朝" pitchFamily="17" charset="-128"/>
              </a:rPr>
              <a:t>=.89</a:t>
            </a:r>
            <a:endParaRPr kumimoji="1" lang="ja-JP" altLang="ja-JP" sz="2000" b="0" i="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108553" name="Text Box 9"/>
          <p:cNvSpPr txBox="1">
            <a:spLocks noChangeArrowheads="1"/>
          </p:cNvSpPr>
          <p:nvPr/>
        </p:nvSpPr>
        <p:spPr bwMode="auto">
          <a:xfrm>
            <a:off x="6429388" y="5429264"/>
            <a:ext cx="1071570" cy="64294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lvl="0" algn="ctr" fontAlgn="base">
              <a:spcBef>
                <a:spcPct val="0"/>
              </a:spcBef>
              <a:spcAft>
                <a:spcPct val="0"/>
              </a:spcAft>
            </a:pPr>
            <a:r>
              <a:rPr lang="en-US" altLang="ja-JP" sz="2000" i="1" dirty="0" smtClean="0">
                <a:latin typeface="Century" pitchFamily="18" charset="0"/>
                <a:ea typeface="ＭＳ 明朝" pitchFamily="17" charset="-128"/>
              </a:rPr>
              <a:t>r</a:t>
            </a:r>
            <a:r>
              <a:rPr lang="ja-JP" altLang="en-US" sz="2000" i="1" dirty="0" smtClean="0">
                <a:latin typeface="Century" pitchFamily="18" charset="0"/>
                <a:ea typeface="ＭＳ 明朝" pitchFamily="17" charset="-128"/>
              </a:rPr>
              <a:t> </a:t>
            </a:r>
            <a:r>
              <a:rPr lang="en-US" altLang="ja-JP" sz="2000" dirty="0" smtClean="0">
                <a:latin typeface="Century" pitchFamily="18" charset="0"/>
                <a:ea typeface="ＭＳ 明朝" pitchFamily="17" charset="-128"/>
              </a:rPr>
              <a:t>=.90</a:t>
            </a:r>
            <a:endParaRPr kumimoji="1" lang="ja-JP" altLang="ja-JP" sz="2000" b="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8" name="Text Box 8"/>
          <p:cNvSpPr txBox="1">
            <a:spLocks noChangeArrowheads="1"/>
          </p:cNvSpPr>
          <p:nvPr/>
        </p:nvSpPr>
        <p:spPr bwMode="auto">
          <a:xfrm>
            <a:off x="3071802" y="3857628"/>
            <a:ext cx="642942" cy="28575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ja-JP" sz="1400" i="1" dirty="0" smtClean="0">
                <a:latin typeface="Century" pitchFamily="18" charset="0"/>
                <a:ea typeface="ＭＳ 明朝" pitchFamily="17" charset="-128"/>
              </a:rPr>
              <a:t>n </a:t>
            </a:r>
            <a:r>
              <a:rPr kumimoji="1" lang="en-US" altLang="ja-JP" sz="1400" b="0" i="0" u="none" strike="noStrike" cap="none" normalizeH="0" baseline="0" dirty="0" smtClean="0">
                <a:ln>
                  <a:noFill/>
                </a:ln>
                <a:solidFill>
                  <a:schemeClr val="tx1"/>
                </a:solidFill>
                <a:effectLst/>
                <a:latin typeface="Century" pitchFamily="18" charset="0"/>
                <a:ea typeface="ＭＳ 明朝" pitchFamily="17" charset="-128"/>
              </a:rPr>
              <a:t>=</a:t>
            </a:r>
            <a:r>
              <a:rPr kumimoji="1" lang="en-US" altLang="ja-JP" sz="1400" b="0" i="0" u="none" strike="noStrike" cap="none" normalizeH="0" dirty="0" smtClean="0">
                <a:ln>
                  <a:noFill/>
                </a:ln>
                <a:solidFill>
                  <a:schemeClr val="tx1"/>
                </a:solidFill>
                <a:effectLst/>
                <a:latin typeface="Century" pitchFamily="18" charset="0"/>
                <a:ea typeface="ＭＳ 明朝" pitchFamily="17" charset="-128"/>
              </a:rPr>
              <a:t>13</a:t>
            </a:r>
            <a:endParaRPr kumimoji="1" lang="ja-JP"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p:txBody>
      </p:sp>
      <p:sp>
        <p:nvSpPr>
          <p:cNvPr id="10" name="Text Box 8"/>
          <p:cNvSpPr txBox="1">
            <a:spLocks noChangeArrowheads="1"/>
          </p:cNvSpPr>
          <p:nvPr/>
        </p:nvSpPr>
        <p:spPr bwMode="auto">
          <a:xfrm>
            <a:off x="7500958" y="3929066"/>
            <a:ext cx="642942" cy="285752"/>
          </a:xfrm>
          <a:prstGeom prst="rect">
            <a:avLst/>
          </a:prstGeom>
          <a:solidFill>
            <a:srgbClr val="FFFFFF"/>
          </a:solidFill>
          <a:ln w="9525">
            <a:noFill/>
            <a:miter lim="800000"/>
            <a:headEnd/>
            <a:tailEnd/>
          </a:ln>
        </p:spPr>
        <p:txBody>
          <a:bodyPr vert="horz" wrap="square" lIns="69840" tIns="9720" rIns="69840" bIns="9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ja-JP" sz="1400" i="1" dirty="0" smtClean="0">
                <a:latin typeface="Century" pitchFamily="18" charset="0"/>
                <a:ea typeface="ＭＳ 明朝" pitchFamily="17" charset="-128"/>
              </a:rPr>
              <a:t>n </a:t>
            </a:r>
            <a:r>
              <a:rPr kumimoji="1" lang="en-US" altLang="ja-JP" sz="1400" b="0" i="0" u="none" strike="noStrike" cap="none" normalizeH="0" baseline="0" dirty="0" smtClean="0">
                <a:ln>
                  <a:noFill/>
                </a:ln>
                <a:solidFill>
                  <a:schemeClr val="tx1"/>
                </a:solidFill>
                <a:effectLst/>
                <a:latin typeface="Century" pitchFamily="18" charset="0"/>
                <a:ea typeface="ＭＳ 明朝" pitchFamily="17" charset="-128"/>
              </a:rPr>
              <a:t>=</a:t>
            </a:r>
            <a:r>
              <a:rPr kumimoji="1" lang="en-US" altLang="ja-JP" sz="1400" b="0" i="0" u="none" strike="noStrike" cap="none" normalizeH="0" dirty="0" smtClean="0">
                <a:ln>
                  <a:noFill/>
                </a:ln>
                <a:solidFill>
                  <a:schemeClr val="tx1"/>
                </a:solidFill>
                <a:effectLst/>
                <a:latin typeface="Century" pitchFamily="18" charset="0"/>
                <a:ea typeface="ＭＳ 明朝" pitchFamily="17" charset="-128"/>
              </a:rPr>
              <a:t>13</a:t>
            </a:r>
            <a:endParaRPr kumimoji="1" lang="ja-JP" altLang="ja-JP" sz="1400" b="0" i="0" u="none" strike="noStrike" cap="none" normalizeH="0" baseline="0" dirty="0" smtClean="0">
              <a:ln>
                <a:noFill/>
              </a:ln>
              <a:solidFill>
                <a:schemeClr val="tx1"/>
              </a:solidFill>
              <a:effectLst/>
              <a:latin typeface="Arial" pitchFamily="34" charset="0"/>
              <a:ea typeface="ＭＳ Ｐゴシック" pitchFamily="50" charset="-128"/>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71480"/>
            <a:ext cx="8229600" cy="1066800"/>
          </a:xfrm>
        </p:spPr>
        <p:txBody>
          <a:bodyPr/>
          <a:lstStyle/>
          <a:p>
            <a:r>
              <a:rPr lang="ja-JP" altLang="en-US" dirty="0" smtClean="0"/>
              <a:t>まとめと今後の課題</a:t>
            </a:r>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24</a:t>
            </a:fld>
            <a:endParaRPr kumimoji="1" lang="ja-JP" altLang="en-US" dirty="0"/>
          </a:p>
        </p:txBody>
      </p:sp>
      <p:sp>
        <p:nvSpPr>
          <p:cNvPr id="5" name="テキスト ボックス 4"/>
          <p:cNvSpPr txBox="1"/>
          <p:nvPr/>
        </p:nvSpPr>
        <p:spPr>
          <a:xfrm>
            <a:off x="571472" y="1928802"/>
            <a:ext cx="7858180" cy="138499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Moodle</a:t>
            </a:r>
            <a:r>
              <a:rPr lang="ja-JP" altLang="en-US" sz="2800" dirty="0" smtClean="0"/>
              <a:t>を利用して、</a:t>
            </a:r>
            <a:r>
              <a:rPr lang="en-US" altLang="ja-JP" sz="2800" dirty="0" smtClean="0"/>
              <a:t>IRT/NTT</a:t>
            </a:r>
            <a:r>
              <a:rPr lang="ja-JP" altLang="en-US" sz="2800" dirty="0" smtClean="0"/>
              <a:t>の枠組みで十分な信頼性と妥当性のあるプレイスメントテストを、個人レベルで作成することが可能</a:t>
            </a:r>
            <a:endParaRPr lang="en-US" altLang="ja-JP" sz="2800" dirty="0" smtClean="0"/>
          </a:p>
        </p:txBody>
      </p:sp>
      <p:sp>
        <p:nvSpPr>
          <p:cNvPr id="8" name="テキスト ボックス 7"/>
          <p:cNvSpPr txBox="1"/>
          <p:nvPr/>
        </p:nvSpPr>
        <p:spPr>
          <a:xfrm>
            <a:off x="571472" y="3786190"/>
            <a:ext cx="7858180" cy="138499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プレイスメントという目的には、能力を順序尺度上で推定する</a:t>
            </a:r>
            <a:r>
              <a:rPr lang="en-US" altLang="ja-JP" sz="2800" dirty="0" smtClean="0"/>
              <a:t>NTT</a:t>
            </a:r>
            <a:r>
              <a:rPr lang="ja-JP" altLang="en-US" sz="2800" dirty="0" smtClean="0"/>
              <a:t>の方が解釈が容易であり、</a:t>
            </a:r>
            <a:r>
              <a:rPr lang="en-US" altLang="ja-JP" sz="2800" dirty="0" smtClean="0"/>
              <a:t>NTT</a:t>
            </a:r>
            <a:r>
              <a:rPr lang="ja-JP" altLang="en-US" sz="2800" dirty="0" smtClean="0"/>
              <a:t>で示される</a:t>
            </a:r>
            <a:r>
              <a:rPr lang="en-US" altLang="ja-JP" sz="2800" dirty="0" smtClean="0"/>
              <a:t>RMP</a:t>
            </a:r>
            <a:r>
              <a:rPr lang="ja-JP" altLang="en-US" sz="2800" dirty="0" smtClean="0"/>
              <a:t>は教育的示唆に富んでいる</a:t>
            </a:r>
            <a:endParaRPr lang="en-US" altLang="ja-JP" sz="2800" dirty="0" smtClean="0"/>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71480"/>
            <a:ext cx="8229600" cy="1066800"/>
          </a:xfrm>
        </p:spPr>
        <p:txBody>
          <a:bodyPr/>
          <a:lstStyle/>
          <a:p>
            <a:r>
              <a:rPr lang="ja-JP" altLang="en-US" dirty="0" smtClean="0"/>
              <a:t>まとめと今後の課題</a:t>
            </a:r>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25</a:t>
            </a:fld>
            <a:endParaRPr kumimoji="1" lang="ja-JP" altLang="en-US" dirty="0"/>
          </a:p>
        </p:txBody>
      </p:sp>
      <p:sp>
        <p:nvSpPr>
          <p:cNvPr id="6" name="テキスト ボックス 5"/>
          <p:cNvSpPr txBox="1"/>
          <p:nvPr/>
        </p:nvSpPr>
        <p:spPr>
          <a:xfrm>
            <a:off x="642910" y="5214950"/>
            <a:ext cx="7715304"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開発時の</a:t>
            </a:r>
            <a:r>
              <a:rPr lang="en-US" altLang="ja-JP" sz="2800" dirty="0" smtClean="0"/>
              <a:t>misfit </a:t>
            </a:r>
            <a:r>
              <a:rPr lang="ja-JP" altLang="en-US" sz="2800" dirty="0" smtClean="0"/>
              <a:t>の最適な扱いは？</a:t>
            </a:r>
            <a:endParaRPr lang="en-US" altLang="ja-JP" sz="2800" dirty="0" smtClean="0"/>
          </a:p>
        </p:txBody>
      </p:sp>
      <p:sp>
        <p:nvSpPr>
          <p:cNvPr id="7" name="テキスト ボックス 6"/>
          <p:cNvSpPr txBox="1"/>
          <p:nvPr/>
        </p:nvSpPr>
        <p:spPr>
          <a:xfrm>
            <a:off x="642910" y="4500570"/>
            <a:ext cx="7715304"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content balance</a:t>
            </a:r>
            <a:r>
              <a:rPr lang="ja-JP" altLang="en-US" sz="2800" dirty="0" smtClean="0"/>
              <a:t>をどのように調整するか？</a:t>
            </a:r>
            <a:endParaRPr lang="en-US" altLang="ja-JP" sz="2800" dirty="0" smtClean="0"/>
          </a:p>
        </p:txBody>
      </p:sp>
      <p:sp>
        <p:nvSpPr>
          <p:cNvPr id="8" name="テキスト ボックス 7"/>
          <p:cNvSpPr txBox="1"/>
          <p:nvPr/>
        </p:nvSpPr>
        <p:spPr>
          <a:xfrm>
            <a:off x="642910" y="2928934"/>
            <a:ext cx="7715304"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subtest</a:t>
            </a:r>
            <a:r>
              <a:rPr lang="ja-JP" altLang="en-US" sz="2800" dirty="0" smtClean="0"/>
              <a:t>から総合力を求める最適な方法は？</a:t>
            </a:r>
            <a:endParaRPr lang="ja-JP" altLang="en-US" sz="2800" dirty="0"/>
          </a:p>
        </p:txBody>
      </p:sp>
      <p:sp>
        <p:nvSpPr>
          <p:cNvPr id="9" name="テキスト ボックス 8"/>
          <p:cNvSpPr txBox="1"/>
          <p:nvPr/>
        </p:nvSpPr>
        <p:spPr>
          <a:xfrm>
            <a:off x="642910" y="1714488"/>
            <a:ext cx="7715304"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1</a:t>
            </a:r>
            <a:r>
              <a:rPr lang="ja-JP" altLang="en-US" sz="2800" dirty="0" smtClean="0"/>
              <a:t>素材に複数項目を設定する読解問題などを</a:t>
            </a:r>
            <a:r>
              <a:rPr lang="en-US" altLang="ja-JP" sz="2800" dirty="0" err="1" smtClean="0"/>
              <a:t>testlet</a:t>
            </a:r>
            <a:r>
              <a:rPr lang="ja-JP" altLang="en-US" sz="2800" dirty="0" smtClean="0"/>
              <a:t>として処理して追加できないか？</a:t>
            </a:r>
            <a:endParaRPr lang="en-US" altLang="ja-JP" sz="2800" dirty="0" smtClean="0"/>
          </a:p>
        </p:txBody>
      </p:sp>
      <p:sp>
        <p:nvSpPr>
          <p:cNvPr id="10" name="テキスト ボックス 9"/>
          <p:cNvSpPr txBox="1"/>
          <p:nvPr/>
        </p:nvSpPr>
        <p:spPr>
          <a:xfrm>
            <a:off x="642910" y="5929330"/>
            <a:ext cx="7715304"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予期しない解答パタンへの適切な対応は？</a:t>
            </a:r>
            <a:endParaRPr lang="ja-JP" altLang="en-US" sz="2800" dirty="0"/>
          </a:p>
        </p:txBody>
      </p:sp>
      <p:sp>
        <p:nvSpPr>
          <p:cNvPr id="11" name="テキスト ボックス 10"/>
          <p:cNvSpPr txBox="1"/>
          <p:nvPr/>
        </p:nvSpPr>
        <p:spPr>
          <a:xfrm>
            <a:off x="642910" y="3714752"/>
            <a:ext cx="7715304"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項目バンクを充実させ</a:t>
            </a:r>
            <a:r>
              <a:rPr lang="en-US" altLang="ja-JP" sz="2800" dirty="0" smtClean="0"/>
              <a:t>CAT</a:t>
            </a:r>
            <a:r>
              <a:rPr lang="ja-JP" altLang="en-US" sz="2800" dirty="0" smtClean="0"/>
              <a:t>に発展できないか？</a:t>
            </a:r>
            <a:endParaRPr lang="ja-JP" altLang="en-US" sz="2800" dirty="0"/>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643050"/>
            <a:ext cx="8229600" cy="4572032"/>
          </a:xfrm>
        </p:spPr>
        <p:txBody>
          <a:bodyPr>
            <a:normAutofit fontScale="90000"/>
          </a:bodyPr>
          <a:lstStyle/>
          <a:p>
            <a:pPr algn="ctr"/>
            <a:r>
              <a:rPr lang="ja-JP" altLang="en-US" dirty="0" smtClean="0"/>
              <a:t>ご静聴ありがとうございました。</a:t>
            </a:r>
            <a:r>
              <a:rPr lang="en-US" altLang="ja-JP" dirty="0" smtClean="0"/>
              <a:t/>
            </a:r>
            <a:br>
              <a:rPr lang="en-US" altLang="ja-JP" dirty="0" smtClean="0"/>
            </a:br>
            <a:r>
              <a:rPr lang="en-US" altLang="ja-JP" dirty="0" smtClean="0"/>
              <a:t/>
            </a:r>
            <a:br>
              <a:rPr lang="en-US" altLang="ja-JP" dirty="0" smtClean="0"/>
            </a:br>
            <a:r>
              <a:rPr lang="en-US" altLang="ja-JP" dirty="0" smtClean="0"/>
              <a:t/>
            </a:r>
            <a:br>
              <a:rPr lang="en-US" altLang="ja-JP" dirty="0" smtClean="0"/>
            </a:br>
            <a:r>
              <a:rPr lang="en-US" altLang="ja-JP" dirty="0" smtClean="0"/>
              <a:t/>
            </a:r>
            <a:br>
              <a:rPr lang="en-US" altLang="ja-JP" dirty="0" smtClean="0"/>
            </a:br>
            <a:r>
              <a:rPr lang="en-US" altLang="ja-JP" sz="3100" b="1" dirty="0" smtClean="0">
                <a:solidFill>
                  <a:schemeClr val="accent1"/>
                </a:solidFill>
              </a:rPr>
              <a:t>http://www.e-learning-service.net/kimura/</a:t>
            </a:r>
            <a:r>
              <a:rPr lang="en-US" altLang="ja-JP" dirty="0" smtClean="0"/>
              <a:t/>
            </a:r>
            <a:br>
              <a:rPr lang="en-US" altLang="ja-JP" dirty="0" smtClean="0"/>
            </a:br>
            <a:r>
              <a:rPr lang="en-US" altLang="ja-JP" dirty="0" smtClean="0"/>
              <a:t/>
            </a:r>
            <a:br>
              <a:rPr lang="en-US" altLang="ja-JP" dirty="0" smtClean="0"/>
            </a:br>
            <a:r>
              <a:rPr lang="ja-JP" altLang="en-US" sz="3100" b="1" dirty="0" smtClean="0">
                <a:solidFill>
                  <a:schemeClr val="accent1"/>
                </a:solidFill>
              </a:rPr>
              <a:t>問い合わせ先：</a:t>
            </a:r>
            <a:r>
              <a:rPr lang="en-US" altLang="ja-JP" sz="3100" b="1" dirty="0" smtClean="0">
                <a:solidFill>
                  <a:schemeClr val="accent1"/>
                </a:solidFill>
              </a:rPr>
              <a:t>kimura@n-seiryo.ac.jp </a:t>
            </a:r>
            <a:r>
              <a:rPr lang="en-US" altLang="ja-JP" sz="3100" dirty="0" smtClean="0"/>
              <a:t/>
            </a:r>
            <a:br>
              <a:rPr lang="en-US" altLang="ja-JP" sz="3100" dirty="0" smtClean="0"/>
            </a:br>
            <a:r>
              <a:rPr lang="en-US" altLang="ja-JP" dirty="0" smtClean="0"/>
              <a:t/>
            </a:r>
            <a:br>
              <a:rPr lang="en-US" altLang="ja-JP" dirty="0" smtClean="0"/>
            </a:br>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26</a:t>
            </a:fld>
            <a:endParaRPr kumimoji="1" lang="ja-JP" altLang="en-US" dirty="0"/>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785794"/>
            <a:ext cx="8501122" cy="1066800"/>
          </a:xfrm>
        </p:spPr>
        <p:txBody>
          <a:bodyPr>
            <a:normAutofit fontScale="90000"/>
          </a:bodyPr>
          <a:lstStyle/>
          <a:p>
            <a:r>
              <a:rPr kumimoji="1" lang="en-US" altLang="ja-JP" dirty="0" smtClean="0"/>
              <a:t>Moodle</a:t>
            </a:r>
            <a:r>
              <a:rPr kumimoji="1" lang="ja-JP" altLang="en-US" dirty="0" smtClean="0"/>
              <a:t>による英語プレイスメントテスト先行事例</a:t>
            </a:r>
            <a:endParaRPr kumimoji="1" lang="ja-JP" altLang="en-US" dirty="0"/>
          </a:p>
        </p:txBody>
      </p:sp>
      <p:sp>
        <p:nvSpPr>
          <p:cNvPr id="3" name="コンテンツ プレースホルダ 2"/>
          <p:cNvSpPr>
            <a:spLocks noGrp="1"/>
          </p:cNvSpPr>
          <p:nvPr>
            <p:ph idx="1"/>
          </p:nvPr>
        </p:nvSpPr>
        <p:spPr>
          <a:xfrm>
            <a:off x="235006" y="2061493"/>
            <a:ext cx="8686800" cy="4574296"/>
          </a:xfrm>
        </p:spPr>
        <p:txBody>
          <a:bodyPr>
            <a:normAutofit/>
          </a:bodyPr>
          <a:lstStyle/>
          <a:p>
            <a:r>
              <a:rPr kumimoji="1" lang="en-US" altLang="ja-JP" dirty="0" smtClean="0"/>
              <a:t>PLATON-m</a:t>
            </a:r>
            <a:r>
              <a:rPr kumimoji="1" lang="ja-JP" altLang="en-US" dirty="0" smtClean="0"/>
              <a:t>：</a:t>
            </a:r>
            <a:r>
              <a:rPr lang="zh-TW" altLang="en-US" dirty="0" smtClean="0"/>
              <a:t>英語運用能力評価協会</a:t>
            </a:r>
            <a:r>
              <a:rPr lang="en-US" altLang="zh-TW" dirty="0" smtClean="0"/>
              <a:t>(</a:t>
            </a:r>
            <a:r>
              <a:rPr lang="en-US" altLang="ja-JP" dirty="0" smtClean="0"/>
              <a:t>ELPA) </a:t>
            </a:r>
            <a:r>
              <a:rPr lang="ja-JP" altLang="en-US" sz="2400" dirty="0" smtClean="0"/>
              <a:t>の</a:t>
            </a:r>
            <a:r>
              <a:rPr lang="en-US" altLang="ja-JP" sz="2400" dirty="0" smtClean="0"/>
              <a:t>ACE Placement </a:t>
            </a:r>
            <a:r>
              <a:rPr lang="ja-JP" altLang="en-US" sz="2400" dirty="0" smtClean="0"/>
              <a:t>を </a:t>
            </a:r>
            <a:r>
              <a:rPr lang="en-US" altLang="ja-JP" sz="2400" dirty="0" err="1" smtClean="0"/>
              <a:t>moodle</a:t>
            </a:r>
            <a:r>
              <a:rPr lang="en-US" altLang="ja-JP" sz="2400" dirty="0" smtClean="0"/>
              <a:t> </a:t>
            </a:r>
            <a:r>
              <a:rPr lang="ja-JP" altLang="en-US" sz="2400" dirty="0" smtClean="0"/>
              <a:t>上で受験できるようにしたもの</a:t>
            </a:r>
            <a:r>
              <a:rPr lang="en-US" altLang="ja-JP" dirty="0" smtClean="0"/>
              <a:t/>
            </a:r>
            <a:br>
              <a:rPr lang="en-US" altLang="ja-JP" dirty="0" smtClean="0"/>
            </a:br>
            <a:r>
              <a:rPr lang="en-US" altLang="ja-JP" sz="2400" dirty="0" smtClean="0"/>
              <a:t>http://www.e-learning-service.co.jp/platon-m.html</a:t>
            </a:r>
          </a:p>
          <a:p>
            <a:pPr>
              <a:buNone/>
            </a:pPr>
            <a:endParaRPr kumimoji="1" lang="en-US" altLang="ja-JP" sz="2400" dirty="0" smtClean="0"/>
          </a:p>
          <a:p>
            <a:r>
              <a:rPr lang="en-US" altLang="ja-JP" dirty="0" smtClean="0"/>
              <a:t>SGU</a:t>
            </a:r>
            <a:r>
              <a:rPr lang="ja-JP" altLang="en-US" dirty="0" smtClean="0"/>
              <a:t>：</a:t>
            </a:r>
            <a:r>
              <a:rPr lang="en-US" dirty="0" err="1" smtClean="0"/>
              <a:t>Hinkelman</a:t>
            </a:r>
            <a:r>
              <a:rPr lang="en-US" dirty="0" smtClean="0"/>
              <a:t> &amp; </a:t>
            </a:r>
            <a:r>
              <a:rPr lang="en-US" dirty="0" err="1" smtClean="0"/>
              <a:t>Grose</a:t>
            </a:r>
            <a:r>
              <a:rPr lang="ja-JP" altLang="en-US" dirty="0" smtClean="0"/>
              <a:t> </a:t>
            </a:r>
            <a:r>
              <a:rPr lang="en-US" altLang="ja-JP" dirty="0" smtClean="0"/>
              <a:t>(</a:t>
            </a:r>
            <a:r>
              <a:rPr lang="en-US" dirty="0" smtClean="0"/>
              <a:t>2004):</a:t>
            </a:r>
            <a:br>
              <a:rPr lang="en-US" dirty="0" smtClean="0"/>
            </a:br>
            <a:r>
              <a:rPr lang="en-US" sz="2400" dirty="0" smtClean="0"/>
              <a:t>Placement testing and audio quiz-making with open source software. </a:t>
            </a:r>
            <a:r>
              <a:rPr lang="ja-JP" altLang="en-US" sz="2400" dirty="0" smtClean="0"/>
              <a:t> </a:t>
            </a:r>
            <a:r>
              <a:rPr lang="en-US" sz="2400" i="1" dirty="0" smtClean="0"/>
              <a:t>Proceedings of </a:t>
            </a:r>
            <a:r>
              <a:rPr lang="en-US" sz="2400" i="1" dirty="0" err="1" smtClean="0"/>
              <a:t>CLaSIC</a:t>
            </a:r>
            <a:r>
              <a:rPr lang="en-US" sz="2400" i="1" dirty="0" smtClean="0"/>
              <a:t> 2004</a:t>
            </a:r>
            <a:r>
              <a:rPr lang="en-US" sz="2400" dirty="0" smtClean="0"/>
              <a:t>, 972-981. </a:t>
            </a:r>
            <a:br>
              <a:rPr lang="en-US" sz="2400" dirty="0" smtClean="0"/>
            </a:br>
            <a:r>
              <a:rPr lang="en-US" sz="2400" dirty="0" smtClean="0"/>
              <a:t>http://moodle.org/file.php/31/PlacementTest-Hinkelman.pdf</a:t>
            </a:r>
            <a:br>
              <a:rPr lang="en-US" sz="2400" dirty="0" smtClean="0"/>
            </a:br>
            <a:r>
              <a:rPr lang="en-US" sz="2400" dirty="0" smtClean="0"/>
              <a:t>For 5 years at SGU, with up to 250 simultaneous users</a:t>
            </a:r>
            <a:endParaRPr kumimoji="1" lang="ja-JP" altLang="en-US" sz="24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3</a:t>
            </a:fld>
            <a:endParaRPr kumimoji="1" lang="ja-JP" altLang="en-US" dirty="0"/>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857232"/>
            <a:ext cx="8229600" cy="1066800"/>
          </a:xfrm>
        </p:spPr>
        <p:txBody>
          <a:bodyPr/>
          <a:lstStyle/>
          <a:p>
            <a:r>
              <a:rPr lang="en-US" dirty="0" err="1" smtClean="0"/>
              <a:t>Hinkelman</a:t>
            </a:r>
            <a:r>
              <a:rPr lang="en-US" dirty="0" smtClean="0"/>
              <a:t> &amp; </a:t>
            </a:r>
            <a:r>
              <a:rPr lang="en-US" dirty="0" err="1" smtClean="0"/>
              <a:t>Grose</a:t>
            </a:r>
            <a:r>
              <a:rPr lang="en-US" dirty="0" smtClean="0"/>
              <a:t>, 2004, 974.</a:t>
            </a:r>
            <a:endParaRPr kumimoji="1" lang="ja-JP" altLang="en-US" dirty="0"/>
          </a:p>
        </p:txBody>
      </p:sp>
      <p:sp>
        <p:nvSpPr>
          <p:cNvPr id="3" name="コンテンツ プレースホルダ 2"/>
          <p:cNvSpPr>
            <a:spLocks noGrp="1"/>
          </p:cNvSpPr>
          <p:nvPr>
            <p:ph idx="1"/>
          </p:nvPr>
        </p:nvSpPr>
        <p:spPr>
          <a:xfrm>
            <a:off x="167065" y="2080404"/>
            <a:ext cx="8686800" cy="4325112"/>
          </a:xfrm>
        </p:spPr>
        <p:txBody>
          <a:bodyPr>
            <a:normAutofit fontScale="85000" lnSpcReduction="10000"/>
          </a:bodyPr>
          <a:lstStyle/>
          <a:p>
            <a:pPr>
              <a:lnSpc>
                <a:spcPct val="150000"/>
              </a:lnSpc>
              <a:buNone/>
            </a:pPr>
            <a:r>
              <a:rPr lang="en-US" sz="3300" dirty="0" smtClean="0"/>
              <a:t>   </a:t>
            </a:r>
            <a:r>
              <a:rPr lang="en-US" altLang="ja-JP" sz="3300" dirty="0" smtClean="0"/>
              <a:t>By improving item quality year by year, the authors conclude that a self-created placement test using open source software could, over several years of development, prove equal or superior to generic commercial products in reliability for closed population placement testing. </a:t>
            </a:r>
            <a:r>
              <a:rPr lang="en-US" dirty="0" smtClean="0"/>
              <a:t/>
            </a:r>
            <a:br>
              <a:rPr lang="en-US" dirty="0" smtClean="0"/>
            </a:br>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4</a:t>
            </a:fld>
            <a:endParaRPr kumimoji="1" lang="ja-JP" altLang="en-US" dirty="0"/>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642918"/>
            <a:ext cx="8229600" cy="1066800"/>
          </a:xfrm>
        </p:spPr>
        <p:txBody>
          <a:bodyPr/>
          <a:lstStyle/>
          <a:p>
            <a:r>
              <a:rPr kumimoji="1" lang="en-US" altLang="ja-JP" dirty="0" smtClean="0"/>
              <a:t>Neural Test Theory (NTT)</a:t>
            </a:r>
            <a:endParaRPr kumimoji="1" lang="ja-JP" altLang="en-US" dirty="0"/>
          </a:p>
        </p:txBody>
      </p:sp>
      <p:sp>
        <p:nvSpPr>
          <p:cNvPr id="3" name="コンテンツ プレースホルダ 2"/>
          <p:cNvSpPr>
            <a:spLocks noGrp="1"/>
          </p:cNvSpPr>
          <p:nvPr>
            <p:ph idx="1"/>
          </p:nvPr>
        </p:nvSpPr>
        <p:spPr>
          <a:xfrm>
            <a:off x="206756" y="1517941"/>
            <a:ext cx="8686800" cy="4788610"/>
          </a:xfrm>
        </p:spPr>
        <p:txBody>
          <a:bodyPr>
            <a:normAutofit/>
          </a:bodyPr>
          <a:lstStyle/>
          <a:p>
            <a:pPr>
              <a:buNone/>
            </a:pPr>
            <a:endParaRPr lang="en-US" altLang="ja-JP" dirty="0" smtClean="0"/>
          </a:p>
          <a:p>
            <a:pPr>
              <a:buNone/>
            </a:pPr>
            <a:endParaRPr lang="en-US" altLang="ja-JP" dirty="0" smtClean="0"/>
          </a:p>
          <a:p>
            <a:endParaRPr lang="en-US" altLang="ja-JP" dirty="0" smtClean="0"/>
          </a:p>
          <a:p>
            <a:r>
              <a:rPr lang="ja-JP" altLang="en-US" dirty="0" smtClean="0"/>
              <a:t>順序尺度を想定したテスト理論が必要である理由</a:t>
            </a:r>
            <a:endParaRPr lang="en-US" altLang="ja-JP" dirty="0" smtClean="0"/>
          </a:p>
          <a:p>
            <a:pPr lvl="1"/>
            <a:r>
              <a:rPr lang="ja-JP" altLang="en-US" dirty="0" smtClean="0"/>
              <a:t>方法論的理由</a:t>
            </a:r>
            <a:endParaRPr lang="en-US" altLang="ja-JP" dirty="0" smtClean="0"/>
          </a:p>
          <a:p>
            <a:pPr lvl="2"/>
            <a:r>
              <a:rPr lang="ja-JP" altLang="en-US" dirty="0" smtClean="0"/>
              <a:t>テストはそもそも連続的に学力を評価できるほど信頼性が高い測定道具ではなく、</a:t>
            </a:r>
            <a:r>
              <a:rPr lang="en-US" dirty="0" smtClean="0"/>
              <a:t>10</a:t>
            </a:r>
            <a:r>
              <a:rPr lang="ja-JP" altLang="en-US" dirty="0" smtClean="0"/>
              <a:t>段階くらいにランク付けることがせいぜいである</a:t>
            </a:r>
            <a:endParaRPr lang="en-US" altLang="ja-JP" dirty="0" smtClean="0"/>
          </a:p>
          <a:p>
            <a:pPr lvl="1"/>
            <a:r>
              <a:rPr lang="ja-JP" altLang="en-US" dirty="0" smtClean="0"/>
              <a:t>教育社会学的理由</a:t>
            </a:r>
            <a:endParaRPr lang="en-US" altLang="ja-JP" dirty="0" smtClean="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5</a:t>
            </a:fld>
            <a:endParaRPr kumimoji="1" lang="ja-JP" altLang="en-US" dirty="0"/>
          </a:p>
        </p:txBody>
      </p:sp>
      <p:sp>
        <p:nvSpPr>
          <p:cNvPr id="5" name="テキスト ボックス 4"/>
          <p:cNvSpPr txBox="1"/>
          <p:nvPr/>
        </p:nvSpPr>
        <p:spPr>
          <a:xfrm>
            <a:off x="571472" y="1643050"/>
            <a:ext cx="7500990" cy="954107"/>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ja-JP" altLang="en-US" sz="2800" dirty="0" smtClean="0"/>
              <a:t>能力を順序尺度上で測定・評価しようとする新しいテスト標準化理論</a:t>
            </a:r>
            <a:endParaRPr kumimoji="1" lang="ja-JP" altLang="en-US" dirty="0"/>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000100" y="714356"/>
            <a:ext cx="8143900" cy="5715040"/>
          </a:xfrm>
        </p:spPr>
        <p:txBody>
          <a:bodyPr>
            <a:noAutofit/>
          </a:bodyPr>
          <a:lstStyle/>
          <a:p>
            <a:pPr marL="73152"/>
            <a:r>
              <a:rPr lang="ja-JP" altLang="en-US" sz="2400" dirty="0" smtClean="0">
                <a:solidFill>
                  <a:schemeClr val="accent1"/>
                </a:solidFill>
              </a:rPr>
              <a:t>テストは、社会の公具</a:t>
            </a:r>
            <a:r>
              <a:rPr lang="en-US" sz="2400" dirty="0" smtClean="0">
                <a:solidFill>
                  <a:schemeClr val="accent1"/>
                </a:solidFill>
              </a:rPr>
              <a:t>(public tool)</a:t>
            </a:r>
            <a:r>
              <a:rPr lang="ja-JP" altLang="en-US" sz="2400" dirty="0" smtClean="0">
                <a:solidFill>
                  <a:schemeClr val="accent1"/>
                </a:solidFill>
              </a:rPr>
              <a:t>であるために、存在するだけで社会によい影響を与えなくてはいけない。</a:t>
            </a:r>
            <a:r>
              <a:rPr lang="en-US" sz="2400" dirty="0" smtClean="0">
                <a:solidFill>
                  <a:schemeClr val="accent1"/>
                </a:solidFill>
              </a:rPr>
              <a:t> </a:t>
            </a:r>
          </a:p>
          <a:p>
            <a:pPr marL="73152">
              <a:buNone/>
            </a:pPr>
            <a:endParaRPr lang="en-US" sz="2400" dirty="0" smtClean="0">
              <a:solidFill>
                <a:schemeClr val="accent1"/>
              </a:solidFill>
            </a:endParaRPr>
          </a:p>
          <a:p>
            <a:pPr marL="73152"/>
            <a:r>
              <a:rPr lang="ja-JP" altLang="en-US" sz="2400" dirty="0" smtClean="0">
                <a:solidFill>
                  <a:schemeClr val="accent1"/>
                </a:solidFill>
              </a:rPr>
              <a:t>連続尺度は，受験生や学生に</a:t>
            </a:r>
            <a:r>
              <a:rPr lang="en-US" sz="2400" dirty="0" smtClean="0">
                <a:solidFill>
                  <a:schemeClr val="accent1"/>
                </a:solidFill>
              </a:rPr>
              <a:t>1</a:t>
            </a:r>
            <a:r>
              <a:rPr lang="ja-JP" altLang="en-US" sz="2400" dirty="0" smtClean="0">
                <a:solidFill>
                  <a:schemeClr val="accent1"/>
                </a:solidFill>
              </a:rPr>
              <a:t>点でも多く得点をとろうという受験者心理を助長し、「テストテクニック」のような本来学生たちに求める学力とは異なるような技術が塾や時には学校で教えられている。</a:t>
            </a:r>
            <a:endParaRPr lang="en-US" altLang="ja-JP" sz="2400" dirty="0" smtClean="0">
              <a:solidFill>
                <a:schemeClr val="accent1"/>
              </a:solidFill>
            </a:endParaRPr>
          </a:p>
          <a:p>
            <a:pPr marL="73152">
              <a:buNone/>
            </a:pPr>
            <a:endParaRPr lang="en-US" sz="2400" dirty="0" smtClean="0">
              <a:solidFill>
                <a:schemeClr val="accent1"/>
              </a:solidFill>
            </a:endParaRPr>
          </a:p>
          <a:p>
            <a:pPr marL="73152"/>
            <a:r>
              <a:rPr lang="ja-JP" altLang="en-US" sz="2400" dirty="0" smtClean="0">
                <a:solidFill>
                  <a:schemeClr val="accent1"/>
                </a:solidFill>
              </a:rPr>
              <a:t>また、学力は一昼夜で劇的に変化しないにもかかわらず、連続尺度の不安定な乱高下で受験者の不安をあおっている。そこで、順序尺度で生徒を評価するようになれば、少し腰をすえて努力をしないと学力が上の段階に評価されないので、小手先の技術を抑制することに貢献することができる</a:t>
            </a:r>
            <a:r>
              <a:rPr lang="ja-JP" altLang="en-US" sz="2400" dirty="0" smtClean="0"/>
              <a:t>。</a:t>
            </a:r>
            <a:endParaRPr lang="en-US" altLang="ja-JP" sz="2400" dirty="0" smtClean="0"/>
          </a:p>
          <a:p>
            <a:pPr marL="73152" algn="r">
              <a:buNone/>
            </a:pPr>
            <a:r>
              <a:rPr lang="ja-JP" altLang="en-US" sz="2400" dirty="0" smtClean="0"/>
              <a:t>荘島</a:t>
            </a:r>
            <a:r>
              <a:rPr lang="en-US" sz="2400" dirty="0" smtClean="0"/>
              <a:t>(2008)</a:t>
            </a:r>
            <a:endParaRPr lang="ja-JP" altLang="en-US" sz="2400" dirty="0" smtClean="0"/>
          </a:p>
          <a:p>
            <a:pPr>
              <a:buNone/>
            </a:pPr>
            <a:endParaRPr kumimoji="1" lang="ja-JP" altLang="en-US" sz="2400"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6</a:t>
            </a:fld>
            <a:endParaRPr kumimoji="1" lang="ja-JP" altLang="en-US" dirty="0"/>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500042"/>
            <a:ext cx="8015286" cy="1066800"/>
          </a:xfrm>
        </p:spPr>
        <p:txBody>
          <a:bodyPr>
            <a:normAutofit fontScale="90000"/>
          </a:bodyPr>
          <a:lstStyle/>
          <a:p>
            <a:r>
              <a:rPr lang="ja-JP" altLang="en-US" dirty="0" smtClean="0"/>
              <a:t>英語プレイスメントテスト作成の流れ</a:t>
            </a:r>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7</a:t>
            </a:fld>
            <a:endParaRPr kumimoji="1" lang="ja-JP" altLang="en-US" dirty="0"/>
          </a:p>
        </p:txBody>
      </p:sp>
      <p:sp>
        <p:nvSpPr>
          <p:cNvPr id="6" name="テキスト ボックス 5"/>
          <p:cNvSpPr txBox="1"/>
          <p:nvPr/>
        </p:nvSpPr>
        <p:spPr>
          <a:xfrm>
            <a:off x="571472" y="1643050"/>
            <a:ext cx="750099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ja-JP" altLang="en-US" sz="2800" dirty="0" smtClean="0"/>
              <a:t>項目選択のための予備テスト</a:t>
            </a:r>
            <a:endParaRPr kumimoji="1" lang="ja-JP" altLang="en-US" dirty="0"/>
          </a:p>
        </p:txBody>
      </p:sp>
      <p:sp>
        <p:nvSpPr>
          <p:cNvPr id="9" name="テキスト ボックス 8"/>
          <p:cNvSpPr txBox="1"/>
          <p:nvPr/>
        </p:nvSpPr>
        <p:spPr>
          <a:xfrm>
            <a:off x="1785918" y="3643314"/>
            <a:ext cx="600079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IRT</a:t>
            </a:r>
            <a:r>
              <a:rPr lang="ja-JP" altLang="en-US" sz="2800" dirty="0" smtClean="0"/>
              <a:t>：</a:t>
            </a:r>
            <a:r>
              <a:rPr lang="en-US" altLang="ja-JP" sz="2800" dirty="0" smtClean="0"/>
              <a:t> 1PLM</a:t>
            </a:r>
            <a:r>
              <a:rPr lang="ja-JP" altLang="en-US" sz="2800" dirty="0" smtClean="0"/>
              <a:t>による項目分析</a:t>
            </a:r>
            <a:r>
              <a:rPr lang="en-US" altLang="ja-JP" sz="2800" dirty="0" smtClean="0"/>
              <a:t>(Z</a:t>
            </a:r>
            <a:r>
              <a:rPr lang="en-US" altLang="ja-JP" sz="2800" baseline="-25000" dirty="0" smtClean="0"/>
              <a:t>L</a:t>
            </a:r>
            <a:r>
              <a:rPr lang="ja-JP" altLang="en-US" sz="2800" dirty="0" smtClean="0"/>
              <a:t>値</a:t>
            </a:r>
            <a:r>
              <a:rPr lang="en-US" altLang="ja-JP" sz="2800" dirty="0" smtClean="0"/>
              <a:t>)</a:t>
            </a:r>
            <a:endParaRPr kumimoji="1" lang="ja-JP" altLang="en-US" dirty="0"/>
          </a:p>
        </p:txBody>
      </p:sp>
      <p:sp>
        <p:nvSpPr>
          <p:cNvPr id="10" name="テキスト ボックス 9"/>
          <p:cNvSpPr txBox="1"/>
          <p:nvPr/>
        </p:nvSpPr>
        <p:spPr>
          <a:xfrm>
            <a:off x="1785918" y="4286256"/>
            <a:ext cx="600079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NTT</a:t>
            </a:r>
            <a:r>
              <a:rPr lang="ja-JP" altLang="en-US" sz="2800" dirty="0" smtClean="0"/>
              <a:t>：項目参照プロファイル</a:t>
            </a:r>
            <a:r>
              <a:rPr lang="en-US" altLang="ja-JP" sz="2800" dirty="0" smtClean="0"/>
              <a:t>(IRP)</a:t>
            </a:r>
            <a:endParaRPr lang="ja-JP" altLang="en-US" sz="2800" dirty="0"/>
          </a:p>
        </p:txBody>
      </p:sp>
      <p:sp>
        <p:nvSpPr>
          <p:cNvPr id="11" name="テキスト ボックス 10"/>
          <p:cNvSpPr txBox="1"/>
          <p:nvPr/>
        </p:nvSpPr>
        <p:spPr>
          <a:xfrm>
            <a:off x="1000100" y="3000372"/>
            <a:ext cx="660630" cy="1815882"/>
          </a:xfrm>
          <a:prstGeom prst="rect">
            <a:avLst/>
          </a:prstGeom>
        </p:spPr>
        <p:style>
          <a:lnRef idx="1">
            <a:schemeClr val="accent2"/>
          </a:lnRef>
          <a:fillRef idx="3">
            <a:schemeClr val="accent2"/>
          </a:fillRef>
          <a:effectRef idx="2">
            <a:schemeClr val="accent2"/>
          </a:effectRef>
          <a:fontRef idx="minor">
            <a:schemeClr val="lt1"/>
          </a:fontRef>
        </p:style>
        <p:txBody>
          <a:bodyPr vert="wordArtVertRtl" wrap="square" rtlCol="0">
            <a:spAutoFit/>
          </a:bodyPr>
          <a:lstStyle/>
          <a:p>
            <a:r>
              <a:rPr lang="ja-JP" altLang="en-US" sz="2800" dirty="0" smtClean="0"/>
              <a:t>項目分析</a:t>
            </a:r>
            <a:endParaRPr kumimoji="1" lang="ja-JP" altLang="en-US" dirty="0"/>
          </a:p>
        </p:txBody>
      </p:sp>
      <p:sp>
        <p:nvSpPr>
          <p:cNvPr id="12" name="テキスト ボックス 11"/>
          <p:cNvSpPr txBox="1"/>
          <p:nvPr/>
        </p:nvSpPr>
        <p:spPr>
          <a:xfrm>
            <a:off x="1000100" y="5072074"/>
            <a:ext cx="2571768" cy="523220"/>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altLang="ja-JP" sz="2800" dirty="0" smtClean="0"/>
              <a:t>misfit </a:t>
            </a:r>
            <a:r>
              <a:rPr lang="ja-JP" altLang="en-US" sz="2800" dirty="0" smtClean="0"/>
              <a:t>の除去</a:t>
            </a:r>
            <a:endParaRPr lang="ja-JP" altLang="en-US" sz="2800" dirty="0"/>
          </a:p>
        </p:txBody>
      </p:sp>
      <p:sp>
        <p:nvSpPr>
          <p:cNvPr id="13" name="テキスト ボックス 12"/>
          <p:cNvSpPr txBox="1"/>
          <p:nvPr/>
        </p:nvSpPr>
        <p:spPr>
          <a:xfrm>
            <a:off x="1785918" y="3000372"/>
            <a:ext cx="6000792"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altLang="ja-JP" sz="2800" dirty="0" smtClean="0"/>
              <a:t>CTT</a:t>
            </a:r>
            <a:r>
              <a:rPr lang="ja-JP" altLang="en-US" sz="2800" dirty="0" smtClean="0"/>
              <a:t>：点双列相関係数</a:t>
            </a:r>
            <a:r>
              <a:rPr lang="en-US" altLang="ja-JP" sz="2800" dirty="0" smtClean="0"/>
              <a:t>(P.BIS)</a:t>
            </a:r>
            <a:endParaRPr lang="ja-JP" altLang="en-US" sz="2800" dirty="0"/>
          </a:p>
        </p:txBody>
      </p:sp>
      <p:sp>
        <p:nvSpPr>
          <p:cNvPr id="14" name="テキスト ボックス 13"/>
          <p:cNvSpPr txBox="1"/>
          <p:nvPr/>
        </p:nvSpPr>
        <p:spPr>
          <a:xfrm>
            <a:off x="642910" y="6143644"/>
            <a:ext cx="7500990" cy="523220"/>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ja-JP" altLang="en-US" sz="2800" dirty="0" smtClean="0"/>
              <a:t>プレイスメントテスト完成</a:t>
            </a:r>
            <a:endParaRPr lang="ja-JP" altLang="en-US" sz="2800" dirty="0"/>
          </a:p>
        </p:txBody>
      </p:sp>
      <p:sp>
        <p:nvSpPr>
          <p:cNvPr id="15" name="下矢印 14"/>
          <p:cNvSpPr/>
          <p:nvPr/>
        </p:nvSpPr>
        <p:spPr>
          <a:xfrm>
            <a:off x="3857620" y="2285992"/>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下矢印 15"/>
          <p:cNvSpPr/>
          <p:nvPr/>
        </p:nvSpPr>
        <p:spPr>
          <a:xfrm>
            <a:off x="3929058" y="5143512"/>
            <a:ext cx="71438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4786314" y="5000636"/>
            <a:ext cx="3357586" cy="101566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en-US" altLang="ja-JP" sz="2000" dirty="0" smtClean="0"/>
              <a:t>Misfit</a:t>
            </a:r>
            <a:r>
              <a:rPr kumimoji="1" lang="ja-JP" altLang="en-US" sz="2000" dirty="0" smtClean="0"/>
              <a:t>除去の基準</a:t>
            </a:r>
            <a:endParaRPr kumimoji="1" lang="en-US" altLang="ja-JP" sz="2000" dirty="0" smtClean="0"/>
          </a:p>
          <a:p>
            <a:r>
              <a:rPr kumimoji="1" lang="en-US" altLang="ja-JP" sz="2000" dirty="0" smtClean="0"/>
              <a:t>Misfit Person</a:t>
            </a:r>
            <a:r>
              <a:rPr kumimoji="1" lang="ja-JP" altLang="en-US" sz="2000" dirty="0" smtClean="0"/>
              <a:t>：</a:t>
            </a:r>
            <a:r>
              <a:rPr kumimoji="1" lang="en-US" altLang="ja-JP" sz="2000" dirty="0" smtClean="0"/>
              <a:t>Z</a:t>
            </a:r>
            <a:r>
              <a:rPr kumimoji="1" lang="en-US" altLang="ja-JP" sz="2000" baseline="-25000" dirty="0" smtClean="0"/>
              <a:t>L</a:t>
            </a:r>
            <a:r>
              <a:rPr lang="ja-JP" altLang="en-US" sz="2000" dirty="0" smtClean="0"/>
              <a:t> ＜－</a:t>
            </a:r>
            <a:r>
              <a:rPr lang="en-US" altLang="ja-JP" sz="2000" dirty="0" smtClean="0"/>
              <a:t>1.96</a:t>
            </a:r>
          </a:p>
          <a:p>
            <a:r>
              <a:rPr kumimoji="1" lang="en-US" altLang="ja-JP" sz="2000" dirty="0" smtClean="0"/>
              <a:t>Misfit Item</a:t>
            </a:r>
            <a:r>
              <a:rPr kumimoji="1" lang="ja-JP" altLang="en-US" sz="2000" dirty="0" smtClean="0"/>
              <a:t>：</a:t>
            </a:r>
            <a:r>
              <a:rPr kumimoji="1" lang="en-US" altLang="ja-JP" sz="2000" dirty="0" smtClean="0"/>
              <a:t>P.BIS</a:t>
            </a:r>
            <a:r>
              <a:rPr kumimoji="1" lang="ja-JP" altLang="en-US" sz="2000" dirty="0" smtClean="0"/>
              <a:t>＜</a:t>
            </a:r>
            <a:r>
              <a:rPr kumimoji="1" lang="en-US" altLang="ja-JP" sz="2000" dirty="0" smtClean="0"/>
              <a:t>0.25</a:t>
            </a:r>
            <a:endParaRPr kumimoji="1" lang="ja-JP" altLang="en-US" sz="20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642918"/>
            <a:ext cx="8229600" cy="714364"/>
          </a:xfrm>
        </p:spPr>
        <p:txBody>
          <a:bodyPr>
            <a:normAutofit/>
          </a:bodyPr>
          <a:lstStyle/>
          <a:p>
            <a:r>
              <a:rPr lang="ja-JP" altLang="en-US" sz="3600" dirty="0" smtClean="0"/>
              <a:t>使用したテスト項目の種類</a:t>
            </a:r>
            <a:endParaRPr kumimoji="1" lang="ja-JP" altLang="en-US" sz="3600" dirty="0"/>
          </a:p>
        </p:txBody>
      </p:sp>
      <p:sp>
        <p:nvSpPr>
          <p:cNvPr id="3" name="コンテンツ プレースホルダ 2"/>
          <p:cNvSpPr>
            <a:spLocks noGrp="1"/>
          </p:cNvSpPr>
          <p:nvPr>
            <p:ph idx="1"/>
          </p:nvPr>
        </p:nvSpPr>
        <p:spPr>
          <a:xfrm>
            <a:off x="457200" y="1714488"/>
            <a:ext cx="8229600" cy="4860048"/>
          </a:xfrm>
        </p:spPr>
        <p:txBody>
          <a:bodyPr/>
          <a:lstStyle/>
          <a:p>
            <a:r>
              <a:rPr lang="ja-JP" altLang="en-US" kern="100" dirty="0" smtClean="0"/>
              <a:t>文法語彙問題</a:t>
            </a:r>
            <a:r>
              <a:rPr lang="en-US" altLang="ja-JP" kern="100" dirty="0" smtClean="0"/>
              <a:t>(</a:t>
            </a:r>
            <a:r>
              <a:rPr lang="en-US" kern="100" dirty="0" smtClean="0"/>
              <a:t>Vg</a:t>
            </a:r>
            <a:r>
              <a:rPr lang="en-US" altLang="ja-JP" kern="100" dirty="0" smtClean="0"/>
              <a:t>)</a:t>
            </a:r>
            <a:endParaRPr lang="en-US" kern="100" dirty="0" smtClean="0"/>
          </a:p>
          <a:p>
            <a:pPr>
              <a:buNone/>
            </a:pPr>
            <a:endParaRPr lang="en-US" kern="100" dirty="0" smtClean="0"/>
          </a:p>
          <a:p>
            <a:r>
              <a:rPr lang="ja-JP" altLang="en-US" kern="100" dirty="0" smtClean="0"/>
              <a:t>リスニング問題</a:t>
            </a:r>
            <a:endParaRPr lang="en-US" altLang="ja-JP" kern="100" dirty="0" smtClean="0"/>
          </a:p>
          <a:p>
            <a:pPr lvl="1"/>
            <a:r>
              <a:rPr lang="ja-JP" altLang="en-US" kern="100" dirty="0" smtClean="0"/>
              <a:t>会話問題</a:t>
            </a:r>
            <a:r>
              <a:rPr lang="en-US" altLang="ja-JP" kern="100" dirty="0" smtClean="0"/>
              <a:t>(</a:t>
            </a:r>
            <a:r>
              <a:rPr lang="en-US" kern="100" dirty="0" err="1" smtClean="0"/>
              <a:t>Dlg</a:t>
            </a:r>
            <a:r>
              <a:rPr lang="en-US" kern="100" dirty="0" smtClean="0"/>
              <a:t>)</a:t>
            </a:r>
          </a:p>
          <a:p>
            <a:pPr lvl="1"/>
            <a:r>
              <a:rPr lang="ja-JP" altLang="en-US" kern="100" dirty="0" smtClean="0"/>
              <a:t>説明文問題</a:t>
            </a:r>
            <a:r>
              <a:rPr lang="en-US" altLang="ja-JP" kern="100" dirty="0" smtClean="0"/>
              <a:t>(</a:t>
            </a:r>
            <a:r>
              <a:rPr lang="en-US" kern="100" dirty="0" err="1" smtClean="0"/>
              <a:t>Mlg</a:t>
            </a:r>
            <a:r>
              <a:rPr lang="en-US" kern="100" dirty="0" smtClean="0"/>
              <a:t>) </a:t>
            </a:r>
          </a:p>
          <a:p>
            <a:pPr lvl="1">
              <a:buNone/>
            </a:pPr>
            <a:endParaRPr lang="en-US" altLang="ja-JP" kern="100" dirty="0" smtClean="0">
              <a:latin typeface="Times New Roman"/>
              <a:ea typeface="ＤＦ平成明朝体W3"/>
            </a:endParaRPr>
          </a:p>
          <a:p>
            <a:pPr marL="536575" indent="-427038">
              <a:buNone/>
            </a:pPr>
            <a:r>
              <a:rPr lang="en-US" altLang="ja-JP" kern="100" dirty="0" smtClean="0"/>
              <a:t>※</a:t>
            </a:r>
            <a:r>
              <a:rPr lang="ja-JP" altLang="en-US" kern="100" dirty="0" smtClean="0"/>
              <a:t>いずれも英検</a:t>
            </a:r>
            <a:r>
              <a:rPr lang="en-US" altLang="ja-JP" kern="100" dirty="0" smtClean="0"/>
              <a:t>(</a:t>
            </a:r>
            <a:r>
              <a:rPr lang="ja-JP" altLang="en-US" kern="100" dirty="0" smtClean="0"/>
              <a:t>３級～準１級</a:t>
            </a:r>
            <a:r>
              <a:rPr lang="en-US" altLang="ja-JP" kern="100" dirty="0" smtClean="0"/>
              <a:t>)</a:t>
            </a:r>
            <a:r>
              <a:rPr lang="ja-JP" altLang="en-US" kern="100" dirty="0" smtClean="0"/>
              <a:t>の過去問を協会の許可を得て使用</a:t>
            </a:r>
          </a:p>
          <a:p>
            <a:pPr>
              <a:buNone/>
            </a:pPr>
            <a:endParaRPr lang="ja-JP" altLang="en-US" kern="100" dirty="0" smtClean="0">
              <a:latin typeface="Times New Roman"/>
              <a:ea typeface="ＤＦ平成明朝体W3"/>
            </a:endParaRPr>
          </a:p>
          <a:p>
            <a:endParaRPr lang="ja-JP" altLang="en-US" kern="100" dirty="0" smtClean="0">
              <a:latin typeface="Times New Roman"/>
              <a:ea typeface="ＤＦ平成明朝体W3"/>
            </a:endParaRPr>
          </a:p>
          <a:p>
            <a:endParaRPr kumimoji="1" lang="ja-JP" altLang="en-US" dirty="0"/>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8</a:t>
            </a:fld>
            <a:endParaRPr kumimoji="1" lang="ja-JP" altLang="en-US" dirty="0"/>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00042"/>
            <a:ext cx="8229600" cy="785818"/>
          </a:xfrm>
        </p:spPr>
        <p:txBody>
          <a:bodyPr>
            <a:normAutofit/>
          </a:bodyPr>
          <a:lstStyle/>
          <a:p>
            <a:r>
              <a:rPr kumimoji="1" lang="ja-JP" altLang="en-US" sz="3600" dirty="0" smtClean="0"/>
              <a:t>使用したプログラム</a:t>
            </a:r>
            <a:endParaRPr kumimoji="1" lang="ja-JP" altLang="en-US" sz="3600" dirty="0"/>
          </a:p>
        </p:txBody>
      </p:sp>
      <p:sp>
        <p:nvSpPr>
          <p:cNvPr id="3" name="コンテンツ プレースホルダ 2"/>
          <p:cNvSpPr>
            <a:spLocks noGrp="1"/>
          </p:cNvSpPr>
          <p:nvPr>
            <p:ph idx="1"/>
          </p:nvPr>
        </p:nvSpPr>
        <p:spPr>
          <a:xfrm>
            <a:off x="214282" y="1357298"/>
            <a:ext cx="8929718" cy="5286412"/>
          </a:xfrm>
        </p:spPr>
        <p:txBody>
          <a:bodyPr>
            <a:normAutofit fontScale="85000" lnSpcReduction="10000"/>
          </a:bodyPr>
          <a:lstStyle/>
          <a:p>
            <a:r>
              <a:rPr lang="en-US" altLang="ja-JP" b="1" dirty="0" smtClean="0">
                <a:solidFill>
                  <a:schemeClr val="tx2"/>
                </a:solidFill>
              </a:rPr>
              <a:t>Multiple Choice Maker</a:t>
            </a:r>
            <a:r>
              <a:rPr lang="ja-JP" altLang="en-US" b="1" dirty="0" smtClean="0">
                <a:solidFill>
                  <a:schemeClr val="tx2"/>
                </a:solidFill>
              </a:rPr>
              <a:t>：</a:t>
            </a:r>
            <a:r>
              <a:rPr lang="en-US" altLang="ja-JP" dirty="0" smtClean="0"/>
              <a:t> GIFT</a:t>
            </a:r>
            <a:r>
              <a:rPr lang="ja-JP" altLang="en-US" dirty="0" smtClean="0"/>
              <a:t>ファイル作成マクロ</a:t>
            </a:r>
            <a:r>
              <a:rPr lang="en-US" altLang="ja-JP" dirty="0" smtClean="0"/>
              <a:t/>
            </a:r>
            <a:br>
              <a:rPr lang="en-US" altLang="ja-JP" dirty="0" smtClean="0"/>
            </a:br>
            <a:r>
              <a:rPr lang="en-US" altLang="ja-JP" dirty="0" smtClean="0"/>
              <a:t>                       </a:t>
            </a:r>
            <a:r>
              <a:rPr lang="en-US" sz="2400" b="1" dirty="0" err="1" smtClean="0">
                <a:solidFill>
                  <a:schemeClr val="accent2"/>
                </a:solidFill>
              </a:rPr>
              <a:t>MoodleResources</a:t>
            </a:r>
            <a:r>
              <a:rPr lang="ja-JP" altLang="en-US" sz="2400" dirty="0" smtClean="0">
                <a:solidFill>
                  <a:schemeClr val="accent2"/>
                </a:solidFill>
              </a:rPr>
              <a:t>（株）</a:t>
            </a:r>
            <a:r>
              <a:rPr lang="en-US" altLang="ja-JP" sz="2400" dirty="0" smtClean="0">
                <a:solidFill>
                  <a:schemeClr val="accent2"/>
                </a:solidFill>
              </a:rPr>
              <a:t>e</a:t>
            </a:r>
            <a:r>
              <a:rPr lang="ja-JP" altLang="en-US" sz="2400" dirty="0" smtClean="0">
                <a:solidFill>
                  <a:schemeClr val="accent2"/>
                </a:solidFill>
              </a:rPr>
              <a:t>ラーニングサービス </a:t>
            </a:r>
            <a:r>
              <a:rPr lang="en-US" altLang="ja-JP" sz="2400" dirty="0" smtClean="0">
                <a:solidFill>
                  <a:schemeClr val="accent2"/>
                </a:solidFill>
              </a:rPr>
              <a:t/>
            </a:r>
            <a:br>
              <a:rPr lang="en-US" altLang="ja-JP" sz="2400" dirty="0" smtClean="0">
                <a:solidFill>
                  <a:schemeClr val="accent2"/>
                </a:solidFill>
              </a:rPr>
            </a:br>
            <a:r>
              <a:rPr lang="en-US" altLang="ja-JP" sz="2400" dirty="0" smtClean="0">
                <a:solidFill>
                  <a:schemeClr val="accent2"/>
                </a:solidFill>
              </a:rPr>
              <a:t>                           </a:t>
            </a:r>
            <a:r>
              <a:rPr lang="en-US" sz="2400" dirty="0" smtClean="0">
                <a:solidFill>
                  <a:schemeClr val="accent2"/>
                </a:solidFill>
              </a:rPr>
              <a:t>https://e-learning.ac/moodle-resources/</a:t>
            </a:r>
            <a:br>
              <a:rPr lang="en-US" sz="2400" dirty="0" smtClean="0">
                <a:solidFill>
                  <a:schemeClr val="accent2"/>
                </a:solidFill>
              </a:rPr>
            </a:br>
            <a:endParaRPr lang="en-US" sz="2200" dirty="0" smtClean="0"/>
          </a:p>
          <a:p>
            <a:r>
              <a:rPr lang="en-US" altLang="ja-JP" b="1" dirty="0" smtClean="0">
                <a:solidFill>
                  <a:schemeClr val="tx2"/>
                </a:solidFill>
              </a:rPr>
              <a:t>Easy Estimation </a:t>
            </a:r>
            <a:r>
              <a:rPr lang="en-US" altLang="ja-JP" sz="2400" b="1" dirty="0" smtClean="0">
                <a:solidFill>
                  <a:schemeClr val="tx2"/>
                </a:solidFill>
              </a:rPr>
              <a:t>(Ver.0.4.2)</a:t>
            </a:r>
            <a:r>
              <a:rPr lang="ja-JP" altLang="en-US" sz="2400" b="1" dirty="0" smtClean="0">
                <a:solidFill>
                  <a:schemeClr val="tx2"/>
                </a:solidFill>
              </a:rPr>
              <a:t>：</a:t>
            </a:r>
            <a:r>
              <a:rPr lang="ja-JP" altLang="en-US" dirty="0" smtClean="0"/>
              <a:t>項目パラメタ推定プログラム</a:t>
            </a:r>
            <a:r>
              <a:rPr lang="en-US" altLang="ja-JP" b="1" dirty="0" smtClean="0">
                <a:solidFill>
                  <a:schemeClr val="tx2"/>
                </a:solidFill>
              </a:rPr>
              <a:t/>
            </a:r>
            <a:br>
              <a:rPr lang="en-US" altLang="ja-JP" b="1" dirty="0" smtClean="0">
                <a:solidFill>
                  <a:schemeClr val="tx2"/>
                </a:solidFill>
              </a:rPr>
            </a:br>
            <a:r>
              <a:rPr lang="en-US" altLang="ja-JP" b="1" dirty="0" smtClean="0">
                <a:solidFill>
                  <a:schemeClr val="tx2"/>
                </a:solidFill>
              </a:rPr>
              <a:t>             </a:t>
            </a:r>
            <a:r>
              <a:rPr lang="ja-JP" altLang="en-US" sz="2400" b="1" dirty="0" smtClean="0">
                <a:solidFill>
                  <a:schemeClr val="tx2"/>
                </a:solidFill>
              </a:rPr>
              <a:t>周辺最尤推定法・</a:t>
            </a:r>
            <a:r>
              <a:rPr lang="en-US" altLang="ja-JP" sz="2400" b="1" dirty="0" smtClean="0">
                <a:solidFill>
                  <a:schemeClr val="tx2"/>
                </a:solidFill>
              </a:rPr>
              <a:t>EM</a:t>
            </a:r>
            <a:r>
              <a:rPr lang="ja-JP" altLang="en-US" sz="2400" b="1" dirty="0" smtClean="0">
                <a:solidFill>
                  <a:schemeClr val="tx2"/>
                </a:solidFill>
              </a:rPr>
              <a:t>アルゴリズムによる１～３</a:t>
            </a:r>
            <a:r>
              <a:rPr lang="en-US" altLang="ja-JP" sz="2400" b="1" dirty="0" smtClean="0">
                <a:solidFill>
                  <a:schemeClr val="tx2"/>
                </a:solidFill>
              </a:rPr>
              <a:t>PLM</a:t>
            </a:r>
            <a:r>
              <a:rPr lang="ja-JP" altLang="en-US" sz="2400" b="1" dirty="0" smtClean="0">
                <a:solidFill>
                  <a:schemeClr val="tx2"/>
                </a:solidFill>
              </a:rPr>
              <a:t>に対応</a:t>
            </a:r>
            <a:endParaRPr lang="en-US" altLang="ja-JP" sz="2400" b="1" dirty="0" smtClean="0">
              <a:solidFill>
                <a:schemeClr val="tx2"/>
              </a:solidFill>
            </a:endParaRPr>
          </a:p>
          <a:p>
            <a:r>
              <a:rPr lang="en-US" altLang="ja-JP" b="1" dirty="0" smtClean="0">
                <a:solidFill>
                  <a:schemeClr val="tx2"/>
                </a:solidFill>
              </a:rPr>
              <a:t>Easy </a:t>
            </a:r>
            <a:r>
              <a:rPr lang="en-US" altLang="ja-JP" b="1" dirty="0" err="1" smtClean="0">
                <a:solidFill>
                  <a:schemeClr val="tx2"/>
                </a:solidFill>
              </a:rPr>
              <a:t>EstTheta</a:t>
            </a:r>
            <a:r>
              <a:rPr lang="en-US" altLang="ja-JP" b="1" dirty="0" smtClean="0">
                <a:solidFill>
                  <a:schemeClr val="tx2"/>
                </a:solidFill>
              </a:rPr>
              <a:t> </a:t>
            </a:r>
            <a:r>
              <a:rPr lang="en-US" altLang="ja-JP" sz="2400" b="1" dirty="0" smtClean="0">
                <a:solidFill>
                  <a:schemeClr val="tx2"/>
                </a:solidFill>
              </a:rPr>
              <a:t>(Ver0.1.1)</a:t>
            </a:r>
            <a:r>
              <a:rPr lang="ja-JP" altLang="en-US" sz="2400" b="1" dirty="0" smtClean="0">
                <a:solidFill>
                  <a:schemeClr val="tx2"/>
                </a:solidFill>
              </a:rPr>
              <a:t>：</a:t>
            </a:r>
            <a:r>
              <a:rPr lang="ja-JP" altLang="en-US" dirty="0" smtClean="0"/>
              <a:t>特性値推定プログラム</a:t>
            </a:r>
            <a:r>
              <a:rPr lang="en-US" altLang="ja-JP" b="1" dirty="0" smtClean="0">
                <a:solidFill>
                  <a:schemeClr val="tx2"/>
                </a:solidFill>
              </a:rPr>
              <a:t/>
            </a:r>
            <a:br>
              <a:rPr lang="en-US" altLang="ja-JP" b="1" dirty="0" smtClean="0">
                <a:solidFill>
                  <a:schemeClr val="tx2"/>
                </a:solidFill>
              </a:rPr>
            </a:br>
            <a:r>
              <a:rPr lang="en-US" altLang="ja-JP" b="1" dirty="0" smtClean="0">
                <a:solidFill>
                  <a:schemeClr val="tx2"/>
                </a:solidFill>
              </a:rPr>
              <a:t>             </a:t>
            </a:r>
            <a:r>
              <a:rPr lang="en-US" altLang="ja-JP" sz="2400" b="1" dirty="0" err="1" smtClean="0">
                <a:solidFill>
                  <a:schemeClr val="tx2"/>
                </a:solidFill>
              </a:rPr>
              <a:t>PersonFit</a:t>
            </a:r>
            <a:r>
              <a:rPr lang="ja-JP" altLang="en-US" sz="2400" b="1" dirty="0" smtClean="0">
                <a:solidFill>
                  <a:schemeClr val="tx2"/>
                </a:solidFill>
              </a:rPr>
              <a:t>の指標は、</a:t>
            </a:r>
            <a:r>
              <a:rPr lang="en-US" altLang="ja-JP" sz="2400" b="1" dirty="0" err="1" smtClean="0">
                <a:solidFill>
                  <a:schemeClr val="tx2"/>
                </a:solidFill>
              </a:rPr>
              <a:t>Drasgow</a:t>
            </a:r>
            <a:r>
              <a:rPr lang="en-US" altLang="ja-JP" sz="2400" b="1" dirty="0" smtClean="0">
                <a:solidFill>
                  <a:schemeClr val="tx2"/>
                </a:solidFill>
              </a:rPr>
              <a:t>, Levine, &amp; </a:t>
            </a:r>
            <a:r>
              <a:rPr lang="en-US" altLang="ja-JP" sz="2400" b="1" dirty="0" err="1" smtClean="0">
                <a:solidFill>
                  <a:schemeClr val="tx2"/>
                </a:solidFill>
              </a:rPr>
              <a:t>Williamas</a:t>
            </a:r>
            <a:r>
              <a:rPr lang="en-US" altLang="ja-JP" sz="2400" b="1" dirty="0" smtClean="0">
                <a:solidFill>
                  <a:schemeClr val="tx2"/>
                </a:solidFill>
              </a:rPr>
              <a:t>(1985) </a:t>
            </a:r>
          </a:p>
          <a:p>
            <a:pPr>
              <a:buNone/>
            </a:pPr>
            <a:r>
              <a:rPr lang="en-US" altLang="ja-JP" sz="2400" b="1" dirty="0" smtClean="0">
                <a:solidFill>
                  <a:schemeClr val="tx2"/>
                </a:solidFill>
              </a:rPr>
              <a:t>                  </a:t>
            </a:r>
            <a:r>
              <a:rPr lang="ja-JP" altLang="en-US" sz="2400" b="1" dirty="0" smtClean="0">
                <a:solidFill>
                  <a:schemeClr val="tx2"/>
                </a:solidFill>
              </a:rPr>
              <a:t>および</a:t>
            </a:r>
            <a:r>
              <a:rPr lang="en-US" altLang="ja-JP" sz="2400" b="1" dirty="0" err="1" smtClean="0">
                <a:solidFill>
                  <a:schemeClr val="tx2"/>
                </a:solidFill>
              </a:rPr>
              <a:t>Drasgow</a:t>
            </a:r>
            <a:r>
              <a:rPr lang="en-US" altLang="ja-JP" sz="2400" b="1" dirty="0" smtClean="0">
                <a:solidFill>
                  <a:schemeClr val="tx2"/>
                </a:solidFill>
              </a:rPr>
              <a:t>, Levine , &amp; McLaughlin(1987)</a:t>
            </a:r>
            <a:r>
              <a:rPr lang="ja-JP" altLang="en-US" sz="2400" b="1" dirty="0" smtClean="0">
                <a:solidFill>
                  <a:schemeClr val="tx2"/>
                </a:solidFill>
              </a:rPr>
              <a:t>の</a:t>
            </a:r>
            <a:r>
              <a:rPr lang="en-US" altLang="ja-JP" sz="2400" b="1" dirty="0" smtClean="0">
                <a:solidFill>
                  <a:schemeClr val="tx2"/>
                </a:solidFill>
              </a:rPr>
              <a:t>Z</a:t>
            </a:r>
            <a:r>
              <a:rPr lang="en-US" altLang="ja-JP" sz="2400" b="1" baseline="-25000" dirty="0" smtClean="0">
                <a:solidFill>
                  <a:schemeClr val="tx2"/>
                </a:solidFill>
              </a:rPr>
              <a:t>L</a:t>
            </a:r>
            <a:r>
              <a:rPr lang="ja-JP" altLang="en-US" sz="2400" b="1" dirty="0" smtClean="0">
                <a:solidFill>
                  <a:schemeClr val="tx2"/>
                </a:solidFill>
              </a:rPr>
              <a:t>統計量</a:t>
            </a:r>
            <a:r>
              <a:rPr lang="en-US" altLang="ja-JP" sz="2400" dirty="0" smtClean="0"/>
              <a:t/>
            </a:r>
            <a:br>
              <a:rPr lang="en-US" altLang="ja-JP" sz="2400" dirty="0" smtClean="0"/>
            </a:br>
            <a:r>
              <a:rPr lang="en-US" altLang="ja-JP" sz="2400" dirty="0" smtClean="0"/>
              <a:t>                         </a:t>
            </a:r>
            <a:r>
              <a:rPr lang="ja-JP" altLang="en-US" sz="2400" b="1" dirty="0" smtClean="0">
                <a:solidFill>
                  <a:schemeClr val="accent2"/>
                </a:solidFill>
              </a:rPr>
              <a:t>新潟大学　熊谷　龍一</a:t>
            </a:r>
            <a:r>
              <a:rPr lang="en-US" altLang="ja-JP" sz="2400" dirty="0" smtClean="0">
                <a:solidFill>
                  <a:schemeClr val="accent2"/>
                </a:solidFill>
              </a:rPr>
              <a:t/>
            </a:r>
            <a:br>
              <a:rPr lang="en-US" altLang="ja-JP" sz="2400" dirty="0" smtClean="0">
                <a:solidFill>
                  <a:schemeClr val="accent2"/>
                </a:solidFill>
              </a:rPr>
            </a:br>
            <a:r>
              <a:rPr lang="en-US" altLang="ja-JP" sz="2400" dirty="0" smtClean="0">
                <a:solidFill>
                  <a:schemeClr val="accent2"/>
                </a:solidFill>
              </a:rPr>
              <a:t>                          http://itranalysis.main.jp</a:t>
            </a:r>
            <a:endParaRPr lang="en-US" altLang="ja-JP" sz="2400" b="1" dirty="0" smtClean="0">
              <a:solidFill>
                <a:schemeClr val="tx2"/>
              </a:solidFill>
            </a:endParaRPr>
          </a:p>
          <a:p>
            <a:r>
              <a:rPr lang="en-US" altLang="ja-JP" b="1" dirty="0" err="1" smtClean="0">
                <a:solidFill>
                  <a:schemeClr val="tx2"/>
                </a:solidFill>
              </a:rPr>
              <a:t>neutet</a:t>
            </a:r>
            <a:r>
              <a:rPr lang="en-US" altLang="ja-JP" sz="2400" b="1" dirty="0" smtClean="0">
                <a:solidFill>
                  <a:schemeClr val="tx2"/>
                </a:solidFill>
              </a:rPr>
              <a:t> (Ver.20080822)</a:t>
            </a:r>
            <a:r>
              <a:rPr lang="ja-JP" altLang="en-US" sz="2400" b="1" dirty="0" smtClean="0">
                <a:solidFill>
                  <a:schemeClr val="tx2"/>
                </a:solidFill>
              </a:rPr>
              <a:t>：</a:t>
            </a:r>
            <a:r>
              <a:rPr lang="en-US" altLang="ja-JP" dirty="0" smtClean="0"/>
              <a:t> NTT</a:t>
            </a:r>
            <a:r>
              <a:rPr lang="ja-JP" altLang="en-US" dirty="0" smtClean="0"/>
              <a:t>計算プログラム</a:t>
            </a:r>
            <a:r>
              <a:rPr lang="en-US" altLang="ja-JP" b="1" dirty="0" smtClean="0">
                <a:solidFill>
                  <a:schemeClr val="tx2"/>
                </a:solidFill>
              </a:rPr>
              <a:t/>
            </a:r>
            <a:br>
              <a:rPr lang="en-US" altLang="ja-JP" b="1" dirty="0" smtClean="0">
                <a:solidFill>
                  <a:schemeClr val="tx2"/>
                </a:solidFill>
              </a:rPr>
            </a:br>
            <a:r>
              <a:rPr lang="ja-JP" altLang="en-US" b="1" dirty="0" smtClean="0">
                <a:solidFill>
                  <a:schemeClr val="tx2"/>
                </a:solidFill>
              </a:rPr>
              <a:t>　　　</a:t>
            </a:r>
            <a:r>
              <a:rPr lang="ja-JP" altLang="en-US" sz="2400" b="1" dirty="0" smtClean="0">
                <a:solidFill>
                  <a:schemeClr val="tx2"/>
                </a:solidFill>
              </a:rPr>
              <a:t>「ニューラルテスト理論」荘島（</a:t>
            </a:r>
            <a:r>
              <a:rPr lang="en-US" altLang="ja-JP" sz="2400" b="1" dirty="0" smtClean="0">
                <a:solidFill>
                  <a:schemeClr val="tx2"/>
                </a:solidFill>
              </a:rPr>
              <a:t>2007</a:t>
            </a:r>
            <a:r>
              <a:rPr lang="ja-JP" altLang="en-US" sz="2400" b="1" dirty="0" smtClean="0">
                <a:solidFill>
                  <a:schemeClr val="tx2"/>
                </a:solidFill>
              </a:rPr>
              <a:t>）による</a:t>
            </a:r>
            <a:r>
              <a:rPr lang="en-US" altLang="ja-JP" sz="2400" b="1" dirty="0" smtClean="0">
                <a:solidFill>
                  <a:schemeClr val="tx2"/>
                </a:solidFill>
              </a:rPr>
              <a:t>Item </a:t>
            </a:r>
            <a:br>
              <a:rPr lang="en-US" altLang="ja-JP" sz="2400" b="1" dirty="0" smtClean="0">
                <a:solidFill>
                  <a:schemeClr val="tx2"/>
                </a:solidFill>
              </a:rPr>
            </a:br>
            <a:r>
              <a:rPr lang="en-US" altLang="ja-JP" sz="2400" b="1" dirty="0" smtClean="0">
                <a:solidFill>
                  <a:schemeClr val="tx2"/>
                </a:solidFill>
              </a:rPr>
              <a:t>              Reference Profile</a:t>
            </a:r>
            <a:r>
              <a:rPr lang="ja-JP" altLang="en-US" sz="2400" b="1" dirty="0" smtClean="0">
                <a:solidFill>
                  <a:schemeClr val="tx2"/>
                </a:solidFill>
              </a:rPr>
              <a:t>および各受験者の潜在ランク等を計算</a:t>
            </a:r>
            <a:r>
              <a:rPr lang="en-US" altLang="ja-JP" sz="2400" dirty="0" smtClean="0"/>
              <a:t/>
            </a:r>
            <a:br>
              <a:rPr lang="en-US" altLang="ja-JP" sz="2400" dirty="0" smtClean="0"/>
            </a:br>
            <a:r>
              <a:rPr lang="en-US" altLang="ja-JP" sz="2000" dirty="0" smtClean="0"/>
              <a:t>                         </a:t>
            </a:r>
            <a:r>
              <a:rPr lang="ja-JP" altLang="en-US" sz="2000" dirty="0" smtClean="0"/>
              <a:t>　</a:t>
            </a:r>
            <a:r>
              <a:rPr lang="ja-JP" altLang="en-US" sz="2400" b="1" dirty="0" smtClean="0">
                <a:solidFill>
                  <a:schemeClr val="accent2"/>
                </a:solidFill>
              </a:rPr>
              <a:t>大学入試センター　橋本　貴充</a:t>
            </a:r>
            <a:r>
              <a:rPr lang="en-US" altLang="ja-JP" sz="2400" dirty="0" smtClean="0">
                <a:solidFill>
                  <a:schemeClr val="accent2"/>
                </a:solidFill>
              </a:rPr>
              <a:t/>
            </a:r>
            <a:br>
              <a:rPr lang="en-US" altLang="ja-JP" sz="2400" dirty="0" smtClean="0">
                <a:solidFill>
                  <a:schemeClr val="accent2"/>
                </a:solidFill>
              </a:rPr>
            </a:br>
            <a:r>
              <a:rPr lang="en-US" altLang="ja-JP" sz="2400" dirty="0" smtClean="0">
                <a:solidFill>
                  <a:schemeClr val="accent2"/>
                </a:solidFill>
              </a:rPr>
              <a:t>                          http://www.rd.dnc.ac.jp/~hashimot/neutet/</a:t>
            </a:r>
            <a:endParaRPr kumimoji="1" lang="ja-JP" altLang="en-US" sz="2400" dirty="0">
              <a:solidFill>
                <a:schemeClr val="accent2"/>
              </a:solidFill>
            </a:endParaRPr>
          </a:p>
        </p:txBody>
      </p:sp>
      <p:sp>
        <p:nvSpPr>
          <p:cNvPr id="4" name="スライド番号プレースホルダ 3"/>
          <p:cNvSpPr>
            <a:spLocks noGrp="1"/>
          </p:cNvSpPr>
          <p:nvPr>
            <p:ph type="sldNum" sz="quarter" idx="12"/>
          </p:nvPr>
        </p:nvSpPr>
        <p:spPr/>
        <p:txBody>
          <a:bodyPr/>
          <a:lstStyle/>
          <a:p>
            <a:fld id="{B93E93B3-7C3E-49C7-9111-E82315AC85F1}" type="slidenum">
              <a:rPr kumimoji="1" lang="ja-JP" altLang="en-US" smtClean="0"/>
              <a:pPr/>
              <a:t>9</a:t>
            </a:fld>
            <a:endParaRPr kumimoji="1" lang="ja-JP" altLang="en-US" dirty="0"/>
          </a:p>
        </p:txBody>
      </p:sp>
    </p:spTree>
  </p:cSld>
  <p:clrMapOvr>
    <a:masterClrMapping/>
  </p:clrMapOvr>
  <p:transition spd="med">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バン">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バン">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アーバン">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5731</TotalTime>
  <Words>1778</Words>
  <Application>Microsoft Office PowerPoint</Application>
  <PresentationFormat>画面に合わせる (4:3)</PresentationFormat>
  <Paragraphs>760</Paragraphs>
  <Slides>26</Slides>
  <Notes>1</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アーバン</vt:lpstr>
      <vt:lpstr>Moodleによる英語プレイスメントテストの作成と評価 ―IRTとNTTの視点から</vt:lpstr>
      <vt:lpstr>発表の流れ</vt:lpstr>
      <vt:lpstr>Moodleによる英語プレイスメントテスト先行事例</vt:lpstr>
      <vt:lpstr>Hinkelman &amp; Grose, 2004, 974.</vt:lpstr>
      <vt:lpstr>Neural Test Theory (NTT)</vt:lpstr>
      <vt:lpstr>スライド 6</vt:lpstr>
      <vt:lpstr>英語プレイスメントテスト作成の流れ</vt:lpstr>
      <vt:lpstr>使用したテスト項目の種類</vt:lpstr>
      <vt:lpstr>使用したプログラム</vt:lpstr>
      <vt:lpstr>misfit除去前後の基本統計量</vt:lpstr>
      <vt:lpstr>プレイスメントテストの問題構成</vt:lpstr>
      <vt:lpstr>プレイスメントテストの項目困難度</vt:lpstr>
      <vt:lpstr>プレイスメントテストの項目困難度</vt:lpstr>
      <vt:lpstr>NTTの項目困難度(β)と1PLMの項目困難度(θ)の比較</vt:lpstr>
      <vt:lpstr>NTT:項目参照プロファイル(IRP)</vt:lpstr>
      <vt:lpstr>NTT:テスト参照プロファイル(TRP)</vt:lpstr>
      <vt:lpstr>NTT:ランク・メンバーシップ・ 　　プロファイル(RMP)</vt:lpstr>
      <vt:lpstr>疑似クラス分け</vt:lpstr>
      <vt:lpstr>クラス分けの状況</vt:lpstr>
      <vt:lpstr>各クラスの英語基礎力総合評価(RT、θT、ST)の代表値と散布度の比較</vt:lpstr>
      <vt:lpstr>R、θ、S 間の相関係数</vt:lpstr>
      <vt:lpstr>他の英語能力試験結果との比較(CASEC)</vt:lpstr>
      <vt:lpstr>他の英語能力試験結果との比較(TOEIC Bridge)</vt:lpstr>
      <vt:lpstr>まとめと今後の課題</vt:lpstr>
      <vt:lpstr>まとめと今後の課題</vt:lpstr>
      <vt:lpstr>ご静聴ありがとうございました。    http://www.e-learning-service.net/kimura/  問い合わせ先：kimura@n-seiryo.ac.jp   </vt:lpstr>
    </vt:vector>
  </TitlesOfParts>
  <Company>新潟青陵学園</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大学１年生の英語授業におけるMoodleの小テスト・モジュール の活用 </dc:title>
  <dc:creator>木村　哲夫</dc:creator>
  <cp:lastModifiedBy> Tetsuo Kimura</cp:lastModifiedBy>
  <cp:revision>418</cp:revision>
  <dcterms:created xsi:type="dcterms:W3CDTF">2008-05-15T01:36:37Z</dcterms:created>
  <dcterms:modified xsi:type="dcterms:W3CDTF">2008-12-05T21:58:08Z</dcterms:modified>
</cp:coreProperties>
</file>