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73" r:id="rId14"/>
    <p:sldId id="274" r:id="rId15"/>
    <p:sldId id="278" r:id="rId16"/>
    <p:sldId id="276" r:id="rId17"/>
    <p:sldId id="277" r:id="rId18"/>
    <p:sldId id="279" r:id="rId19"/>
    <p:sldId id="280" r:id="rId20"/>
    <p:sldId id="265" r:id="rId21"/>
    <p:sldId id="266" r:id="rId22"/>
    <p:sldId id="286" r:id="rId23"/>
    <p:sldId id="285" r:id="rId24"/>
    <p:sldId id="270" r:id="rId25"/>
    <p:sldId id="271" r:id="rId26"/>
    <p:sldId id="272" r:id="rId27"/>
    <p:sldId id="287" r:id="rId28"/>
    <p:sldId id="281" r:id="rId29"/>
    <p:sldId id="282" r:id="rId30"/>
    <p:sldId id="283" r:id="rId31"/>
    <p:sldId id="284" r:id="rId32"/>
    <p:sldId id="288" r:id="rId33"/>
    <p:sldId id="289" r:id="rId3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6" d="100"/>
          <a:sy n="96" d="100"/>
        </p:scale>
        <p:origin x="-135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pPr>
              <a:defRPr/>
            </a:pPr>
            <a:fld id="{074ADCFD-67E3-4B31-899A-85D41F55D0AB}" type="datetimeFigureOut">
              <a:rPr lang="ja-JP" altLang="en-US" smtClean="0"/>
              <a:pPr>
                <a:defRPr/>
              </a:pPr>
              <a:t>2007/11/20</a:t>
            </a:fld>
            <a:endParaRPr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pPr>
              <a:defRPr/>
            </a:pPr>
            <a:endParaRPr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pPr>
              <a:defRPr/>
            </a:pPr>
            <a:fld id="{AD32132E-D5EA-4CDF-B7B5-2FA867407148}" type="slidenum">
              <a:rPr lang="ja-JP" altLang="en-US" smtClean="0"/>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pPr>
              <a:defRPr/>
            </a:pPr>
            <a:fld id="{C69BF65A-61AA-41AE-BD68-C4FF0E348D84}" type="datetimeFigureOut">
              <a:rPr lang="ja-JP" altLang="en-US" smtClean="0"/>
              <a:pPr>
                <a:defRPr/>
              </a:pPr>
              <a:t>2007/11/20</a:t>
            </a:fld>
            <a:endParaRPr lang="ja-JP" altLang="en-US"/>
          </a:p>
        </p:txBody>
      </p:sp>
      <p:sp>
        <p:nvSpPr>
          <p:cNvPr id="5" name="フッター プレースホルダ 4"/>
          <p:cNvSpPr>
            <a:spLocks noGrp="1"/>
          </p:cNvSpPr>
          <p:nvPr>
            <p:ph type="ftr" sz="quarter" idx="11"/>
          </p:nvPr>
        </p:nvSpPr>
        <p:spPr/>
        <p:txBody>
          <a:bodyPr/>
          <a:lstStyle>
            <a:extLst/>
          </a:lstStyle>
          <a:p>
            <a:pPr>
              <a:defRPr/>
            </a:pPr>
            <a:endParaRPr lang="ja-JP" altLang="en-US"/>
          </a:p>
        </p:txBody>
      </p:sp>
      <p:sp>
        <p:nvSpPr>
          <p:cNvPr id="6" name="スライド番号プレースホルダ 5"/>
          <p:cNvSpPr>
            <a:spLocks noGrp="1"/>
          </p:cNvSpPr>
          <p:nvPr>
            <p:ph type="sldNum" sz="quarter" idx="12"/>
          </p:nvPr>
        </p:nvSpPr>
        <p:spPr/>
        <p:txBody>
          <a:bodyPr/>
          <a:lstStyle>
            <a:extLst/>
          </a:lstStyle>
          <a:p>
            <a:pPr>
              <a:defRPr/>
            </a:pPr>
            <a:fld id="{68D1632B-A011-495B-8A74-E5176DB46184}" type="slidenum">
              <a:rPr lang="ja-JP" altLang="en-US" smtClean="0"/>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pPr>
              <a:defRPr/>
            </a:pPr>
            <a:fld id="{BB098B71-3502-4DC8-8986-063C6573DBD7}" type="datetimeFigureOut">
              <a:rPr lang="ja-JP" altLang="en-US" smtClean="0"/>
              <a:pPr>
                <a:defRPr/>
              </a:pPr>
              <a:t>2007/11/20</a:t>
            </a:fld>
            <a:endParaRPr lang="ja-JP" altLang="en-US"/>
          </a:p>
        </p:txBody>
      </p:sp>
      <p:sp>
        <p:nvSpPr>
          <p:cNvPr id="5" name="フッター プレースホルダ 4"/>
          <p:cNvSpPr>
            <a:spLocks noGrp="1"/>
          </p:cNvSpPr>
          <p:nvPr>
            <p:ph type="ftr" sz="quarter" idx="11"/>
          </p:nvPr>
        </p:nvSpPr>
        <p:spPr/>
        <p:txBody>
          <a:bodyPr/>
          <a:lstStyle>
            <a:extLst/>
          </a:lstStyle>
          <a:p>
            <a:pPr>
              <a:defRPr/>
            </a:pPr>
            <a:endParaRPr lang="ja-JP" altLang="en-US"/>
          </a:p>
        </p:txBody>
      </p:sp>
      <p:sp>
        <p:nvSpPr>
          <p:cNvPr id="6" name="スライド番号プレースホルダ 5"/>
          <p:cNvSpPr>
            <a:spLocks noGrp="1"/>
          </p:cNvSpPr>
          <p:nvPr>
            <p:ph type="sldNum" sz="quarter" idx="12"/>
          </p:nvPr>
        </p:nvSpPr>
        <p:spPr/>
        <p:txBody>
          <a:bodyPr/>
          <a:lstStyle>
            <a:extLst/>
          </a:lstStyle>
          <a:p>
            <a:pPr>
              <a:defRPr/>
            </a:pPr>
            <a:fld id="{06ED6C8B-703A-4581-84A9-5A045800BEC5}" type="slidenum">
              <a:rPr lang="ja-JP" altLang="en-US" smtClean="0"/>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pPr>
              <a:defRPr/>
            </a:pPr>
            <a:fld id="{DCC8105D-A054-4590-83D9-9907A4BE96C6}" type="datetimeFigureOut">
              <a:rPr lang="ja-JP" altLang="en-US" smtClean="0"/>
              <a:pPr>
                <a:defRPr/>
              </a:pPr>
              <a:t>2007/11/20</a:t>
            </a:fld>
            <a:endParaRPr lang="ja-JP" altLang="en-US"/>
          </a:p>
        </p:txBody>
      </p:sp>
      <p:sp>
        <p:nvSpPr>
          <p:cNvPr id="5" name="フッター プレースホルダ 4"/>
          <p:cNvSpPr>
            <a:spLocks noGrp="1"/>
          </p:cNvSpPr>
          <p:nvPr>
            <p:ph type="ftr" sz="quarter" idx="11"/>
          </p:nvPr>
        </p:nvSpPr>
        <p:spPr/>
        <p:txBody>
          <a:bodyPr/>
          <a:lstStyle>
            <a:extLst/>
          </a:lstStyle>
          <a:p>
            <a:pPr>
              <a:defRPr/>
            </a:pPr>
            <a:endParaRPr lang="ja-JP" altLang="en-US"/>
          </a:p>
        </p:txBody>
      </p:sp>
      <p:sp>
        <p:nvSpPr>
          <p:cNvPr id="6" name="スライド番号プレースホルダ 5"/>
          <p:cNvSpPr>
            <a:spLocks noGrp="1"/>
          </p:cNvSpPr>
          <p:nvPr>
            <p:ph type="sldNum" sz="quarter" idx="12"/>
          </p:nvPr>
        </p:nvSpPr>
        <p:spPr/>
        <p:txBody>
          <a:bodyPr/>
          <a:lstStyle>
            <a:extLst/>
          </a:lstStyle>
          <a:p>
            <a:pPr>
              <a:defRPr/>
            </a:pPr>
            <a:fld id="{7888C342-DEDB-4440-BA06-F347932A3E9D}" type="slidenum">
              <a:rPr lang="ja-JP" altLang="en-US" smtClean="0"/>
              <a:pPr>
                <a:defRPr/>
              </a:pPr>
              <a:t>&lt;#&gt;</a:t>
            </a:fld>
            <a:endParaRPr lang="ja-JP" altLang="en-US"/>
          </a:p>
        </p:txBody>
      </p:sp>
      <p:sp>
        <p:nvSpPr>
          <p:cNvPr id="7" name="タイトル 6"/>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pPr>
              <a:defRPr/>
            </a:pPr>
            <a:fld id="{2D71C6AF-1CF0-4EDC-90BF-770AAB603F61}" type="datetimeFigureOut">
              <a:rPr lang="ja-JP" altLang="en-US" smtClean="0"/>
              <a:pPr>
                <a:defRPr/>
              </a:pPr>
              <a:t>2007/11/20</a:t>
            </a:fld>
            <a:endParaRPr lang="ja-JP" altLang="en-US"/>
          </a:p>
        </p:txBody>
      </p:sp>
      <p:sp>
        <p:nvSpPr>
          <p:cNvPr id="5" name="フッター プレースホルダ 4"/>
          <p:cNvSpPr>
            <a:spLocks noGrp="1"/>
          </p:cNvSpPr>
          <p:nvPr>
            <p:ph type="ftr" sz="quarter" idx="11"/>
          </p:nvPr>
        </p:nvSpPr>
        <p:spPr/>
        <p:txBody>
          <a:bodyPr/>
          <a:lstStyle>
            <a:extLst/>
          </a:lstStyle>
          <a:p>
            <a:pPr>
              <a:defRPr/>
            </a:pPr>
            <a:endParaRPr lang="ja-JP" altLang="en-US"/>
          </a:p>
        </p:txBody>
      </p:sp>
      <p:sp>
        <p:nvSpPr>
          <p:cNvPr id="6" name="スライド番号プレースホルダ 5"/>
          <p:cNvSpPr>
            <a:spLocks noGrp="1"/>
          </p:cNvSpPr>
          <p:nvPr>
            <p:ph type="sldNum" sz="quarter" idx="12"/>
          </p:nvPr>
        </p:nvSpPr>
        <p:spPr/>
        <p:txBody>
          <a:bodyPr/>
          <a:lstStyle>
            <a:extLst/>
          </a:lstStyle>
          <a:p>
            <a:pPr>
              <a:defRPr/>
            </a:pPr>
            <a:fld id="{8D9BEB78-8352-481C-B6AC-890836095785}" type="slidenum">
              <a:rPr lang="ja-JP" altLang="en-US" smtClean="0"/>
              <a:pPr>
                <a:defRPr/>
              </a:pPr>
              <a:t>&lt;#&gt;</a:t>
            </a:fld>
            <a:endParaRPr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pPr>
              <a:defRPr/>
            </a:pPr>
            <a:fld id="{ABDE4720-2B91-4515-9DC8-CC86FF512FD0}" type="datetimeFigureOut">
              <a:rPr lang="ja-JP" altLang="en-US" smtClean="0"/>
              <a:pPr>
                <a:defRPr/>
              </a:pPr>
              <a:t>2007/11/20</a:t>
            </a:fld>
            <a:endParaRPr lang="ja-JP" altLang="en-US"/>
          </a:p>
        </p:txBody>
      </p:sp>
      <p:sp>
        <p:nvSpPr>
          <p:cNvPr id="6" name="フッター プレースホルダ 5"/>
          <p:cNvSpPr>
            <a:spLocks noGrp="1"/>
          </p:cNvSpPr>
          <p:nvPr>
            <p:ph type="ftr" sz="quarter" idx="11"/>
          </p:nvPr>
        </p:nvSpPr>
        <p:spPr/>
        <p:txBody>
          <a:bodyPr/>
          <a:lstStyle>
            <a:extLst/>
          </a:lstStyle>
          <a:p>
            <a:pPr>
              <a:defRPr/>
            </a:pPr>
            <a:endParaRPr lang="ja-JP" altLang="en-US"/>
          </a:p>
        </p:txBody>
      </p:sp>
      <p:sp>
        <p:nvSpPr>
          <p:cNvPr id="7" name="スライド番号プレースホルダ 6"/>
          <p:cNvSpPr>
            <a:spLocks noGrp="1"/>
          </p:cNvSpPr>
          <p:nvPr>
            <p:ph type="sldNum" sz="quarter" idx="12"/>
          </p:nvPr>
        </p:nvSpPr>
        <p:spPr/>
        <p:txBody>
          <a:bodyPr/>
          <a:lstStyle>
            <a:extLst/>
          </a:lstStyle>
          <a:p>
            <a:pPr>
              <a:defRPr/>
            </a:pPr>
            <a:fld id="{FD1595F8-F62C-48C7-AC05-D48903B8E7DB}" type="slidenum">
              <a:rPr lang="ja-JP" altLang="en-US" smtClean="0"/>
              <a:pPr>
                <a:defRPr/>
              </a:pPr>
              <a:t>&lt;#&gt;</a:t>
            </a:fld>
            <a:endParaRPr lang="ja-JP" altLang="en-US"/>
          </a:p>
        </p:txBody>
      </p:sp>
      <p:sp>
        <p:nvSpPr>
          <p:cNvPr id="8" name="タイトル 7"/>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pPr>
              <a:defRPr/>
            </a:pPr>
            <a:fld id="{EAB8ABB9-0343-4EA5-B731-B7596464A433}" type="datetimeFigureOut">
              <a:rPr lang="ja-JP" altLang="en-US" smtClean="0"/>
              <a:pPr>
                <a:defRPr/>
              </a:pPr>
              <a:t>2007/11/20</a:t>
            </a:fld>
            <a:endParaRPr lang="ja-JP" altLang="en-US"/>
          </a:p>
        </p:txBody>
      </p:sp>
      <p:sp>
        <p:nvSpPr>
          <p:cNvPr id="8" name="フッター プレースホルダ 7"/>
          <p:cNvSpPr>
            <a:spLocks noGrp="1"/>
          </p:cNvSpPr>
          <p:nvPr>
            <p:ph type="ftr" sz="quarter" idx="11"/>
          </p:nvPr>
        </p:nvSpPr>
        <p:spPr/>
        <p:txBody>
          <a:bodyPr/>
          <a:lstStyle>
            <a:extLst/>
          </a:lstStyle>
          <a:p>
            <a:pPr>
              <a:defRPr/>
            </a:pPr>
            <a:endParaRPr lang="ja-JP" altLang="en-US"/>
          </a:p>
        </p:txBody>
      </p:sp>
      <p:sp>
        <p:nvSpPr>
          <p:cNvPr id="9" name="スライド番号プレースホルダ 8"/>
          <p:cNvSpPr>
            <a:spLocks noGrp="1"/>
          </p:cNvSpPr>
          <p:nvPr>
            <p:ph type="sldNum" sz="quarter" idx="12"/>
          </p:nvPr>
        </p:nvSpPr>
        <p:spPr/>
        <p:txBody>
          <a:bodyPr/>
          <a:lstStyle>
            <a:extLst/>
          </a:lstStyle>
          <a:p>
            <a:pPr>
              <a:defRPr/>
            </a:pPr>
            <a:fld id="{C345FC53-671B-40A0-AD72-BEB7A16C1A6F}" type="slidenum">
              <a:rPr lang="ja-JP" altLang="en-US" smtClean="0"/>
              <a:pPr>
                <a:defRPr/>
              </a:pPr>
              <a:t>&lt;#&gt;</a:t>
            </a:fld>
            <a:endParaRPr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extLst/>
          </a:lstStyle>
          <a:p>
            <a:pPr>
              <a:defRPr/>
            </a:pPr>
            <a:fld id="{1EAF6876-6656-4C16-AD42-768D072AD9F6}" type="datetimeFigureOut">
              <a:rPr lang="ja-JP" altLang="en-US" smtClean="0"/>
              <a:pPr>
                <a:defRPr/>
              </a:pPr>
              <a:t>2007/11/20</a:t>
            </a:fld>
            <a:endParaRPr lang="ja-JP" altLang="en-US"/>
          </a:p>
        </p:txBody>
      </p:sp>
      <p:sp>
        <p:nvSpPr>
          <p:cNvPr id="4" name="フッター プレースホルダ 3"/>
          <p:cNvSpPr>
            <a:spLocks noGrp="1"/>
          </p:cNvSpPr>
          <p:nvPr>
            <p:ph type="ftr" sz="quarter" idx="11"/>
          </p:nvPr>
        </p:nvSpPr>
        <p:spPr/>
        <p:txBody>
          <a:bodyPr/>
          <a:lstStyle>
            <a:extLst/>
          </a:lstStyle>
          <a:p>
            <a:pPr>
              <a:defRPr/>
            </a:pPr>
            <a:endParaRPr lang="ja-JP" altLang="en-US"/>
          </a:p>
        </p:txBody>
      </p:sp>
      <p:sp>
        <p:nvSpPr>
          <p:cNvPr id="5" name="スライド番号プレースホルダ 4"/>
          <p:cNvSpPr>
            <a:spLocks noGrp="1"/>
          </p:cNvSpPr>
          <p:nvPr>
            <p:ph type="sldNum" sz="quarter" idx="12"/>
          </p:nvPr>
        </p:nvSpPr>
        <p:spPr/>
        <p:txBody>
          <a:bodyPr/>
          <a:lstStyle>
            <a:extLst/>
          </a:lstStyle>
          <a:p>
            <a:pPr>
              <a:defRPr/>
            </a:pPr>
            <a:fld id="{2D309ACC-6772-4587-94A6-255FD8E85560}" type="slidenum">
              <a:rPr lang="ja-JP" altLang="en-US" smtClean="0"/>
              <a:pPr>
                <a:defRPr/>
              </a:pPr>
              <a:t>&lt;#&gt;</a:t>
            </a:fld>
            <a:endParaRPr lang="ja-JP" altLang="en-US"/>
          </a:p>
        </p:txBody>
      </p:sp>
      <p:sp>
        <p:nvSpPr>
          <p:cNvPr id="6" name="タイトル 5"/>
          <p:cNvSpPr>
            <a:spLocks noGrp="1"/>
          </p:cNvSpPr>
          <p:nvPr>
            <p:ph type="title"/>
          </p:nvPr>
        </p:nvSpPr>
        <p:spPr/>
        <p:txBody>
          <a:bodyPr rtlCol="0"/>
          <a:lstStyle>
            <a:extLst/>
          </a:lstStyle>
          <a:p>
            <a:r>
              <a:rPr kumimoji="0" lang="ja-JP" altLang="en-US" smtClean="0"/>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extLst/>
          </a:lstStyle>
          <a:p>
            <a:pPr>
              <a:defRPr/>
            </a:pPr>
            <a:fld id="{B1F31263-5ED5-48BC-9C1B-91FBD2EDC541}" type="datetimeFigureOut">
              <a:rPr lang="ja-JP" altLang="en-US" smtClean="0"/>
              <a:pPr>
                <a:defRPr/>
              </a:pPr>
              <a:t>2007/11/20</a:t>
            </a:fld>
            <a:endParaRPr lang="ja-JP" altLang="en-US"/>
          </a:p>
        </p:txBody>
      </p:sp>
      <p:sp>
        <p:nvSpPr>
          <p:cNvPr id="3" name="フッター プレースホルダ 2"/>
          <p:cNvSpPr>
            <a:spLocks noGrp="1"/>
          </p:cNvSpPr>
          <p:nvPr>
            <p:ph type="ftr" sz="quarter" idx="11"/>
          </p:nvPr>
        </p:nvSpPr>
        <p:spPr/>
        <p:txBody>
          <a:bodyPr/>
          <a:lstStyle>
            <a:extLst/>
          </a:lstStyle>
          <a:p>
            <a:pPr>
              <a:defRPr/>
            </a:pPr>
            <a:endParaRPr lang="ja-JP" altLang="en-US"/>
          </a:p>
        </p:txBody>
      </p:sp>
      <p:sp>
        <p:nvSpPr>
          <p:cNvPr id="4" name="スライド番号プレースホルダ 3"/>
          <p:cNvSpPr>
            <a:spLocks noGrp="1"/>
          </p:cNvSpPr>
          <p:nvPr>
            <p:ph type="sldNum" sz="quarter" idx="12"/>
          </p:nvPr>
        </p:nvSpPr>
        <p:spPr/>
        <p:txBody>
          <a:bodyPr/>
          <a:lstStyle>
            <a:extLst/>
          </a:lstStyle>
          <a:p>
            <a:pPr>
              <a:defRPr/>
            </a:pPr>
            <a:fld id="{77139D12-E30E-4397-AFD6-5041445AFF44}" type="slidenum">
              <a:rPr lang="ja-JP" altLang="en-US" smtClean="0"/>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extLst/>
          </a:lstStyle>
          <a:p>
            <a:pPr>
              <a:defRPr/>
            </a:pPr>
            <a:fld id="{A73B42B5-23D5-4DC7-B8DB-82266A731666}" type="datetimeFigureOut">
              <a:rPr lang="ja-JP" altLang="en-US" smtClean="0"/>
              <a:pPr>
                <a:defRPr/>
              </a:pPr>
              <a:t>2007/11/20</a:t>
            </a:fld>
            <a:endParaRPr lang="ja-JP" altLang="en-US"/>
          </a:p>
        </p:txBody>
      </p:sp>
      <p:sp>
        <p:nvSpPr>
          <p:cNvPr id="6" name="フッター プレースホルダ 5"/>
          <p:cNvSpPr>
            <a:spLocks noGrp="1"/>
          </p:cNvSpPr>
          <p:nvPr>
            <p:ph type="ftr" sz="quarter" idx="11"/>
          </p:nvPr>
        </p:nvSpPr>
        <p:spPr/>
        <p:txBody>
          <a:bodyPr/>
          <a:lstStyle>
            <a:extLst/>
          </a:lstStyle>
          <a:p>
            <a:pPr>
              <a:defRPr/>
            </a:pPr>
            <a:endParaRPr lang="ja-JP" altLang="en-US"/>
          </a:p>
        </p:txBody>
      </p:sp>
      <p:sp>
        <p:nvSpPr>
          <p:cNvPr id="7" name="スライド番号プレースホルダ 6"/>
          <p:cNvSpPr>
            <a:spLocks noGrp="1"/>
          </p:cNvSpPr>
          <p:nvPr>
            <p:ph type="sldNum" sz="quarter" idx="12"/>
          </p:nvPr>
        </p:nvSpPr>
        <p:spPr/>
        <p:txBody>
          <a:bodyPr/>
          <a:lstStyle>
            <a:extLst/>
          </a:lstStyle>
          <a:p>
            <a:pPr>
              <a:defRPr/>
            </a:pPr>
            <a:fld id="{2EC361AF-77E2-4B26-B7B2-10E1B5550792}" type="slidenum">
              <a:rPr lang="ja-JP" altLang="en-US" smtClean="0"/>
              <a:pPr>
                <a:defRPr/>
              </a:pPr>
              <a:t>&lt;#&gt;</a:t>
            </a:fld>
            <a:endParaRPr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pPr>
              <a:defRPr/>
            </a:pPr>
            <a:fld id="{6BF51474-FF54-45B5-A4BB-A82098AA7FB1}" type="datetimeFigureOut">
              <a:rPr lang="ja-JP" altLang="en-US" smtClean="0"/>
              <a:pPr>
                <a:defRPr/>
              </a:pPr>
              <a:t>2007/11/20</a:t>
            </a:fld>
            <a:endParaRPr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pPr>
              <a:defRPr/>
            </a:pPr>
            <a:fld id="{E6710149-6521-4FDC-A66F-846D6FA22615}" type="slidenum">
              <a:rPr lang="ja-JP" altLang="en-US" smtClean="0"/>
              <a:pPr>
                <a:defRPr/>
              </a:pPr>
              <a:t>&lt;#&gt;</a:t>
            </a:fld>
            <a:endParaRPr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 タイトルの書式設定</a:t>
            </a:r>
            <a:endParaRPr kumimoji="0" lang="en-US"/>
          </a:p>
        </p:txBody>
      </p:sp>
      <p:sp>
        <p:nvSpPr>
          <p:cNvPr id="8" name="フリーフォーム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56E4A12B-D0D6-4FCB-ADE8-93D7A0301201}" type="datetimeFigureOut">
              <a:rPr lang="ja-JP" altLang="en-US" smtClean="0"/>
              <a:pPr>
                <a:defRPr/>
              </a:pPr>
              <a:t>2007/11/20</a:t>
            </a:fld>
            <a:endParaRPr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34BC0E4-0DB2-472F-B495-3A7678B848E4}" type="slidenum">
              <a:rPr lang="ja-JP" altLang="en-US" smtClean="0"/>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3.emf"/><Relationship Id="rId13" Type="http://schemas.openxmlformats.org/officeDocument/2006/relationships/image" Target="../media/image28.emf"/><Relationship Id="rId3" Type="http://schemas.openxmlformats.org/officeDocument/2006/relationships/image" Target="../media/image18.emf"/><Relationship Id="rId7" Type="http://schemas.openxmlformats.org/officeDocument/2006/relationships/image" Target="../media/image22.emf"/><Relationship Id="rId12" Type="http://schemas.openxmlformats.org/officeDocument/2006/relationships/image" Target="../media/image27.emf"/><Relationship Id="rId17" Type="http://schemas.openxmlformats.org/officeDocument/2006/relationships/image" Target="../media/image32.emf"/><Relationship Id="rId2" Type="http://schemas.openxmlformats.org/officeDocument/2006/relationships/image" Target="../media/image17.emf"/><Relationship Id="rId16"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21.emf"/><Relationship Id="rId11" Type="http://schemas.openxmlformats.org/officeDocument/2006/relationships/image" Target="../media/image26.emf"/><Relationship Id="rId5" Type="http://schemas.openxmlformats.org/officeDocument/2006/relationships/image" Target="../media/image20.emf"/><Relationship Id="rId15" Type="http://schemas.openxmlformats.org/officeDocument/2006/relationships/image" Target="../media/image30.emf"/><Relationship Id="rId10" Type="http://schemas.openxmlformats.org/officeDocument/2006/relationships/image" Target="../media/image25.emf"/><Relationship Id="rId4" Type="http://schemas.openxmlformats.org/officeDocument/2006/relationships/image" Target="../media/image19.emf"/><Relationship Id="rId9" Type="http://schemas.openxmlformats.org/officeDocument/2006/relationships/image" Target="../media/image24.emf"/><Relationship Id="rId14" Type="http://schemas.openxmlformats.org/officeDocument/2006/relationships/image" Target="../media/image29.emf"/></Relationships>
</file>

<file path=ppt/slides/_rels/slide21.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41.emf"/><Relationship Id="rId13" Type="http://schemas.openxmlformats.org/officeDocument/2006/relationships/image" Target="../media/image46.emf"/><Relationship Id="rId3" Type="http://schemas.openxmlformats.org/officeDocument/2006/relationships/image" Target="../media/image36.emf"/><Relationship Id="rId7" Type="http://schemas.openxmlformats.org/officeDocument/2006/relationships/image" Target="../media/image40.emf"/><Relationship Id="rId12" Type="http://schemas.openxmlformats.org/officeDocument/2006/relationships/image" Target="../media/image45.emf"/><Relationship Id="rId17" Type="http://schemas.openxmlformats.org/officeDocument/2006/relationships/image" Target="../media/image50.emf"/><Relationship Id="rId2" Type="http://schemas.openxmlformats.org/officeDocument/2006/relationships/image" Target="../media/image35.emf"/><Relationship Id="rId16" Type="http://schemas.openxmlformats.org/officeDocument/2006/relationships/image" Target="../media/image49.emf"/><Relationship Id="rId1" Type="http://schemas.openxmlformats.org/officeDocument/2006/relationships/slideLayout" Target="../slideLayouts/slideLayout2.xml"/><Relationship Id="rId6" Type="http://schemas.openxmlformats.org/officeDocument/2006/relationships/image" Target="../media/image39.emf"/><Relationship Id="rId11" Type="http://schemas.openxmlformats.org/officeDocument/2006/relationships/image" Target="../media/image44.emf"/><Relationship Id="rId5" Type="http://schemas.openxmlformats.org/officeDocument/2006/relationships/image" Target="../media/image38.emf"/><Relationship Id="rId15" Type="http://schemas.openxmlformats.org/officeDocument/2006/relationships/image" Target="../media/image48.emf"/><Relationship Id="rId10" Type="http://schemas.openxmlformats.org/officeDocument/2006/relationships/image" Target="../media/image43.emf"/><Relationship Id="rId4" Type="http://schemas.openxmlformats.org/officeDocument/2006/relationships/image" Target="../media/image37.emf"/><Relationship Id="rId9" Type="http://schemas.openxmlformats.org/officeDocument/2006/relationships/image" Target="../media/image42.emf"/><Relationship Id="rId14" Type="http://schemas.openxmlformats.org/officeDocument/2006/relationships/image" Target="../media/image47.emf"/></Relationships>
</file>

<file path=ppt/slides/_rels/slide26.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image" Target="../media/image53.emf"/><Relationship Id="rId1" Type="http://schemas.openxmlformats.org/officeDocument/2006/relationships/slideLayout" Target="../slideLayouts/slideLayout2.xml"/><Relationship Id="rId4" Type="http://schemas.openxmlformats.org/officeDocument/2006/relationships/image" Target="../media/image55.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normAutofit fontScale="90000"/>
          </a:bodyPr>
          <a:lstStyle/>
          <a:p>
            <a:r>
              <a:rPr lang="ja-JP" altLang="en-US" dirty="0" smtClean="0"/>
              <a:t>ニューラルテスト理論を</a:t>
            </a:r>
            <a:r>
              <a:rPr lang="en-US" altLang="ja-JP" dirty="0" smtClean="0"/>
              <a:t/>
            </a:r>
            <a:br>
              <a:rPr lang="en-US" altLang="ja-JP" dirty="0" smtClean="0"/>
            </a:br>
            <a:r>
              <a:rPr lang="ja-JP" altLang="en-US" dirty="0" smtClean="0"/>
              <a:t>離散変数型</a:t>
            </a:r>
            <a:r>
              <a:rPr lang="en-US" altLang="ja-JP" dirty="0" smtClean="0"/>
              <a:t>IRT</a:t>
            </a:r>
            <a:r>
              <a:rPr lang="ja-JP" altLang="en-US" dirty="0" smtClean="0"/>
              <a:t>と見なしたときの項目特徴を示す指標について</a:t>
            </a:r>
          </a:p>
        </p:txBody>
      </p:sp>
      <p:sp>
        <p:nvSpPr>
          <p:cNvPr id="3" name="サブタイトル 2"/>
          <p:cNvSpPr>
            <a:spLocks noGrp="1"/>
          </p:cNvSpPr>
          <p:nvPr>
            <p:ph type="subTitle" idx="1"/>
          </p:nvPr>
        </p:nvSpPr>
        <p:spPr/>
        <p:txBody>
          <a:bodyPr rtlCol="0">
            <a:normAutofit/>
          </a:bodyPr>
          <a:lstStyle/>
          <a:p>
            <a:pPr fontAlgn="auto">
              <a:spcAft>
                <a:spcPts val="0"/>
              </a:spcAft>
              <a:buFont typeface="Arial" pitchFamily="34" charset="0"/>
              <a:buNone/>
              <a:defRPr/>
            </a:pPr>
            <a:r>
              <a:rPr lang="ja-JP" altLang="en-US" dirty="0" smtClean="0"/>
              <a:t>新潟大学　熊谷龍一</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困難度指標</a:t>
            </a:r>
            <a:endParaRPr kumimoji="1" lang="ja-JP" altLang="en-US" dirty="0"/>
          </a:p>
        </p:txBody>
      </p:sp>
      <p:pic>
        <p:nvPicPr>
          <p:cNvPr id="4" name="Picture 1"/>
          <p:cNvPicPr>
            <a:picLocks noChangeAspect="1" noChangeArrowheads="1"/>
          </p:cNvPicPr>
          <p:nvPr/>
        </p:nvPicPr>
        <p:blipFill>
          <a:blip r:embed="rId3"/>
          <a:srcRect/>
          <a:stretch>
            <a:fillRect/>
          </a:stretch>
        </p:blipFill>
        <p:spPr bwMode="auto">
          <a:xfrm>
            <a:off x="357158" y="1928802"/>
            <a:ext cx="8071255" cy="4357718"/>
          </a:xfrm>
          <a:prstGeom prst="rect">
            <a:avLst/>
          </a:prstGeom>
          <a:noFill/>
          <a:ln w="9525">
            <a:noFill/>
            <a:miter lim="800000"/>
            <a:headEnd/>
            <a:tailEnd/>
          </a:ln>
          <a:effectLst/>
        </p:spPr>
      </p:pic>
      <p:cxnSp>
        <p:nvCxnSpPr>
          <p:cNvPr id="5" name="直線コネクタ 4"/>
          <p:cNvCxnSpPr/>
          <p:nvPr/>
        </p:nvCxnSpPr>
        <p:spPr>
          <a:xfrm>
            <a:off x="1643042" y="3643314"/>
            <a:ext cx="6572296"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6" name="直線矢印コネクタ 5"/>
          <p:cNvCxnSpPr/>
          <p:nvPr/>
        </p:nvCxnSpPr>
        <p:spPr>
          <a:xfrm rot="5400000">
            <a:off x="4322761" y="4178305"/>
            <a:ext cx="1785950"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8" name="円/楕円 7"/>
          <p:cNvSpPr/>
          <p:nvPr/>
        </p:nvSpPr>
        <p:spPr>
          <a:xfrm>
            <a:off x="5072066" y="2928934"/>
            <a:ext cx="428628" cy="428628"/>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9" name="円/楕円 8"/>
          <p:cNvSpPr/>
          <p:nvPr/>
        </p:nvSpPr>
        <p:spPr>
          <a:xfrm>
            <a:off x="5000628" y="5286388"/>
            <a:ext cx="642942" cy="428628"/>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40961" name="Object 1"/>
          <p:cNvGraphicFramePr>
            <a:graphicFrameLocks noChangeAspect="1"/>
          </p:cNvGraphicFramePr>
          <p:nvPr/>
        </p:nvGraphicFramePr>
        <p:xfrm>
          <a:off x="5715008" y="5715016"/>
          <a:ext cx="1714454" cy="714356"/>
        </p:xfrm>
        <a:graphic>
          <a:graphicData uri="http://schemas.openxmlformats.org/presentationml/2006/ole">
            <p:oleObj spid="_x0000_s40961" name="数式" r:id="rId4" imgW="457200" imgH="1905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heckerboard(across)">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heckerboard(across)">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checkerboard(across)">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40961"/>
                                        </p:tgtEl>
                                        <p:attrNameLst>
                                          <p:attrName>style.visibility</p:attrName>
                                        </p:attrNameLst>
                                      </p:cBhvr>
                                      <p:to>
                                        <p:strVal val="visible"/>
                                      </p:to>
                                    </p:set>
                                    <p:animEffect transition="in" filter="checkerboard(across)">
                                      <p:cBhvr>
                                        <p:cTn id="28" dur="500"/>
                                        <p:tgtEl>
                                          <p:spTgt spid="409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困難度指標</a:t>
            </a:r>
            <a:endParaRPr kumimoji="1" lang="ja-JP" altLang="en-US" dirty="0"/>
          </a:p>
        </p:txBody>
      </p:sp>
      <p:pic>
        <p:nvPicPr>
          <p:cNvPr id="39937" name="Picture 1"/>
          <p:cNvPicPr>
            <a:picLocks noChangeAspect="1" noChangeArrowheads="1"/>
          </p:cNvPicPr>
          <p:nvPr/>
        </p:nvPicPr>
        <p:blipFill>
          <a:blip r:embed="rId2"/>
          <a:srcRect/>
          <a:stretch>
            <a:fillRect/>
          </a:stretch>
        </p:blipFill>
        <p:spPr bwMode="auto">
          <a:xfrm>
            <a:off x="285719" y="1357298"/>
            <a:ext cx="4637240" cy="2500330"/>
          </a:xfrm>
          <a:prstGeom prst="rect">
            <a:avLst/>
          </a:prstGeom>
          <a:noFill/>
          <a:ln w="9525">
            <a:noFill/>
            <a:miter lim="800000"/>
            <a:headEnd/>
            <a:tailEnd/>
          </a:ln>
          <a:effectLst/>
        </p:spPr>
      </p:pic>
      <p:pic>
        <p:nvPicPr>
          <p:cNvPr id="39938" name="Picture 2"/>
          <p:cNvPicPr>
            <a:picLocks noChangeAspect="1" noChangeArrowheads="1"/>
          </p:cNvPicPr>
          <p:nvPr/>
        </p:nvPicPr>
        <p:blipFill>
          <a:blip r:embed="rId3"/>
          <a:srcRect/>
          <a:stretch>
            <a:fillRect/>
          </a:stretch>
        </p:blipFill>
        <p:spPr bwMode="auto">
          <a:xfrm>
            <a:off x="3428992" y="3714752"/>
            <a:ext cx="4644618" cy="2507657"/>
          </a:xfrm>
          <a:prstGeom prst="rect">
            <a:avLst/>
          </a:prstGeom>
          <a:noFill/>
          <a:ln w="9525">
            <a:noFill/>
            <a:miter lim="800000"/>
            <a:headEnd/>
            <a:tailEnd/>
          </a:ln>
          <a:effectLst/>
        </p:spPr>
      </p:pic>
      <p:cxnSp>
        <p:nvCxnSpPr>
          <p:cNvPr id="6" name="直線矢印コネクタ 5"/>
          <p:cNvCxnSpPr/>
          <p:nvPr/>
        </p:nvCxnSpPr>
        <p:spPr>
          <a:xfrm rot="5400000">
            <a:off x="786580" y="2785264"/>
            <a:ext cx="857256"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7" name="円/楕円 6"/>
          <p:cNvSpPr/>
          <p:nvPr/>
        </p:nvSpPr>
        <p:spPr>
          <a:xfrm>
            <a:off x="1000100" y="2143116"/>
            <a:ext cx="357190" cy="28575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8" name="円/楕円 7"/>
          <p:cNvSpPr/>
          <p:nvPr/>
        </p:nvSpPr>
        <p:spPr>
          <a:xfrm>
            <a:off x="928662" y="3214686"/>
            <a:ext cx="428628" cy="35719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cxnSp>
        <p:nvCxnSpPr>
          <p:cNvPr id="10" name="直線矢印コネクタ 9"/>
          <p:cNvCxnSpPr/>
          <p:nvPr/>
        </p:nvCxnSpPr>
        <p:spPr>
          <a:xfrm rot="5400000">
            <a:off x="7430314" y="5214156"/>
            <a:ext cx="714380"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1" name="円/楕円 10"/>
          <p:cNvSpPr/>
          <p:nvPr/>
        </p:nvSpPr>
        <p:spPr>
          <a:xfrm>
            <a:off x="7643834" y="4643446"/>
            <a:ext cx="357190" cy="28575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2" name="円/楕円 11"/>
          <p:cNvSpPr/>
          <p:nvPr/>
        </p:nvSpPr>
        <p:spPr>
          <a:xfrm>
            <a:off x="7572396" y="5572140"/>
            <a:ext cx="428628" cy="35719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heckerboard(across)">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checkerboard(across)">
                                      <p:cBhvr>
                                        <p:cTn id="18" dur="500"/>
                                        <p:tgtEl>
                                          <p:spTgt spid="11"/>
                                        </p:tgtEl>
                                      </p:cBhvr>
                                    </p:animEffect>
                                  </p:childTnLst>
                                </p:cTn>
                              </p:par>
                              <p:par>
                                <p:cTn id="19" presetID="5" presetClass="entr" presetSubtype="1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checkerboard(across)">
                                      <p:cBhvr>
                                        <p:cTn id="21" dur="500"/>
                                        <p:tgtEl>
                                          <p:spTgt spid="10"/>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en-US" altLang="ja-JP" dirty="0" smtClean="0"/>
              <a:t>IRP</a:t>
            </a:r>
            <a:r>
              <a:rPr kumimoji="1" lang="ja-JP" altLang="en-US" dirty="0" smtClean="0"/>
              <a:t>は単調増加とは限らないので</a:t>
            </a:r>
            <a:r>
              <a:rPr kumimoji="1" lang="en-US" altLang="ja-JP" dirty="0" smtClean="0"/>
              <a:t>…</a:t>
            </a:r>
            <a:endParaRPr kumimoji="1" lang="ja-JP" altLang="en-US" dirty="0"/>
          </a:p>
        </p:txBody>
      </p:sp>
      <p:pic>
        <p:nvPicPr>
          <p:cNvPr id="33793" name="Picture 1"/>
          <p:cNvPicPr>
            <a:picLocks noChangeAspect="1" noChangeArrowheads="1"/>
          </p:cNvPicPr>
          <p:nvPr/>
        </p:nvPicPr>
        <p:blipFill>
          <a:blip r:embed="rId2"/>
          <a:srcRect/>
          <a:stretch>
            <a:fillRect/>
          </a:stretch>
        </p:blipFill>
        <p:spPr bwMode="auto">
          <a:xfrm>
            <a:off x="1000100" y="2143116"/>
            <a:ext cx="7013252" cy="3781440"/>
          </a:xfrm>
          <a:prstGeom prst="rect">
            <a:avLst/>
          </a:prstGeom>
          <a:noFill/>
          <a:ln w="9525">
            <a:noFill/>
            <a:miter lim="800000"/>
            <a:headEnd/>
            <a:tailEnd/>
          </a:ln>
          <a:effectLst/>
        </p:spPr>
      </p:pic>
      <p:cxnSp>
        <p:nvCxnSpPr>
          <p:cNvPr id="5" name="直線矢印コネクタ 4"/>
          <p:cNvCxnSpPr/>
          <p:nvPr/>
        </p:nvCxnSpPr>
        <p:spPr>
          <a:xfrm rot="5400000">
            <a:off x="2179621" y="4249743"/>
            <a:ext cx="1500198"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6" name="円/楕円 5"/>
          <p:cNvSpPr/>
          <p:nvPr/>
        </p:nvSpPr>
        <p:spPr>
          <a:xfrm>
            <a:off x="2786050" y="3143248"/>
            <a:ext cx="428628" cy="428628"/>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7" name="円/楕円 6"/>
          <p:cNvSpPr/>
          <p:nvPr/>
        </p:nvSpPr>
        <p:spPr>
          <a:xfrm>
            <a:off x="2643174" y="5000636"/>
            <a:ext cx="642942" cy="428628"/>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不安定性指標</a:t>
            </a:r>
            <a:endParaRPr kumimoji="1" lang="ja-JP" altLang="en-US" dirty="0"/>
          </a:p>
        </p:txBody>
      </p:sp>
      <p:pic>
        <p:nvPicPr>
          <p:cNvPr id="4" name="Picture 1"/>
          <p:cNvPicPr>
            <a:picLocks noChangeAspect="1" noChangeArrowheads="1"/>
          </p:cNvPicPr>
          <p:nvPr/>
        </p:nvPicPr>
        <p:blipFill>
          <a:blip r:embed="rId2"/>
          <a:srcRect/>
          <a:stretch>
            <a:fillRect/>
          </a:stretch>
        </p:blipFill>
        <p:spPr bwMode="auto">
          <a:xfrm>
            <a:off x="785786" y="1500174"/>
            <a:ext cx="7013252" cy="37814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normAutofit/>
          </a:bodyPr>
          <a:lstStyle/>
          <a:p>
            <a:r>
              <a:rPr lang="ja-JP" altLang="en-US" sz="4000" dirty="0" smtClean="0"/>
              <a:t>「</a:t>
            </a:r>
            <a:r>
              <a:rPr lang="en-US" sz="4000" dirty="0" smtClean="0"/>
              <a:t>1</a:t>
            </a:r>
            <a:r>
              <a:rPr lang="ja-JP" altLang="en-US" sz="4000" dirty="0" smtClean="0"/>
              <a:t>ランク上位の潜在特性ランクとの正答確率差が負になったものにおける正答確率の総和」</a:t>
            </a:r>
            <a:endParaRPr kumimoji="1" lang="ja-JP" altLang="en-US" sz="4000" dirty="0"/>
          </a:p>
        </p:txBody>
      </p:sp>
      <p:sp>
        <p:nvSpPr>
          <p:cNvPr id="3" name="タイトル 2"/>
          <p:cNvSpPr>
            <a:spLocks noGrp="1"/>
          </p:cNvSpPr>
          <p:nvPr>
            <p:ph type="title"/>
          </p:nvPr>
        </p:nvSpPr>
        <p:spPr/>
        <p:txBody>
          <a:bodyPr/>
          <a:lstStyle/>
          <a:p>
            <a:r>
              <a:rPr kumimoji="1" lang="ja-JP" altLang="en-US" dirty="0" smtClean="0"/>
              <a:t>不安定性指標</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不安定性指標</a:t>
            </a:r>
            <a:endParaRPr kumimoji="1" lang="ja-JP" altLang="en-US" dirty="0"/>
          </a:p>
        </p:txBody>
      </p:sp>
      <p:pic>
        <p:nvPicPr>
          <p:cNvPr id="4" name="Picture 1"/>
          <p:cNvPicPr>
            <a:picLocks noChangeAspect="1" noChangeArrowheads="1"/>
          </p:cNvPicPr>
          <p:nvPr/>
        </p:nvPicPr>
        <p:blipFill>
          <a:blip r:embed="rId3"/>
          <a:srcRect/>
          <a:stretch>
            <a:fillRect/>
          </a:stretch>
        </p:blipFill>
        <p:spPr bwMode="auto">
          <a:xfrm>
            <a:off x="785786" y="1500174"/>
            <a:ext cx="7013252" cy="3781440"/>
          </a:xfrm>
          <a:prstGeom prst="rect">
            <a:avLst/>
          </a:prstGeom>
          <a:noFill/>
          <a:ln w="9525">
            <a:noFill/>
            <a:miter lim="800000"/>
            <a:headEnd/>
            <a:tailEnd/>
          </a:ln>
          <a:effectLst/>
        </p:spPr>
      </p:pic>
      <p:cxnSp>
        <p:nvCxnSpPr>
          <p:cNvPr id="6" name="直線矢印コネクタ 5"/>
          <p:cNvCxnSpPr/>
          <p:nvPr/>
        </p:nvCxnSpPr>
        <p:spPr>
          <a:xfrm rot="16200000" flipH="1">
            <a:off x="2643174" y="2928934"/>
            <a:ext cx="928694" cy="5000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直線矢印コネクタ 6"/>
          <p:cNvCxnSpPr/>
          <p:nvPr/>
        </p:nvCxnSpPr>
        <p:spPr>
          <a:xfrm rot="16200000" flipH="1">
            <a:off x="4179091" y="2821777"/>
            <a:ext cx="1357322" cy="57150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直線矢印コネクタ 7"/>
          <p:cNvCxnSpPr/>
          <p:nvPr/>
        </p:nvCxnSpPr>
        <p:spPr>
          <a:xfrm>
            <a:off x="5572132" y="1928802"/>
            <a:ext cx="642942" cy="35719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直線矢印コネクタ 8"/>
          <p:cNvCxnSpPr/>
          <p:nvPr/>
        </p:nvCxnSpPr>
        <p:spPr>
          <a:xfrm rot="16200000" flipH="1">
            <a:off x="5965041" y="2750339"/>
            <a:ext cx="1214446" cy="42862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aphicFrame>
        <p:nvGraphicFramePr>
          <p:cNvPr id="43012" name="Object 4"/>
          <p:cNvGraphicFramePr>
            <a:graphicFrameLocks noChangeAspect="1"/>
          </p:cNvGraphicFramePr>
          <p:nvPr/>
        </p:nvGraphicFramePr>
        <p:xfrm>
          <a:off x="1857356" y="2214554"/>
          <a:ext cx="1599251" cy="438150"/>
        </p:xfrm>
        <a:graphic>
          <a:graphicData uri="http://schemas.openxmlformats.org/presentationml/2006/ole">
            <p:oleObj spid="_x0000_s43012" name="数式" r:id="rId4" imgW="698500" imgH="190500" progId="Equation.3">
              <p:embed/>
            </p:oleObj>
          </a:graphicData>
        </a:graphic>
      </p:graphicFrame>
      <p:graphicFrame>
        <p:nvGraphicFramePr>
          <p:cNvPr id="43011" name="Object 3"/>
          <p:cNvGraphicFramePr>
            <a:graphicFrameLocks noChangeAspect="1"/>
          </p:cNvGraphicFramePr>
          <p:nvPr/>
        </p:nvGraphicFramePr>
        <p:xfrm>
          <a:off x="3357554" y="1857364"/>
          <a:ext cx="1599251" cy="438150"/>
        </p:xfrm>
        <a:graphic>
          <a:graphicData uri="http://schemas.openxmlformats.org/presentationml/2006/ole">
            <p:oleObj spid="_x0000_s43011" name="数式" r:id="rId5" imgW="698500" imgH="190500" progId="Equation.3">
              <p:embed/>
            </p:oleObj>
          </a:graphicData>
        </a:graphic>
      </p:graphicFrame>
      <p:graphicFrame>
        <p:nvGraphicFramePr>
          <p:cNvPr id="43010" name="Object 2"/>
          <p:cNvGraphicFramePr>
            <a:graphicFrameLocks noChangeAspect="1"/>
          </p:cNvGraphicFramePr>
          <p:nvPr/>
        </p:nvGraphicFramePr>
        <p:xfrm>
          <a:off x="5143504" y="1357298"/>
          <a:ext cx="1599251" cy="438150"/>
        </p:xfrm>
        <a:graphic>
          <a:graphicData uri="http://schemas.openxmlformats.org/presentationml/2006/ole">
            <p:oleObj spid="_x0000_s43010" name="数式" r:id="rId6" imgW="698500" imgH="190500" progId="Equation.3">
              <p:embed/>
            </p:oleObj>
          </a:graphicData>
        </a:graphic>
      </p:graphicFrame>
      <p:graphicFrame>
        <p:nvGraphicFramePr>
          <p:cNvPr id="43009" name="Object 1"/>
          <p:cNvGraphicFramePr>
            <a:graphicFrameLocks noChangeAspect="1"/>
          </p:cNvGraphicFramePr>
          <p:nvPr/>
        </p:nvGraphicFramePr>
        <p:xfrm>
          <a:off x="6715140" y="2428868"/>
          <a:ext cx="1599251" cy="438150"/>
        </p:xfrm>
        <a:graphic>
          <a:graphicData uri="http://schemas.openxmlformats.org/presentationml/2006/ole">
            <p:oleObj spid="_x0000_s43009" name="数式" r:id="rId7" imgW="698500" imgH="190500" progId="Equation.3">
              <p:embed/>
            </p:oleObj>
          </a:graphicData>
        </a:graphic>
      </p:graphicFrame>
      <p:sp>
        <p:nvSpPr>
          <p:cNvPr id="4301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sp>
        <p:nvSpPr>
          <p:cNvPr id="43014" name="Rectangle 6"/>
          <p:cNvSpPr>
            <a:spLocks noChangeArrowheads="1"/>
          </p:cNvSpPr>
          <p:nvPr/>
        </p:nvSpPr>
        <p:spPr bwMode="auto">
          <a:xfrm>
            <a:off x="0" y="190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entury" pitchFamily="18" charset="0"/>
                <a:ea typeface="ＭＳ Ｐゴシック" pitchFamily="50" charset="-128"/>
                <a:cs typeface="Times New Roman" pitchFamily="18" charset="0"/>
              </a:rPr>
              <a:t>,</a:t>
            </a:r>
            <a:endParaRPr kumimoji="1" lang="en-US" altLang="ja-JP" sz="1800" b="0" i="0" u="none" strike="noStrike" cap="none" normalizeH="0" baseline="0" smtClean="0">
              <a:ln>
                <a:noFill/>
              </a:ln>
              <a:solidFill>
                <a:schemeClr val="tx1"/>
              </a:solidFill>
              <a:effectLst/>
              <a:latin typeface="Calibri" pitchFamily="34" charset="0"/>
              <a:ea typeface="ＭＳ Ｐゴシック" pitchFamily="50" charset="-128"/>
            </a:endParaRPr>
          </a:p>
        </p:txBody>
      </p:sp>
      <p:sp>
        <p:nvSpPr>
          <p:cNvPr id="43015" name="Rectangle 7"/>
          <p:cNvSpPr>
            <a:spLocks noChangeArrowheads="1"/>
          </p:cNvSpPr>
          <p:nvPr/>
        </p:nvSpPr>
        <p:spPr bwMode="auto">
          <a:xfrm>
            <a:off x="0" y="381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entury" pitchFamily="18" charset="0"/>
                <a:ea typeface="ＭＳ Ｐゴシック" pitchFamily="50" charset="-128"/>
                <a:cs typeface="Times New Roman" pitchFamily="18" charset="0"/>
              </a:rPr>
              <a:t>,</a:t>
            </a:r>
            <a:endParaRPr kumimoji="1" lang="en-US" altLang="ja-JP" sz="1800" b="0" i="0" u="none" strike="noStrike" cap="none" normalizeH="0" baseline="0" smtClean="0">
              <a:ln>
                <a:noFill/>
              </a:ln>
              <a:solidFill>
                <a:schemeClr val="tx1"/>
              </a:solidFill>
              <a:effectLst/>
              <a:latin typeface="Calibri" pitchFamily="34" charset="0"/>
              <a:ea typeface="ＭＳ Ｐゴシック" pitchFamily="50" charset="-128"/>
            </a:endParaRPr>
          </a:p>
        </p:txBody>
      </p:sp>
      <p:sp>
        <p:nvSpPr>
          <p:cNvPr id="43016" name="Rectangle 8"/>
          <p:cNvSpPr>
            <a:spLocks noChangeArrowheads="1"/>
          </p:cNvSpPr>
          <p:nvPr/>
        </p:nvSpPr>
        <p:spPr bwMode="auto">
          <a:xfrm>
            <a:off x="0" y="571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entury" pitchFamily="18" charset="0"/>
                <a:ea typeface="ＭＳ Ｐゴシック" pitchFamily="50" charset="-128"/>
                <a:cs typeface="Times New Roman" pitchFamily="18" charset="0"/>
              </a:rPr>
              <a:t>,</a:t>
            </a:r>
            <a:endParaRPr kumimoji="1" lang="en-US" altLang="ja-JP" sz="1800" b="0" i="0" u="none" strike="noStrike" cap="none" normalizeH="0" baseline="0" smtClean="0">
              <a:ln>
                <a:noFill/>
              </a:ln>
              <a:solidFill>
                <a:schemeClr val="tx1"/>
              </a:solidFill>
              <a:effectLst/>
              <a:latin typeface="Calibri" pitchFamily="34" charset="0"/>
              <a:ea typeface="ＭＳ Ｐゴシック" pitchFamily="50" charset="-128"/>
            </a:endParaRPr>
          </a:p>
        </p:txBody>
      </p:sp>
      <p:sp>
        <p:nvSpPr>
          <p:cNvPr id="43017" name="Rectangle 9"/>
          <p:cNvSpPr>
            <a:spLocks noChangeArrowheads="1"/>
          </p:cNvSpPr>
          <p:nvPr/>
        </p:nvSpPr>
        <p:spPr bwMode="auto">
          <a:xfrm>
            <a:off x="0" y="762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0" i="0" u="none" strike="noStrike" cap="none" normalizeH="0" baseline="0" smtClean="0">
                <a:ln>
                  <a:noFill/>
                </a:ln>
                <a:solidFill>
                  <a:schemeClr val="tx1"/>
                </a:solidFill>
                <a:effectLst/>
                <a:latin typeface="Arial" pitchFamily="34" charset="0"/>
                <a:ea typeface="ＭＳ Ｐゴシック" pitchFamily="50" charset="-128"/>
              </a:rPr>
              <a:t> </a:t>
            </a:r>
            <a:endParaRPr kumimoji="1" lang="ja-JP" altLang="ja-JP" sz="1800" b="0" i="0" u="none" strike="noStrike" cap="none" normalizeH="0" baseline="0" smtClean="0">
              <a:ln>
                <a:noFill/>
              </a:ln>
              <a:solidFill>
                <a:schemeClr val="tx1"/>
              </a:solidFill>
              <a:effectLst/>
              <a:latin typeface="Calibri" pitchFamily="34" charset="0"/>
              <a:ea typeface="ＭＳ Ｐゴシック" pitchFamily="50" charset="-128"/>
            </a:endParaRPr>
          </a:p>
        </p:txBody>
      </p:sp>
      <p:sp>
        <p:nvSpPr>
          <p:cNvPr id="21" name="テキスト ボックス 20"/>
          <p:cNvSpPr txBox="1"/>
          <p:nvPr/>
        </p:nvSpPr>
        <p:spPr>
          <a:xfrm>
            <a:off x="7215206" y="3500438"/>
            <a:ext cx="1357322" cy="646331"/>
          </a:xfrm>
          <a:prstGeom prst="rect">
            <a:avLst/>
          </a:prstGeom>
          <a:noFill/>
        </p:spPr>
        <p:txBody>
          <a:bodyPr wrap="square" rtlCol="0">
            <a:spAutoFit/>
          </a:bodyPr>
          <a:lstStyle/>
          <a:p>
            <a:r>
              <a:rPr lang="en-US" altLang="ja-JP" sz="3600" dirty="0" smtClean="0">
                <a:solidFill>
                  <a:srgbClr val="FF0000"/>
                </a:solidFill>
              </a:rPr>
              <a:t>-1.61</a:t>
            </a:r>
            <a:endParaRPr kumimoji="1" lang="ja-JP" altLang="en-US"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par>
                                <p:cTn id="8" presetID="5" presetClass="entr" presetSubtype="10" fill="hold" nodeType="withEffect">
                                  <p:stCondLst>
                                    <p:cond delay="0"/>
                                  </p:stCondLst>
                                  <p:childTnLst>
                                    <p:set>
                                      <p:cBhvr>
                                        <p:cTn id="9" dur="1" fill="hold">
                                          <p:stCondLst>
                                            <p:cond delay="0"/>
                                          </p:stCondLst>
                                        </p:cTn>
                                        <p:tgtEl>
                                          <p:spTgt spid="43012"/>
                                        </p:tgtEl>
                                        <p:attrNameLst>
                                          <p:attrName>style.visibility</p:attrName>
                                        </p:attrNameLst>
                                      </p:cBhvr>
                                      <p:to>
                                        <p:strVal val="visible"/>
                                      </p:to>
                                    </p:set>
                                    <p:animEffect transition="in" filter="checkerboard(across)">
                                      <p:cBhvr>
                                        <p:cTn id="10" dur="500"/>
                                        <p:tgtEl>
                                          <p:spTgt spid="43012"/>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43011"/>
                                        </p:tgtEl>
                                        <p:attrNameLst>
                                          <p:attrName>style.visibility</p:attrName>
                                        </p:attrNameLst>
                                      </p:cBhvr>
                                      <p:to>
                                        <p:strVal val="visible"/>
                                      </p:to>
                                    </p:set>
                                    <p:animEffect transition="in" filter="checkerboard(across)">
                                      <p:cBhvr>
                                        <p:cTn id="15" dur="500"/>
                                        <p:tgtEl>
                                          <p:spTgt spid="43011"/>
                                        </p:tgtEl>
                                      </p:cBhvr>
                                    </p:animEffect>
                                  </p:childTnLst>
                                </p:cTn>
                              </p:par>
                              <p:par>
                                <p:cTn id="16" presetID="5" presetClass="entr" presetSubtype="1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heckerboard(across)">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43010"/>
                                        </p:tgtEl>
                                        <p:attrNameLst>
                                          <p:attrName>style.visibility</p:attrName>
                                        </p:attrNameLst>
                                      </p:cBhvr>
                                      <p:to>
                                        <p:strVal val="visible"/>
                                      </p:to>
                                    </p:set>
                                    <p:animEffect transition="in" filter="checkerboard(across)">
                                      <p:cBhvr>
                                        <p:cTn id="23" dur="500"/>
                                        <p:tgtEl>
                                          <p:spTgt spid="43010"/>
                                        </p:tgtEl>
                                      </p:cBhvr>
                                    </p:animEffect>
                                  </p:childTnLst>
                                </p:cTn>
                              </p:par>
                              <p:par>
                                <p:cTn id="24" presetID="5" presetClass="entr" presetSubtype="10" fill="hold"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checkerboard(across)">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43009"/>
                                        </p:tgtEl>
                                        <p:attrNameLst>
                                          <p:attrName>style.visibility</p:attrName>
                                        </p:attrNameLst>
                                      </p:cBhvr>
                                      <p:to>
                                        <p:strVal val="visible"/>
                                      </p:to>
                                    </p:set>
                                    <p:animEffect transition="in" filter="checkerboard(across)">
                                      <p:cBhvr>
                                        <p:cTn id="31" dur="500"/>
                                        <p:tgtEl>
                                          <p:spTgt spid="43009"/>
                                        </p:tgtEl>
                                      </p:cBhvr>
                                    </p:animEffect>
                                  </p:childTnLst>
                                </p:cTn>
                              </p:par>
                              <p:par>
                                <p:cTn id="32" presetID="5" presetClass="entr" presetSubtype="10" fill="hold"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checkerboard(across)">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checkerboard(across)">
                                      <p:cBhvr>
                                        <p:cTn id="3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28596" y="1357298"/>
            <a:ext cx="8358246" cy="2071702"/>
          </a:xfrm>
          <a:prstGeom prst="rect">
            <a:avLst/>
          </a:prstGeom>
          <a:noFill/>
        </p:spPr>
        <p:txBody>
          <a:bodyPr wrap="square" rtlCol="0">
            <a:noAutofit/>
          </a:bodyPr>
          <a:lstStyle/>
          <a:p>
            <a:r>
              <a:rPr kumimoji="1" lang="ja-JP" altLang="en-US" sz="3200" dirty="0" smtClean="0"/>
              <a:t>　　　　　そのものを項目母数と見なし，局所独立の仮定を置けば，</a:t>
            </a:r>
            <a:r>
              <a:rPr kumimoji="1" lang="en-US" altLang="ja-JP" sz="3200" dirty="0" smtClean="0">
                <a:latin typeface="+mn-lt"/>
              </a:rPr>
              <a:t>IRT</a:t>
            </a:r>
            <a:r>
              <a:rPr kumimoji="1" lang="ja-JP" altLang="en-US" sz="3200" dirty="0" smtClean="0">
                <a:latin typeface="+mn-lt"/>
              </a:rPr>
              <a:t>の時と全く同じ計算で，母数の推定ができる．</a:t>
            </a:r>
            <a:r>
              <a:rPr lang="ja-JP" altLang="en-US" sz="3200" dirty="0" smtClean="0">
                <a:latin typeface="+mn-lt"/>
              </a:rPr>
              <a:t>（周辺最尤推定法，</a:t>
            </a:r>
            <a:r>
              <a:rPr lang="en-US" altLang="ja-JP" sz="3200" dirty="0" smtClean="0">
                <a:latin typeface="+mn-lt"/>
              </a:rPr>
              <a:t>E-M</a:t>
            </a:r>
            <a:r>
              <a:rPr lang="ja-JP" altLang="en-US" sz="3200" dirty="0" smtClean="0">
                <a:latin typeface="+mn-lt"/>
              </a:rPr>
              <a:t>アルゴリズム）</a:t>
            </a:r>
            <a:endParaRPr kumimoji="1" lang="en-US" altLang="ja-JP" sz="3200" dirty="0" smtClean="0">
              <a:latin typeface="+mn-lt"/>
            </a:endParaRPr>
          </a:p>
        </p:txBody>
      </p:sp>
      <p:sp>
        <p:nvSpPr>
          <p:cNvPr id="3" name="タイトル 2"/>
          <p:cNvSpPr>
            <a:spLocks noGrp="1"/>
          </p:cNvSpPr>
          <p:nvPr>
            <p:ph type="title"/>
          </p:nvPr>
        </p:nvSpPr>
        <p:spPr/>
        <p:txBody>
          <a:bodyPr/>
          <a:lstStyle/>
          <a:p>
            <a:r>
              <a:rPr lang="ja-JP" altLang="en-US" dirty="0" smtClean="0"/>
              <a:t>項目母数の推定</a:t>
            </a:r>
            <a:endParaRPr kumimoji="1" lang="ja-JP" altLang="en-US" dirty="0"/>
          </a:p>
        </p:txBody>
      </p:sp>
      <p:graphicFrame>
        <p:nvGraphicFramePr>
          <p:cNvPr id="45057" name="Object 1"/>
          <p:cNvGraphicFramePr>
            <a:graphicFrameLocks noChangeAspect="1"/>
          </p:cNvGraphicFramePr>
          <p:nvPr>
            <p:ph idx="1"/>
          </p:nvPr>
        </p:nvGraphicFramePr>
        <p:xfrm>
          <a:off x="857250" y="1436688"/>
          <a:ext cx="908050" cy="484187"/>
        </p:xfrm>
        <a:graphic>
          <a:graphicData uri="http://schemas.openxmlformats.org/presentationml/2006/ole">
            <p:oleObj spid="_x0000_s45057" name="数式" r:id="rId3" imgW="380880" imgH="203040" progId="Equation.3">
              <p:embed/>
            </p:oleObj>
          </a:graphicData>
        </a:graphic>
      </p:graphicFrame>
      <p:sp>
        <p:nvSpPr>
          <p:cNvPr id="45059"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45058" name="Object 2"/>
          <p:cNvGraphicFramePr>
            <a:graphicFrameLocks noChangeAspect="1"/>
          </p:cNvGraphicFramePr>
          <p:nvPr/>
        </p:nvGraphicFramePr>
        <p:xfrm>
          <a:off x="1214414" y="3714752"/>
          <a:ext cx="6322263" cy="1285884"/>
        </p:xfrm>
        <a:graphic>
          <a:graphicData uri="http://schemas.openxmlformats.org/presentationml/2006/ole">
            <p:oleObj spid="_x0000_s45058" name="数式" r:id="rId4" imgW="2247900" imgH="457200"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en-US" altLang="ja-JP" dirty="0" smtClean="0"/>
              <a:t>NTT</a:t>
            </a:r>
            <a:r>
              <a:rPr kumimoji="1" lang="ja-JP" altLang="en-US" dirty="0" smtClean="0"/>
              <a:t>で使用している</a:t>
            </a:r>
            <a:r>
              <a:rPr kumimoji="1" lang="en-US" altLang="ja-JP" dirty="0" smtClean="0"/>
              <a:t>SOM</a:t>
            </a:r>
            <a:r>
              <a:rPr kumimoji="1" lang="ja-JP" altLang="en-US" dirty="0" smtClean="0"/>
              <a:t>では，同じデータであっても，計算を実行するたびに，若干結果が異なる．</a:t>
            </a:r>
            <a:endParaRPr kumimoji="1" lang="en-US" altLang="ja-JP" dirty="0" smtClean="0"/>
          </a:p>
          <a:p>
            <a:endParaRPr lang="en-US" altLang="ja-JP" dirty="0" smtClean="0"/>
          </a:p>
          <a:p>
            <a:pPr>
              <a:buNone/>
            </a:pPr>
            <a:r>
              <a:rPr kumimoji="1" lang="ja-JP" altLang="en-US" dirty="0" smtClean="0"/>
              <a:t>→周辺最尤推定法で解けば，常に同じ値．</a:t>
            </a:r>
            <a:endParaRPr kumimoji="1" lang="ja-JP" altLang="en-US" dirty="0"/>
          </a:p>
        </p:txBody>
      </p:sp>
      <p:sp>
        <p:nvSpPr>
          <p:cNvPr id="3" name="タイトル 2"/>
          <p:cNvSpPr>
            <a:spLocks noGrp="1"/>
          </p:cNvSpPr>
          <p:nvPr>
            <p:ph type="title"/>
          </p:nvPr>
        </p:nvSpPr>
        <p:spPr/>
        <p:txBody>
          <a:bodyPr/>
          <a:lstStyle/>
          <a:p>
            <a:r>
              <a:rPr kumimoji="1" lang="ja-JP" altLang="en-US" dirty="0" smtClean="0"/>
              <a:t>周辺最尤推定法のメリット</a:t>
            </a:r>
            <a:endParaRPr kumimoji="1" lang="ja-JP"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en-US" altLang="ja-JP" dirty="0" smtClean="0"/>
              <a:t>2</a:t>
            </a:r>
            <a:r>
              <a:rPr kumimoji="1" lang="ja-JP" altLang="en-US" dirty="0" smtClean="0"/>
              <a:t>パラメタ・ロジスティック・モデルの元でシミュレーションデータを発生</a:t>
            </a:r>
            <a:endParaRPr kumimoji="1" lang="ja-JP" altLang="en-US" dirty="0"/>
          </a:p>
        </p:txBody>
      </p:sp>
      <p:sp>
        <p:nvSpPr>
          <p:cNvPr id="3" name="タイトル 2"/>
          <p:cNvSpPr>
            <a:spLocks noGrp="1"/>
          </p:cNvSpPr>
          <p:nvPr>
            <p:ph type="title"/>
          </p:nvPr>
        </p:nvSpPr>
        <p:spPr/>
        <p:txBody>
          <a:bodyPr>
            <a:normAutofit/>
          </a:bodyPr>
          <a:lstStyle/>
          <a:p>
            <a:r>
              <a:rPr kumimoji="1" lang="ja-JP" altLang="en-US" dirty="0" smtClean="0"/>
              <a:t>シミュレーションデータによる分析例</a:t>
            </a:r>
            <a:endParaRPr kumimoji="1" lang="ja-JP" altLang="en-US" dirty="0"/>
          </a:p>
        </p:txBody>
      </p:sp>
      <p:graphicFrame>
        <p:nvGraphicFramePr>
          <p:cNvPr id="4" name="表 3"/>
          <p:cNvGraphicFramePr>
            <a:graphicFrameLocks noGrp="1"/>
          </p:cNvGraphicFramePr>
          <p:nvPr/>
        </p:nvGraphicFramePr>
        <p:xfrm>
          <a:off x="5000628" y="2071678"/>
          <a:ext cx="3243276" cy="4672042"/>
        </p:xfrm>
        <a:graphic>
          <a:graphicData uri="http://schemas.openxmlformats.org/drawingml/2006/table">
            <a:tbl>
              <a:tblPr/>
              <a:tblGrid>
                <a:gridCol w="1081092"/>
                <a:gridCol w="1081092"/>
                <a:gridCol w="1081092"/>
              </a:tblGrid>
              <a:tr h="274826">
                <a:tc>
                  <a:txBody>
                    <a:bodyPr/>
                    <a:lstStyle/>
                    <a:p>
                      <a:endParaRPr lang="ja-JP" sz="1800" b="0" kern="100" dirty="0">
                        <a:latin typeface="Century"/>
                        <a:ea typeface="ＭＳ 明朝"/>
                        <a:cs typeface="Times New Roman"/>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a:spcAft>
                          <a:spcPts val="0"/>
                        </a:spcAft>
                      </a:pPr>
                      <a:r>
                        <a:rPr lang="ja-JP" sz="1600" b="0" kern="0">
                          <a:solidFill>
                            <a:srgbClr val="000000"/>
                          </a:solidFill>
                          <a:latin typeface="Century"/>
                          <a:ea typeface="ＭＳ Ｐゴシック"/>
                          <a:cs typeface="ＭＳ Ｐゴシック"/>
                        </a:rPr>
                        <a:t>識別力</a:t>
                      </a:r>
                      <a:endParaRPr lang="ja-JP" sz="1800" b="0" kern="100">
                        <a:latin typeface="Century"/>
                        <a:ea typeface="ＭＳ 明朝"/>
                        <a:cs typeface="Times New Roman"/>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algn="ctr">
                        <a:spcAft>
                          <a:spcPts val="0"/>
                        </a:spcAft>
                      </a:pPr>
                      <a:r>
                        <a:rPr lang="ja-JP" sz="1600" b="0" kern="0">
                          <a:solidFill>
                            <a:srgbClr val="000000"/>
                          </a:solidFill>
                          <a:latin typeface="Century"/>
                          <a:ea typeface="ＭＳ Ｐゴシック"/>
                          <a:cs typeface="ＭＳ Ｐゴシック"/>
                        </a:rPr>
                        <a:t>困難度</a:t>
                      </a:r>
                      <a:endParaRPr lang="ja-JP" sz="1800" b="0" kern="100">
                        <a:latin typeface="Century"/>
                        <a:ea typeface="ＭＳ 明朝"/>
                        <a:cs typeface="Times New Roman"/>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a:t>
                      </a:r>
                      <a:endParaRPr lang="ja-JP" sz="1800" b="0" kern="100">
                        <a:latin typeface="Century"/>
                        <a:ea typeface="ＭＳ 明朝"/>
                        <a:cs typeface="Times New Roman"/>
                      </a:endParaRPr>
                    </a:p>
                  </a:txBody>
                  <a:tcPr marL="62865" marR="62865" marT="0" marB="0" anchor="ctr">
                    <a:lnL>
                      <a:noFill/>
                    </a:lnL>
                    <a:lnR>
                      <a:noFill/>
                    </a:lnR>
                    <a:lnT w="57150" cap="flat" cmpd="dbl" algn="ctr">
                      <a:solidFill>
                        <a:srgbClr val="000000"/>
                      </a:solidFill>
                      <a:prstDash val="solid"/>
                      <a:round/>
                      <a:headEnd type="none" w="med" len="med"/>
                      <a:tailEnd type="none" w="med" len="med"/>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0.78 </a:t>
                      </a:r>
                      <a:endParaRPr lang="ja-JP" sz="1800" b="0" kern="100" dirty="0">
                        <a:latin typeface="Century"/>
                        <a:ea typeface="ＭＳ 明朝"/>
                        <a:cs typeface="Times New Roman"/>
                      </a:endParaRPr>
                    </a:p>
                  </a:txBody>
                  <a:tcPr marL="62865" marR="62865" marT="0" marB="0" anchor="ctr">
                    <a:lnL>
                      <a:noFill/>
                    </a:lnL>
                    <a:lnR>
                      <a:noFill/>
                    </a:lnR>
                    <a:lnT w="57150" cap="flat" cmpd="dbl" algn="ctr">
                      <a:solidFill>
                        <a:srgbClr val="000000"/>
                      </a:solidFill>
                      <a:prstDash val="solid"/>
                      <a:round/>
                      <a:headEnd type="none" w="med" len="med"/>
                      <a:tailEnd type="none" w="med" len="med"/>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-2.81 </a:t>
                      </a:r>
                      <a:endParaRPr lang="ja-JP" sz="1800" b="0" kern="100" dirty="0">
                        <a:latin typeface="Century"/>
                        <a:ea typeface="ＭＳ 明朝"/>
                        <a:cs typeface="Times New Roman"/>
                      </a:endParaRPr>
                    </a:p>
                  </a:txBody>
                  <a:tcPr marL="62865" marR="62865" marT="0" marB="0" anchor="ctr">
                    <a:lnL>
                      <a:noFill/>
                    </a:lnL>
                    <a:lnR>
                      <a:noFill/>
                    </a:lnR>
                    <a:lnT w="57150" cap="flat" cmpd="dbl" algn="ctr">
                      <a:solidFill>
                        <a:srgbClr val="000000"/>
                      </a:solidFill>
                      <a:prstDash val="solid"/>
                      <a:round/>
                      <a:headEnd type="none" w="med" len="med"/>
                      <a:tailEnd type="none" w="med" len="med"/>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item2</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0.62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-1.33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item3</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0.51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-1.11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dirty="0">
                          <a:solidFill>
                            <a:srgbClr val="000000"/>
                          </a:solidFill>
                          <a:latin typeface="ＭＳ Ｐゴシック"/>
                          <a:ea typeface="ＭＳ 明朝"/>
                          <a:cs typeface="ＭＳ Ｐゴシック"/>
                        </a:rPr>
                        <a:t>item4</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0.66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-0.41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item5</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0.53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-0.28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item6</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0.57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-0.25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item7</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0.72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-0.23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item8</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0.76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-0.04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item9</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0.61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0.03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item10</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0.64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0.03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item11</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0.76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0.07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item12</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1.28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0.21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item13</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0.83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0.26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item14</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0.70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0.80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item15</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a:solidFill>
                            <a:srgbClr val="000000"/>
                          </a:solidFill>
                          <a:latin typeface="ＭＳ Ｐゴシック"/>
                          <a:ea typeface="ＭＳ 明朝"/>
                          <a:cs typeface="ＭＳ Ｐゴシック"/>
                        </a:rPr>
                        <a:t>1.01 </a:t>
                      </a:r>
                      <a:endParaRPr lang="ja-JP" sz="1800" b="0" kern="100">
                        <a:latin typeface="Century"/>
                        <a:ea typeface="ＭＳ 明朝"/>
                        <a:cs typeface="Times New Roman"/>
                      </a:endParaRPr>
                    </a:p>
                  </a:txBody>
                  <a:tcPr marL="62865" marR="62865" marT="0" marB="0" anchor="ctr">
                    <a:lnL>
                      <a:noFill/>
                    </a:lnL>
                    <a:lnR>
                      <a:noFill/>
                    </a:lnR>
                    <a:lnT>
                      <a:noFill/>
                    </a:lnT>
                    <a:lnB>
                      <a:noFill/>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1.07 </a:t>
                      </a:r>
                      <a:endParaRPr lang="ja-JP" sz="1800" b="0" kern="100" dirty="0">
                        <a:latin typeface="Century"/>
                        <a:ea typeface="ＭＳ 明朝"/>
                        <a:cs typeface="Times New Roman"/>
                      </a:endParaRPr>
                    </a:p>
                  </a:txBody>
                  <a:tcPr marL="62865" marR="62865" marT="0" marB="0" anchor="ctr">
                    <a:lnL>
                      <a:noFill/>
                    </a:lnL>
                    <a:lnR>
                      <a:noFill/>
                    </a:lnR>
                    <a:lnT>
                      <a:noFill/>
                    </a:lnT>
                    <a:lnB>
                      <a:noFill/>
                    </a:lnB>
                  </a:tcPr>
                </a:tc>
              </a:tr>
              <a:tr h="274826">
                <a:tc>
                  <a:txBody>
                    <a:bodyPr/>
                    <a:lstStyle/>
                    <a:p>
                      <a:pPr algn="l">
                        <a:spcAft>
                          <a:spcPts val="0"/>
                        </a:spcAft>
                      </a:pPr>
                      <a:r>
                        <a:rPr lang="en-US" sz="1600" b="0" kern="0">
                          <a:solidFill>
                            <a:srgbClr val="000000"/>
                          </a:solidFill>
                          <a:latin typeface="ＭＳ Ｐゴシック"/>
                          <a:ea typeface="ＭＳ 明朝"/>
                          <a:cs typeface="ＭＳ Ｐゴシック"/>
                        </a:rPr>
                        <a:t>item16</a:t>
                      </a:r>
                      <a:endParaRPr lang="ja-JP" sz="1800" b="0" kern="100">
                        <a:latin typeface="Century"/>
                        <a:ea typeface="ＭＳ 明朝"/>
                        <a:cs typeface="Times New Roman"/>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600" b="0" kern="0">
                          <a:solidFill>
                            <a:srgbClr val="000000"/>
                          </a:solidFill>
                          <a:latin typeface="ＭＳ Ｐゴシック"/>
                          <a:ea typeface="ＭＳ 明朝"/>
                          <a:cs typeface="ＭＳ Ｐゴシック"/>
                        </a:rPr>
                        <a:t>0.71 </a:t>
                      </a:r>
                      <a:endParaRPr lang="ja-JP" sz="1800" b="0" kern="100">
                        <a:latin typeface="Century"/>
                        <a:ea typeface="ＭＳ 明朝"/>
                        <a:cs typeface="Times New Roman"/>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600" b="0" kern="0" dirty="0">
                          <a:solidFill>
                            <a:srgbClr val="000000"/>
                          </a:solidFill>
                          <a:latin typeface="ＭＳ Ｐゴシック"/>
                          <a:ea typeface="ＭＳ 明朝"/>
                          <a:cs typeface="ＭＳ Ｐゴシック"/>
                        </a:rPr>
                        <a:t>1.16 </a:t>
                      </a:r>
                      <a:endParaRPr lang="ja-JP" sz="1800" b="0" kern="100" dirty="0">
                        <a:latin typeface="Century"/>
                        <a:ea typeface="ＭＳ 明朝"/>
                        <a:cs typeface="Times New Roman"/>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pPr>
              <a:buNone/>
            </a:pPr>
            <a:r>
              <a:rPr kumimoji="1" lang="en-US" altLang="ja-JP" dirty="0" smtClean="0"/>
              <a:t>N</a:t>
            </a:r>
            <a:r>
              <a:rPr kumimoji="1" lang="ja-JP" altLang="en-US" dirty="0" smtClean="0"/>
              <a:t>＝</a:t>
            </a:r>
            <a:r>
              <a:rPr kumimoji="1" lang="en-US" altLang="ja-JP" dirty="0" smtClean="0"/>
              <a:t>5000</a:t>
            </a:r>
            <a:r>
              <a:rPr kumimoji="1" lang="ja-JP" altLang="en-US" dirty="0" smtClean="0"/>
              <a:t>の場合</a:t>
            </a:r>
            <a:endParaRPr kumimoji="1" lang="ja-JP" altLang="en-US" dirty="0"/>
          </a:p>
        </p:txBody>
      </p:sp>
      <p:sp>
        <p:nvSpPr>
          <p:cNvPr id="3" name="タイトル 2"/>
          <p:cNvSpPr>
            <a:spLocks noGrp="1"/>
          </p:cNvSpPr>
          <p:nvPr>
            <p:ph type="title"/>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en-US" altLang="ja-JP" dirty="0" smtClean="0"/>
              <a:t>NTT</a:t>
            </a:r>
            <a:r>
              <a:rPr kumimoji="1" lang="ja-JP" altLang="en-US" dirty="0" smtClean="0"/>
              <a:t>においても，項目の特徴を記述するような指標が欲しい．</a:t>
            </a:r>
            <a:endParaRPr kumimoji="1" lang="en-US" altLang="ja-JP" dirty="0" smtClean="0"/>
          </a:p>
          <a:p>
            <a:r>
              <a:rPr kumimoji="1" lang="en-US" altLang="ja-JP" dirty="0" smtClean="0"/>
              <a:t>2</a:t>
            </a:r>
            <a:r>
              <a:rPr kumimoji="1" lang="ja-JP" altLang="en-US" dirty="0" smtClean="0"/>
              <a:t>パラメタ・ロジスティック・モデルで言えば，識別力・困難度パラメタのようなもの．</a:t>
            </a:r>
            <a:endParaRPr kumimoji="1" lang="ja-JP" altLang="en-US" dirty="0"/>
          </a:p>
        </p:txBody>
      </p:sp>
      <p:sp>
        <p:nvSpPr>
          <p:cNvPr id="2" name="タイトル 1"/>
          <p:cNvSpPr>
            <a:spLocks noGrp="1"/>
          </p:cNvSpPr>
          <p:nvPr>
            <p:ph type="title"/>
          </p:nvPr>
        </p:nvSpPr>
        <p:spPr/>
        <p:txBody>
          <a:bodyPr/>
          <a:lstStyle/>
          <a:p>
            <a:r>
              <a:rPr kumimoji="1" lang="ja-JP" altLang="en-US" dirty="0" smtClean="0"/>
              <a:t>目的</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83" name="Picture 15"/>
          <p:cNvPicPr>
            <a:picLocks noChangeAspect="1" noChangeArrowheads="1"/>
          </p:cNvPicPr>
          <p:nvPr/>
        </p:nvPicPr>
        <p:blipFill>
          <a:blip r:embed="rId2"/>
          <a:srcRect/>
          <a:stretch>
            <a:fillRect/>
          </a:stretch>
        </p:blipFill>
        <p:spPr bwMode="auto">
          <a:xfrm>
            <a:off x="4571825" y="5286388"/>
            <a:ext cx="2214858" cy="1539429"/>
          </a:xfrm>
          <a:prstGeom prst="rect">
            <a:avLst/>
          </a:prstGeom>
          <a:noFill/>
        </p:spPr>
      </p:pic>
      <p:pic>
        <p:nvPicPr>
          <p:cNvPr id="32772" name="Picture 4"/>
          <p:cNvPicPr>
            <a:picLocks noChangeAspect="1" noChangeArrowheads="1"/>
          </p:cNvPicPr>
          <p:nvPr/>
        </p:nvPicPr>
        <p:blipFill>
          <a:blip r:embed="rId3"/>
          <a:srcRect/>
          <a:stretch>
            <a:fillRect/>
          </a:stretch>
        </p:blipFill>
        <p:spPr bwMode="auto">
          <a:xfrm>
            <a:off x="4571825" y="285704"/>
            <a:ext cx="2214858" cy="1539429"/>
          </a:xfrm>
          <a:prstGeom prst="rect">
            <a:avLst/>
          </a:prstGeom>
          <a:noFill/>
        </p:spPr>
      </p:pic>
      <p:pic>
        <p:nvPicPr>
          <p:cNvPr id="32769" name="Picture 1"/>
          <p:cNvPicPr>
            <a:picLocks noChangeAspect="1" noChangeArrowheads="1"/>
          </p:cNvPicPr>
          <p:nvPr/>
        </p:nvPicPr>
        <p:blipFill>
          <a:blip r:embed="rId4"/>
          <a:srcRect/>
          <a:stretch>
            <a:fillRect/>
          </a:stretch>
        </p:blipFill>
        <p:spPr bwMode="auto">
          <a:xfrm>
            <a:off x="6857736" y="214290"/>
            <a:ext cx="2214858" cy="1539429"/>
          </a:xfrm>
          <a:prstGeom prst="rect">
            <a:avLst/>
          </a:prstGeom>
          <a:noFill/>
        </p:spPr>
      </p:pic>
      <p:pic>
        <p:nvPicPr>
          <p:cNvPr id="32770" name="Picture 2"/>
          <p:cNvPicPr>
            <a:picLocks noChangeAspect="1" noChangeArrowheads="1"/>
          </p:cNvPicPr>
          <p:nvPr/>
        </p:nvPicPr>
        <p:blipFill>
          <a:blip r:embed="rId5"/>
          <a:srcRect/>
          <a:stretch>
            <a:fillRect/>
          </a:stretch>
        </p:blipFill>
        <p:spPr bwMode="auto">
          <a:xfrm>
            <a:off x="0" y="214290"/>
            <a:ext cx="2214858" cy="1539429"/>
          </a:xfrm>
          <a:prstGeom prst="rect">
            <a:avLst/>
          </a:prstGeom>
          <a:noFill/>
        </p:spPr>
      </p:pic>
      <p:pic>
        <p:nvPicPr>
          <p:cNvPr id="32771" name="Picture 3"/>
          <p:cNvPicPr>
            <a:picLocks noChangeAspect="1" noChangeArrowheads="1"/>
          </p:cNvPicPr>
          <p:nvPr/>
        </p:nvPicPr>
        <p:blipFill>
          <a:blip r:embed="rId6"/>
          <a:srcRect/>
          <a:stretch>
            <a:fillRect/>
          </a:stretch>
        </p:blipFill>
        <p:spPr bwMode="auto">
          <a:xfrm>
            <a:off x="2285913" y="214290"/>
            <a:ext cx="2214858" cy="1539429"/>
          </a:xfrm>
          <a:prstGeom prst="rect">
            <a:avLst/>
          </a:prstGeom>
          <a:noFill/>
        </p:spPr>
      </p:pic>
      <p:pic>
        <p:nvPicPr>
          <p:cNvPr id="32773" name="Picture 5"/>
          <p:cNvPicPr>
            <a:picLocks noChangeAspect="1" noChangeArrowheads="1"/>
          </p:cNvPicPr>
          <p:nvPr/>
        </p:nvPicPr>
        <p:blipFill>
          <a:blip r:embed="rId7"/>
          <a:srcRect/>
          <a:stretch>
            <a:fillRect/>
          </a:stretch>
        </p:blipFill>
        <p:spPr bwMode="auto">
          <a:xfrm>
            <a:off x="-32" y="1936355"/>
            <a:ext cx="2214858" cy="1539429"/>
          </a:xfrm>
          <a:prstGeom prst="rect">
            <a:avLst/>
          </a:prstGeom>
          <a:noFill/>
        </p:spPr>
      </p:pic>
      <p:pic>
        <p:nvPicPr>
          <p:cNvPr id="32774" name="Picture 6"/>
          <p:cNvPicPr>
            <a:picLocks noChangeAspect="1" noChangeArrowheads="1"/>
          </p:cNvPicPr>
          <p:nvPr/>
        </p:nvPicPr>
        <p:blipFill>
          <a:blip r:embed="rId8"/>
          <a:srcRect/>
          <a:stretch>
            <a:fillRect/>
          </a:stretch>
        </p:blipFill>
        <p:spPr bwMode="auto">
          <a:xfrm>
            <a:off x="2263776" y="1936355"/>
            <a:ext cx="2214858" cy="1539429"/>
          </a:xfrm>
          <a:prstGeom prst="rect">
            <a:avLst/>
          </a:prstGeom>
          <a:noFill/>
        </p:spPr>
      </p:pic>
      <p:pic>
        <p:nvPicPr>
          <p:cNvPr id="32775" name="Picture 7"/>
          <p:cNvPicPr>
            <a:picLocks noChangeAspect="1" noChangeArrowheads="1"/>
          </p:cNvPicPr>
          <p:nvPr/>
        </p:nvPicPr>
        <p:blipFill>
          <a:blip r:embed="rId9"/>
          <a:srcRect/>
          <a:stretch>
            <a:fillRect/>
          </a:stretch>
        </p:blipFill>
        <p:spPr bwMode="auto">
          <a:xfrm>
            <a:off x="4571825" y="2007769"/>
            <a:ext cx="2214858" cy="1539429"/>
          </a:xfrm>
          <a:prstGeom prst="rect">
            <a:avLst/>
          </a:prstGeom>
          <a:noFill/>
        </p:spPr>
      </p:pic>
      <p:pic>
        <p:nvPicPr>
          <p:cNvPr id="32776" name="Picture 8"/>
          <p:cNvPicPr>
            <a:picLocks noChangeAspect="1" noChangeArrowheads="1"/>
          </p:cNvPicPr>
          <p:nvPr/>
        </p:nvPicPr>
        <p:blipFill>
          <a:blip r:embed="rId10"/>
          <a:srcRect/>
          <a:stretch>
            <a:fillRect/>
          </a:stretch>
        </p:blipFill>
        <p:spPr bwMode="auto">
          <a:xfrm>
            <a:off x="6857736" y="1936355"/>
            <a:ext cx="2214858" cy="1539429"/>
          </a:xfrm>
          <a:prstGeom prst="rect">
            <a:avLst/>
          </a:prstGeom>
          <a:noFill/>
        </p:spPr>
      </p:pic>
      <p:pic>
        <p:nvPicPr>
          <p:cNvPr id="32777" name="Picture 9"/>
          <p:cNvPicPr>
            <a:picLocks noChangeAspect="1" noChangeArrowheads="1"/>
          </p:cNvPicPr>
          <p:nvPr/>
        </p:nvPicPr>
        <p:blipFill>
          <a:blip r:embed="rId11"/>
          <a:srcRect/>
          <a:stretch>
            <a:fillRect/>
          </a:stretch>
        </p:blipFill>
        <p:spPr bwMode="auto">
          <a:xfrm>
            <a:off x="0" y="3569534"/>
            <a:ext cx="2214858" cy="1539429"/>
          </a:xfrm>
          <a:prstGeom prst="rect">
            <a:avLst/>
          </a:prstGeom>
          <a:noFill/>
        </p:spPr>
      </p:pic>
      <p:pic>
        <p:nvPicPr>
          <p:cNvPr id="32778" name="Picture 10"/>
          <p:cNvPicPr>
            <a:picLocks noChangeAspect="1" noChangeArrowheads="1"/>
          </p:cNvPicPr>
          <p:nvPr/>
        </p:nvPicPr>
        <p:blipFill>
          <a:blip r:embed="rId12"/>
          <a:srcRect/>
          <a:stretch>
            <a:fillRect/>
          </a:stretch>
        </p:blipFill>
        <p:spPr bwMode="auto">
          <a:xfrm>
            <a:off x="2263808" y="3579813"/>
            <a:ext cx="2214858" cy="1539429"/>
          </a:xfrm>
          <a:prstGeom prst="rect">
            <a:avLst/>
          </a:prstGeom>
          <a:noFill/>
        </p:spPr>
      </p:pic>
      <p:pic>
        <p:nvPicPr>
          <p:cNvPr id="32779" name="Picture 11"/>
          <p:cNvPicPr>
            <a:picLocks noChangeAspect="1" noChangeArrowheads="1"/>
          </p:cNvPicPr>
          <p:nvPr/>
        </p:nvPicPr>
        <p:blipFill>
          <a:blip r:embed="rId13"/>
          <a:srcRect/>
          <a:stretch>
            <a:fillRect/>
          </a:stretch>
        </p:blipFill>
        <p:spPr bwMode="auto">
          <a:xfrm>
            <a:off x="4571825" y="3651227"/>
            <a:ext cx="2214858" cy="1539429"/>
          </a:xfrm>
          <a:prstGeom prst="rect">
            <a:avLst/>
          </a:prstGeom>
          <a:noFill/>
        </p:spPr>
      </p:pic>
      <p:pic>
        <p:nvPicPr>
          <p:cNvPr id="32780" name="Picture 12"/>
          <p:cNvPicPr>
            <a:picLocks noChangeAspect="1" noChangeArrowheads="1"/>
          </p:cNvPicPr>
          <p:nvPr/>
        </p:nvPicPr>
        <p:blipFill>
          <a:blip r:embed="rId14"/>
          <a:srcRect/>
          <a:stretch>
            <a:fillRect/>
          </a:stretch>
        </p:blipFill>
        <p:spPr bwMode="auto">
          <a:xfrm>
            <a:off x="6857736" y="3579813"/>
            <a:ext cx="2214858" cy="1539429"/>
          </a:xfrm>
          <a:prstGeom prst="rect">
            <a:avLst/>
          </a:prstGeom>
          <a:noFill/>
        </p:spPr>
      </p:pic>
      <p:pic>
        <p:nvPicPr>
          <p:cNvPr id="32781" name="Picture 13"/>
          <p:cNvPicPr>
            <a:picLocks noChangeAspect="1" noChangeArrowheads="1"/>
          </p:cNvPicPr>
          <p:nvPr/>
        </p:nvPicPr>
        <p:blipFill>
          <a:blip r:embed="rId15"/>
          <a:srcRect/>
          <a:stretch>
            <a:fillRect/>
          </a:stretch>
        </p:blipFill>
        <p:spPr bwMode="auto">
          <a:xfrm>
            <a:off x="0" y="5247157"/>
            <a:ext cx="2214858" cy="1539429"/>
          </a:xfrm>
          <a:prstGeom prst="rect">
            <a:avLst/>
          </a:prstGeom>
          <a:noFill/>
        </p:spPr>
      </p:pic>
      <p:pic>
        <p:nvPicPr>
          <p:cNvPr id="32782" name="Picture 14"/>
          <p:cNvPicPr>
            <a:picLocks noChangeAspect="1" noChangeArrowheads="1"/>
          </p:cNvPicPr>
          <p:nvPr/>
        </p:nvPicPr>
        <p:blipFill>
          <a:blip r:embed="rId16"/>
          <a:srcRect/>
          <a:stretch>
            <a:fillRect/>
          </a:stretch>
        </p:blipFill>
        <p:spPr bwMode="auto">
          <a:xfrm>
            <a:off x="2335214" y="5247157"/>
            <a:ext cx="2214858" cy="1539429"/>
          </a:xfrm>
          <a:prstGeom prst="rect">
            <a:avLst/>
          </a:prstGeom>
          <a:noFill/>
        </p:spPr>
      </p:pic>
      <p:pic>
        <p:nvPicPr>
          <p:cNvPr id="32784" name="Picture 16"/>
          <p:cNvPicPr>
            <a:picLocks noChangeAspect="1" noChangeArrowheads="1"/>
          </p:cNvPicPr>
          <p:nvPr/>
        </p:nvPicPr>
        <p:blipFill>
          <a:blip r:embed="rId17"/>
          <a:srcRect/>
          <a:stretch>
            <a:fillRect/>
          </a:stretch>
        </p:blipFill>
        <p:spPr bwMode="auto">
          <a:xfrm>
            <a:off x="6857736" y="5247157"/>
            <a:ext cx="2214858" cy="1539429"/>
          </a:xfrm>
          <a:prstGeom prst="rect">
            <a:avLst/>
          </a:prstGeom>
          <a:noFill/>
        </p:spPr>
      </p:pic>
      <p:sp>
        <p:nvSpPr>
          <p:cNvPr id="20" name="円/楕円 19"/>
          <p:cNvSpPr/>
          <p:nvPr/>
        </p:nvSpPr>
        <p:spPr>
          <a:xfrm>
            <a:off x="5214942" y="571480"/>
            <a:ext cx="642942" cy="357190"/>
          </a:xfrm>
          <a:prstGeom prst="ellipse">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1" name="円/楕円 20"/>
          <p:cNvSpPr/>
          <p:nvPr/>
        </p:nvSpPr>
        <p:spPr>
          <a:xfrm>
            <a:off x="7286644" y="500042"/>
            <a:ext cx="1143008" cy="857256"/>
          </a:xfrm>
          <a:prstGeom prst="ellipse">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2" name="円/楕円 21"/>
          <p:cNvSpPr/>
          <p:nvPr/>
        </p:nvSpPr>
        <p:spPr>
          <a:xfrm>
            <a:off x="5857884" y="6000768"/>
            <a:ext cx="714380" cy="500066"/>
          </a:xfrm>
          <a:prstGeom prst="ellipse">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checkerboard(across)">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checkerboard(across)">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checkerboard(across)">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各指標</a:t>
            </a:r>
            <a:endParaRPr kumimoji="1" lang="ja-JP" altLang="en-US" dirty="0"/>
          </a:p>
        </p:txBody>
      </p:sp>
      <p:pic>
        <p:nvPicPr>
          <p:cNvPr id="31745" name="Picture 1"/>
          <p:cNvPicPr>
            <a:picLocks noChangeAspect="1" noChangeArrowheads="1"/>
          </p:cNvPicPr>
          <p:nvPr/>
        </p:nvPicPr>
        <p:blipFill>
          <a:blip r:embed="rId2"/>
          <a:srcRect/>
          <a:stretch>
            <a:fillRect/>
          </a:stretch>
        </p:blipFill>
        <p:spPr bwMode="auto">
          <a:xfrm>
            <a:off x="214282" y="1214422"/>
            <a:ext cx="8613104" cy="5500726"/>
          </a:xfrm>
          <a:prstGeom prst="rect">
            <a:avLst/>
          </a:prstGeom>
          <a:noFill/>
        </p:spPr>
      </p:pic>
      <p:cxnSp>
        <p:nvCxnSpPr>
          <p:cNvPr id="6" name="直線コネクタ 5"/>
          <p:cNvCxnSpPr/>
          <p:nvPr/>
        </p:nvCxnSpPr>
        <p:spPr>
          <a:xfrm>
            <a:off x="214282" y="2784470"/>
            <a:ext cx="850112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7" name="直線コネクタ 6"/>
          <p:cNvCxnSpPr/>
          <p:nvPr/>
        </p:nvCxnSpPr>
        <p:spPr>
          <a:xfrm>
            <a:off x="214282" y="3070222"/>
            <a:ext cx="850112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8" name="直線コネクタ 7"/>
          <p:cNvCxnSpPr/>
          <p:nvPr/>
        </p:nvCxnSpPr>
        <p:spPr>
          <a:xfrm>
            <a:off x="285720" y="6427808"/>
            <a:ext cx="8501122" cy="1588"/>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シミュレーションデータ生成に使用した識別力母数と「識別力指標」の相関</a:t>
            </a:r>
            <a:endParaRPr kumimoji="1" lang="en-US" altLang="ja-JP" dirty="0" smtClean="0"/>
          </a:p>
          <a:p>
            <a:pPr algn="ctr">
              <a:buNone/>
            </a:pPr>
            <a:r>
              <a:rPr lang="ja-JP" altLang="en-US" dirty="0" smtClean="0"/>
              <a:t>離散変数型</a:t>
            </a:r>
            <a:r>
              <a:rPr lang="en-US" dirty="0" smtClean="0"/>
              <a:t>IRT</a:t>
            </a:r>
            <a:r>
              <a:rPr lang="ja-JP" altLang="en-US" dirty="0" smtClean="0"/>
              <a:t>　</a:t>
            </a:r>
            <a:r>
              <a:rPr lang="en-US" dirty="0" smtClean="0"/>
              <a:t>.31</a:t>
            </a:r>
            <a:endParaRPr lang="en-US" altLang="ja-JP" dirty="0" smtClean="0"/>
          </a:p>
          <a:p>
            <a:pPr algn="ctr">
              <a:buNone/>
            </a:pPr>
            <a:r>
              <a:rPr lang="en-US" dirty="0" smtClean="0"/>
              <a:t>NTT</a:t>
            </a:r>
            <a:r>
              <a:rPr lang="ja-JP" altLang="en-US" dirty="0" smtClean="0"/>
              <a:t>　　　　　　　　</a:t>
            </a:r>
            <a:r>
              <a:rPr lang="en-US" altLang="ja-JP" dirty="0" smtClean="0"/>
              <a:t>.</a:t>
            </a:r>
            <a:r>
              <a:rPr lang="en-US" dirty="0" smtClean="0"/>
              <a:t>23</a:t>
            </a:r>
            <a:endParaRPr lang="en-US" altLang="ja-JP" dirty="0" smtClean="0"/>
          </a:p>
          <a:p>
            <a:endParaRPr lang="en-US" altLang="ja-JP" dirty="0" smtClean="0"/>
          </a:p>
          <a:p>
            <a:r>
              <a:rPr lang="ja-JP" altLang="en-US" dirty="0" smtClean="0"/>
              <a:t>困難度母数と「困難度指標」におけるスピアマンの順位相関係数</a:t>
            </a:r>
            <a:endParaRPr lang="en-US" altLang="ja-JP" dirty="0" smtClean="0"/>
          </a:p>
          <a:p>
            <a:pPr marL="624078" indent="-514350" algn="ctr">
              <a:buNone/>
            </a:pPr>
            <a:r>
              <a:rPr lang="ja-JP" altLang="en-US" dirty="0" smtClean="0"/>
              <a:t>離散変数型</a:t>
            </a:r>
            <a:r>
              <a:rPr lang="en-US" dirty="0" smtClean="0"/>
              <a:t>IRT</a:t>
            </a:r>
            <a:r>
              <a:rPr lang="ja-JP" altLang="en-US" dirty="0" smtClean="0"/>
              <a:t>　</a:t>
            </a:r>
            <a:r>
              <a:rPr lang="en-US" dirty="0" smtClean="0"/>
              <a:t>.96</a:t>
            </a:r>
          </a:p>
          <a:p>
            <a:pPr marL="624078" indent="-514350" algn="ctr">
              <a:buNone/>
            </a:pPr>
            <a:r>
              <a:rPr lang="en-US" dirty="0" smtClean="0"/>
              <a:t>NTT</a:t>
            </a:r>
            <a:r>
              <a:rPr lang="ja-JP" altLang="en-US" dirty="0" smtClean="0"/>
              <a:t>　　　　　　　　</a:t>
            </a:r>
            <a:r>
              <a:rPr lang="en-US" dirty="0" smtClean="0"/>
              <a:t>.96</a:t>
            </a:r>
            <a:endParaRPr kumimoji="1" lang="ja-JP" altLang="en-US" dirty="0"/>
          </a:p>
        </p:txBody>
      </p:sp>
      <p:sp>
        <p:nvSpPr>
          <p:cNvPr id="3" name="タイトル 2"/>
          <p:cNvSpPr>
            <a:spLocks noGrp="1"/>
          </p:cNvSpPr>
          <p:nvPr>
            <p:ph type="title"/>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潜在特性ランク分布（</a:t>
            </a:r>
            <a:r>
              <a:rPr kumimoji="1" lang="en-US" altLang="ja-JP" dirty="0" smtClean="0"/>
              <a:t>N=5000</a:t>
            </a:r>
            <a:r>
              <a:rPr kumimoji="1" lang="ja-JP" altLang="en-US" dirty="0" smtClean="0"/>
              <a:t>）</a:t>
            </a:r>
            <a:endParaRPr kumimoji="1" lang="ja-JP" altLang="en-US" dirty="0"/>
          </a:p>
        </p:txBody>
      </p:sp>
      <p:pic>
        <p:nvPicPr>
          <p:cNvPr id="4" name="図 3"/>
          <p:cNvPicPr>
            <a:picLocks noChangeAspect="1"/>
          </p:cNvPicPr>
          <p:nvPr/>
        </p:nvPicPr>
        <p:blipFill>
          <a:blip r:embed="rId2"/>
          <a:srcRect/>
          <a:stretch>
            <a:fillRect/>
          </a:stretch>
        </p:blipFill>
        <p:spPr bwMode="auto">
          <a:xfrm>
            <a:off x="1571604" y="1428736"/>
            <a:ext cx="5857916" cy="50943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常に</a:t>
            </a:r>
            <a:r>
              <a:rPr kumimoji="1" lang="en-US" altLang="ja-JP" dirty="0" smtClean="0"/>
              <a:t>5000</a:t>
            </a:r>
            <a:r>
              <a:rPr kumimoji="1" lang="ja-JP" altLang="en-US" dirty="0" smtClean="0"/>
              <a:t>名ものデータ数を用意できる訳ではない</a:t>
            </a:r>
            <a:r>
              <a:rPr kumimoji="1" lang="en-US" altLang="ja-JP" dirty="0" smtClean="0"/>
              <a:t>..</a:t>
            </a:r>
            <a:r>
              <a:rPr kumimoji="1" lang="ja-JP" altLang="en-US" dirty="0" err="1" smtClean="0"/>
              <a:t>．</a:t>
            </a:r>
            <a:endParaRPr kumimoji="1" lang="en-US" altLang="ja-JP" dirty="0" smtClean="0"/>
          </a:p>
          <a:p>
            <a:endParaRPr lang="en-US" altLang="ja-JP" dirty="0" smtClean="0"/>
          </a:p>
          <a:p>
            <a:r>
              <a:rPr kumimoji="1" lang="en-US" altLang="ja-JP" dirty="0" smtClean="0"/>
              <a:t>N=200</a:t>
            </a:r>
            <a:r>
              <a:rPr kumimoji="1" lang="ja-JP" altLang="en-US" dirty="0" smtClean="0"/>
              <a:t>（その他の条件は</a:t>
            </a:r>
            <a:r>
              <a:rPr kumimoji="1" lang="en-US" altLang="ja-JP" dirty="0" smtClean="0"/>
              <a:t>N=5000</a:t>
            </a:r>
            <a:r>
              <a:rPr kumimoji="1" lang="ja-JP" altLang="en-US" dirty="0" smtClean="0"/>
              <a:t>と同じ）</a:t>
            </a:r>
            <a:endParaRPr kumimoji="1" lang="ja-JP" altLang="en-US" dirty="0"/>
          </a:p>
        </p:txBody>
      </p:sp>
      <p:sp>
        <p:nvSpPr>
          <p:cNvPr id="3" name="タイトル 2"/>
          <p:cNvSpPr>
            <a:spLocks noGrp="1"/>
          </p:cNvSpPr>
          <p:nvPr>
            <p:ph type="title"/>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srcRect/>
          <a:stretch>
            <a:fillRect/>
          </a:stretch>
        </p:blipFill>
        <p:spPr bwMode="auto">
          <a:xfrm>
            <a:off x="-32" y="-24"/>
            <a:ext cx="2214858" cy="1539429"/>
          </a:xfrm>
          <a:prstGeom prst="rect">
            <a:avLst/>
          </a:prstGeom>
          <a:noFill/>
        </p:spPr>
      </p:pic>
      <p:pic>
        <p:nvPicPr>
          <p:cNvPr id="36867" name="Picture 3"/>
          <p:cNvPicPr>
            <a:picLocks noChangeAspect="1" noChangeArrowheads="1"/>
          </p:cNvPicPr>
          <p:nvPr/>
        </p:nvPicPr>
        <p:blipFill>
          <a:blip r:embed="rId3"/>
          <a:srcRect/>
          <a:stretch>
            <a:fillRect/>
          </a:stretch>
        </p:blipFill>
        <p:spPr bwMode="auto">
          <a:xfrm>
            <a:off x="2285984" y="-24"/>
            <a:ext cx="2214858" cy="1539429"/>
          </a:xfrm>
          <a:prstGeom prst="rect">
            <a:avLst/>
          </a:prstGeom>
          <a:noFill/>
        </p:spPr>
      </p:pic>
      <p:pic>
        <p:nvPicPr>
          <p:cNvPr id="36868" name="Picture 4"/>
          <p:cNvPicPr>
            <a:picLocks noChangeAspect="1" noChangeArrowheads="1"/>
          </p:cNvPicPr>
          <p:nvPr/>
        </p:nvPicPr>
        <p:blipFill>
          <a:blip r:embed="rId4"/>
          <a:srcRect/>
          <a:stretch>
            <a:fillRect/>
          </a:stretch>
        </p:blipFill>
        <p:spPr bwMode="auto">
          <a:xfrm>
            <a:off x="4572000" y="-24"/>
            <a:ext cx="2214858" cy="1539429"/>
          </a:xfrm>
          <a:prstGeom prst="rect">
            <a:avLst/>
          </a:prstGeom>
          <a:noFill/>
        </p:spPr>
      </p:pic>
      <p:pic>
        <p:nvPicPr>
          <p:cNvPr id="36869" name="Picture 5"/>
          <p:cNvPicPr>
            <a:picLocks noChangeAspect="1" noChangeArrowheads="1"/>
          </p:cNvPicPr>
          <p:nvPr/>
        </p:nvPicPr>
        <p:blipFill>
          <a:blip r:embed="rId5"/>
          <a:srcRect/>
          <a:stretch>
            <a:fillRect/>
          </a:stretch>
        </p:blipFill>
        <p:spPr bwMode="auto">
          <a:xfrm>
            <a:off x="6858016" y="-24"/>
            <a:ext cx="2214858" cy="1539429"/>
          </a:xfrm>
          <a:prstGeom prst="rect">
            <a:avLst/>
          </a:prstGeom>
          <a:noFill/>
        </p:spPr>
      </p:pic>
      <p:pic>
        <p:nvPicPr>
          <p:cNvPr id="36870" name="Picture 6"/>
          <p:cNvPicPr>
            <a:picLocks noChangeAspect="1" noChangeArrowheads="1"/>
          </p:cNvPicPr>
          <p:nvPr/>
        </p:nvPicPr>
        <p:blipFill>
          <a:blip r:embed="rId6"/>
          <a:srcRect/>
          <a:stretch>
            <a:fillRect/>
          </a:stretch>
        </p:blipFill>
        <p:spPr bwMode="auto">
          <a:xfrm>
            <a:off x="4572000" y="1772849"/>
            <a:ext cx="2214858" cy="1539429"/>
          </a:xfrm>
          <a:prstGeom prst="rect">
            <a:avLst/>
          </a:prstGeom>
          <a:noFill/>
        </p:spPr>
      </p:pic>
      <p:pic>
        <p:nvPicPr>
          <p:cNvPr id="36871" name="Picture 7"/>
          <p:cNvPicPr>
            <a:picLocks noChangeAspect="1" noChangeArrowheads="1"/>
          </p:cNvPicPr>
          <p:nvPr/>
        </p:nvPicPr>
        <p:blipFill>
          <a:blip r:embed="rId7"/>
          <a:srcRect/>
          <a:stretch>
            <a:fillRect/>
          </a:stretch>
        </p:blipFill>
        <p:spPr bwMode="auto">
          <a:xfrm>
            <a:off x="2285984" y="1772849"/>
            <a:ext cx="2214858" cy="1539429"/>
          </a:xfrm>
          <a:prstGeom prst="rect">
            <a:avLst/>
          </a:prstGeom>
          <a:noFill/>
        </p:spPr>
      </p:pic>
      <p:pic>
        <p:nvPicPr>
          <p:cNvPr id="36872" name="Picture 8"/>
          <p:cNvPicPr>
            <a:picLocks noChangeAspect="1" noChangeArrowheads="1"/>
          </p:cNvPicPr>
          <p:nvPr/>
        </p:nvPicPr>
        <p:blipFill>
          <a:blip r:embed="rId8"/>
          <a:srcRect/>
          <a:stretch>
            <a:fillRect/>
          </a:stretch>
        </p:blipFill>
        <p:spPr bwMode="auto">
          <a:xfrm>
            <a:off x="-32" y="1772849"/>
            <a:ext cx="2214858" cy="1539429"/>
          </a:xfrm>
          <a:prstGeom prst="rect">
            <a:avLst/>
          </a:prstGeom>
          <a:noFill/>
        </p:spPr>
      </p:pic>
      <p:pic>
        <p:nvPicPr>
          <p:cNvPr id="36873" name="Picture 9"/>
          <p:cNvPicPr>
            <a:picLocks noChangeAspect="1" noChangeArrowheads="1"/>
          </p:cNvPicPr>
          <p:nvPr/>
        </p:nvPicPr>
        <p:blipFill>
          <a:blip r:embed="rId9"/>
          <a:srcRect/>
          <a:stretch>
            <a:fillRect/>
          </a:stretch>
        </p:blipFill>
        <p:spPr bwMode="auto">
          <a:xfrm>
            <a:off x="6858016" y="3545722"/>
            <a:ext cx="2214858" cy="1539429"/>
          </a:xfrm>
          <a:prstGeom prst="rect">
            <a:avLst/>
          </a:prstGeom>
          <a:noFill/>
        </p:spPr>
      </p:pic>
      <p:pic>
        <p:nvPicPr>
          <p:cNvPr id="36874" name="Picture 10"/>
          <p:cNvPicPr>
            <a:picLocks noChangeAspect="1" noChangeArrowheads="1"/>
          </p:cNvPicPr>
          <p:nvPr/>
        </p:nvPicPr>
        <p:blipFill>
          <a:blip r:embed="rId10"/>
          <a:srcRect/>
          <a:stretch>
            <a:fillRect/>
          </a:stretch>
        </p:blipFill>
        <p:spPr bwMode="auto">
          <a:xfrm>
            <a:off x="6858016" y="5318595"/>
            <a:ext cx="2214858" cy="1539429"/>
          </a:xfrm>
          <a:prstGeom prst="rect">
            <a:avLst/>
          </a:prstGeom>
          <a:noFill/>
        </p:spPr>
      </p:pic>
      <p:pic>
        <p:nvPicPr>
          <p:cNvPr id="36875" name="Picture 11"/>
          <p:cNvPicPr>
            <a:picLocks noChangeAspect="1" noChangeArrowheads="1"/>
          </p:cNvPicPr>
          <p:nvPr/>
        </p:nvPicPr>
        <p:blipFill>
          <a:blip r:embed="rId11"/>
          <a:srcRect/>
          <a:stretch>
            <a:fillRect/>
          </a:stretch>
        </p:blipFill>
        <p:spPr bwMode="auto">
          <a:xfrm>
            <a:off x="4572000" y="5318595"/>
            <a:ext cx="2214858" cy="1539429"/>
          </a:xfrm>
          <a:prstGeom prst="rect">
            <a:avLst/>
          </a:prstGeom>
          <a:noFill/>
        </p:spPr>
      </p:pic>
      <p:pic>
        <p:nvPicPr>
          <p:cNvPr id="36876" name="Picture 12"/>
          <p:cNvPicPr>
            <a:picLocks noChangeAspect="1" noChangeArrowheads="1"/>
          </p:cNvPicPr>
          <p:nvPr/>
        </p:nvPicPr>
        <p:blipFill>
          <a:blip r:embed="rId12"/>
          <a:srcRect/>
          <a:stretch>
            <a:fillRect/>
          </a:stretch>
        </p:blipFill>
        <p:spPr bwMode="auto">
          <a:xfrm>
            <a:off x="4572000" y="3545722"/>
            <a:ext cx="2214858" cy="1539429"/>
          </a:xfrm>
          <a:prstGeom prst="rect">
            <a:avLst/>
          </a:prstGeom>
          <a:noFill/>
        </p:spPr>
      </p:pic>
      <p:pic>
        <p:nvPicPr>
          <p:cNvPr id="36877" name="Picture 13"/>
          <p:cNvPicPr>
            <a:picLocks noChangeAspect="1" noChangeArrowheads="1"/>
          </p:cNvPicPr>
          <p:nvPr/>
        </p:nvPicPr>
        <p:blipFill>
          <a:blip r:embed="rId13"/>
          <a:srcRect/>
          <a:stretch>
            <a:fillRect/>
          </a:stretch>
        </p:blipFill>
        <p:spPr bwMode="auto">
          <a:xfrm>
            <a:off x="6858016" y="1772849"/>
            <a:ext cx="2214858" cy="1539429"/>
          </a:xfrm>
          <a:prstGeom prst="rect">
            <a:avLst/>
          </a:prstGeom>
          <a:noFill/>
        </p:spPr>
      </p:pic>
      <p:pic>
        <p:nvPicPr>
          <p:cNvPr id="36878" name="Picture 14"/>
          <p:cNvPicPr>
            <a:picLocks noChangeAspect="1" noChangeArrowheads="1"/>
          </p:cNvPicPr>
          <p:nvPr/>
        </p:nvPicPr>
        <p:blipFill>
          <a:blip r:embed="rId14"/>
          <a:srcRect/>
          <a:stretch>
            <a:fillRect/>
          </a:stretch>
        </p:blipFill>
        <p:spPr bwMode="auto">
          <a:xfrm>
            <a:off x="2285984" y="5318595"/>
            <a:ext cx="2214858" cy="1539429"/>
          </a:xfrm>
          <a:prstGeom prst="rect">
            <a:avLst/>
          </a:prstGeom>
          <a:noFill/>
        </p:spPr>
      </p:pic>
      <p:pic>
        <p:nvPicPr>
          <p:cNvPr id="36879" name="Picture 15"/>
          <p:cNvPicPr>
            <a:picLocks noChangeAspect="1" noChangeArrowheads="1"/>
          </p:cNvPicPr>
          <p:nvPr/>
        </p:nvPicPr>
        <p:blipFill>
          <a:blip r:embed="rId15"/>
          <a:srcRect/>
          <a:stretch>
            <a:fillRect/>
          </a:stretch>
        </p:blipFill>
        <p:spPr bwMode="auto">
          <a:xfrm>
            <a:off x="-32" y="5318595"/>
            <a:ext cx="2214858" cy="1539429"/>
          </a:xfrm>
          <a:prstGeom prst="rect">
            <a:avLst/>
          </a:prstGeom>
          <a:noFill/>
        </p:spPr>
      </p:pic>
      <p:pic>
        <p:nvPicPr>
          <p:cNvPr id="36880" name="Picture 16"/>
          <p:cNvPicPr>
            <a:picLocks noChangeAspect="1" noChangeArrowheads="1"/>
          </p:cNvPicPr>
          <p:nvPr/>
        </p:nvPicPr>
        <p:blipFill>
          <a:blip r:embed="rId16"/>
          <a:srcRect/>
          <a:stretch>
            <a:fillRect/>
          </a:stretch>
        </p:blipFill>
        <p:spPr bwMode="auto">
          <a:xfrm>
            <a:off x="-32" y="3545722"/>
            <a:ext cx="2214858" cy="1539429"/>
          </a:xfrm>
          <a:prstGeom prst="rect">
            <a:avLst/>
          </a:prstGeom>
          <a:noFill/>
        </p:spPr>
      </p:pic>
      <p:pic>
        <p:nvPicPr>
          <p:cNvPr id="36881" name="Picture 17"/>
          <p:cNvPicPr>
            <a:picLocks noChangeAspect="1" noChangeArrowheads="1"/>
          </p:cNvPicPr>
          <p:nvPr/>
        </p:nvPicPr>
        <p:blipFill>
          <a:blip r:embed="rId17"/>
          <a:srcRect/>
          <a:stretch>
            <a:fillRect/>
          </a:stretch>
        </p:blipFill>
        <p:spPr bwMode="auto">
          <a:xfrm>
            <a:off x="2285984" y="3545722"/>
            <a:ext cx="2214858" cy="1539429"/>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各指標</a:t>
            </a:r>
            <a:endParaRPr kumimoji="1" lang="ja-JP" altLang="en-US" dirty="0"/>
          </a:p>
        </p:txBody>
      </p:sp>
      <p:pic>
        <p:nvPicPr>
          <p:cNvPr id="37889" name="Picture 1"/>
          <p:cNvPicPr>
            <a:picLocks noChangeAspect="1" noChangeArrowheads="1"/>
          </p:cNvPicPr>
          <p:nvPr/>
        </p:nvPicPr>
        <p:blipFill>
          <a:blip r:embed="rId2"/>
          <a:srcRect/>
          <a:stretch>
            <a:fillRect/>
          </a:stretch>
        </p:blipFill>
        <p:spPr bwMode="auto">
          <a:xfrm>
            <a:off x="214281" y="1142984"/>
            <a:ext cx="8719992" cy="5572164"/>
          </a:xfrm>
          <a:prstGeom prst="rect">
            <a:avLst/>
          </a:prstGeom>
          <a:noFill/>
        </p:spPr>
      </p:pic>
      <p:sp>
        <p:nvSpPr>
          <p:cNvPr id="5" name="正方形/長方形 4"/>
          <p:cNvSpPr/>
          <p:nvPr/>
        </p:nvSpPr>
        <p:spPr>
          <a:xfrm>
            <a:off x="4286248" y="1357298"/>
            <a:ext cx="1000132" cy="5357850"/>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シミュレーションデータ生成に使用した識別力母数と「識別力指標」の相関</a:t>
            </a:r>
            <a:endParaRPr kumimoji="1" lang="en-US" altLang="ja-JP" dirty="0" smtClean="0"/>
          </a:p>
          <a:p>
            <a:pPr algn="ctr">
              <a:buNone/>
            </a:pPr>
            <a:r>
              <a:rPr lang="ja-JP" altLang="en-US" dirty="0" smtClean="0"/>
              <a:t>離散変数型</a:t>
            </a:r>
            <a:r>
              <a:rPr lang="en-US" dirty="0" smtClean="0"/>
              <a:t>IRT</a:t>
            </a:r>
            <a:r>
              <a:rPr lang="ja-JP" altLang="en-US" dirty="0" smtClean="0"/>
              <a:t>　</a:t>
            </a:r>
            <a:r>
              <a:rPr lang="en-US" dirty="0" smtClean="0"/>
              <a:t>.</a:t>
            </a:r>
            <a:r>
              <a:rPr lang="en-US" altLang="ja-JP" dirty="0" smtClean="0"/>
              <a:t>05</a:t>
            </a:r>
          </a:p>
          <a:p>
            <a:pPr algn="ctr">
              <a:buNone/>
            </a:pPr>
            <a:r>
              <a:rPr lang="en-US" dirty="0" smtClean="0"/>
              <a:t>NTT</a:t>
            </a:r>
            <a:r>
              <a:rPr lang="ja-JP" altLang="en-US" dirty="0" smtClean="0"/>
              <a:t>　　　　　　　　</a:t>
            </a:r>
            <a:r>
              <a:rPr lang="en-US" altLang="ja-JP" dirty="0" smtClean="0"/>
              <a:t>.10</a:t>
            </a:r>
          </a:p>
          <a:p>
            <a:endParaRPr lang="en-US" altLang="ja-JP" dirty="0" smtClean="0"/>
          </a:p>
          <a:p>
            <a:r>
              <a:rPr lang="ja-JP" altLang="en-US" dirty="0" smtClean="0"/>
              <a:t>困難度母数と「困難度指標」におけるスピアマンの順位相関係数</a:t>
            </a:r>
            <a:endParaRPr lang="en-US" altLang="ja-JP" dirty="0" smtClean="0"/>
          </a:p>
          <a:p>
            <a:pPr marL="624078" indent="-514350" algn="ctr">
              <a:buNone/>
            </a:pPr>
            <a:r>
              <a:rPr lang="ja-JP" altLang="en-US" dirty="0" smtClean="0"/>
              <a:t>離散変数型</a:t>
            </a:r>
            <a:r>
              <a:rPr lang="en-US" dirty="0" smtClean="0"/>
              <a:t>IRT</a:t>
            </a:r>
            <a:r>
              <a:rPr lang="ja-JP" altLang="en-US" dirty="0" smtClean="0"/>
              <a:t>　</a:t>
            </a:r>
            <a:r>
              <a:rPr lang="en-US" dirty="0" smtClean="0"/>
              <a:t>.88</a:t>
            </a:r>
          </a:p>
          <a:p>
            <a:pPr marL="624078" indent="-514350" algn="ctr">
              <a:buNone/>
            </a:pPr>
            <a:r>
              <a:rPr lang="en-US" dirty="0" smtClean="0"/>
              <a:t>NTT</a:t>
            </a:r>
            <a:r>
              <a:rPr lang="ja-JP" altLang="en-US" dirty="0" smtClean="0"/>
              <a:t>　　　　　　　　</a:t>
            </a:r>
            <a:r>
              <a:rPr lang="en-US" dirty="0" smtClean="0"/>
              <a:t>.86</a:t>
            </a:r>
            <a:endParaRPr kumimoji="1" lang="ja-JP" altLang="en-US" dirty="0"/>
          </a:p>
        </p:txBody>
      </p:sp>
      <p:sp>
        <p:nvSpPr>
          <p:cNvPr id="3" name="タイトル 2"/>
          <p:cNvSpPr>
            <a:spLocks noGrp="1"/>
          </p:cNvSpPr>
          <p:nvPr>
            <p:ph type="title"/>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潜在特性ランク分布（</a:t>
            </a:r>
            <a:r>
              <a:rPr kumimoji="1" lang="en-US" altLang="ja-JP" dirty="0" smtClean="0"/>
              <a:t>N=200</a:t>
            </a:r>
            <a:r>
              <a:rPr kumimoji="1" lang="ja-JP" altLang="en-US" dirty="0" smtClean="0"/>
              <a:t>）</a:t>
            </a:r>
            <a:endParaRPr kumimoji="1" lang="ja-JP" altLang="en-US" dirty="0"/>
          </a:p>
        </p:txBody>
      </p:sp>
      <p:pic>
        <p:nvPicPr>
          <p:cNvPr id="4" name="図 3"/>
          <p:cNvPicPr>
            <a:picLocks noChangeAspect="1"/>
          </p:cNvPicPr>
          <p:nvPr/>
        </p:nvPicPr>
        <p:blipFill>
          <a:blip r:embed="rId2"/>
          <a:srcRect/>
          <a:stretch>
            <a:fillRect/>
          </a:stretch>
        </p:blipFill>
        <p:spPr bwMode="auto">
          <a:xfrm>
            <a:off x="1500166" y="1357298"/>
            <a:ext cx="6000792" cy="52185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受験者数に比べてランク数が多すぎた？</a:t>
            </a:r>
            <a:endParaRPr kumimoji="1" lang="en-US" altLang="ja-JP" dirty="0" smtClean="0"/>
          </a:p>
          <a:p>
            <a:endParaRPr lang="en-US" altLang="ja-JP" dirty="0" smtClean="0"/>
          </a:p>
          <a:p>
            <a:r>
              <a:rPr kumimoji="1" lang="ja-JP" altLang="en-US" dirty="0" smtClean="0"/>
              <a:t>ランク数を</a:t>
            </a:r>
            <a:r>
              <a:rPr kumimoji="1" lang="en-US" altLang="ja-JP" dirty="0" smtClean="0"/>
              <a:t>5</a:t>
            </a:r>
            <a:r>
              <a:rPr kumimoji="1" lang="ja-JP" altLang="en-US" dirty="0" smtClean="0"/>
              <a:t>として分析</a:t>
            </a:r>
            <a:endParaRPr kumimoji="1" lang="ja-JP" altLang="en-US" dirty="0"/>
          </a:p>
        </p:txBody>
      </p:sp>
      <p:sp>
        <p:nvSpPr>
          <p:cNvPr id="3" name="タイトル 2"/>
          <p:cNvSpPr>
            <a:spLocks noGrp="1"/>
          </p:cNvSpPr>
          <p:nvPr>
            <p:ph type="title"/>
          </p:nvPr>
        </p:nvSpPr>
        <p:spPr/>
        <p:txBody>
          <a:bodyPr/>
          <a:lstStyle/>
          <a:p>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項目参照プロファイルを項目特性曲線に見立てて</a:t>
            </a:r>
            <a:r>
              <a:rPr kumimoji="1" lang="en-US" altLang="ja-JP" dirty="0" smtClean="0"/>
              <a:t>…</a:t>
            </a:r>
            <a:endParaRPr kumimoji="1" lang="ja-JP" altLang="en-US" dirty="0"/>
          </a:p>
        </p:txBody>
      </p:sp>
      <p:sp>
        <p:nvSpPr>
          <p:cNvPr id="2" name="タイトル 1"/>
          <p:cNvSpPr>
            <a:spLocks noGrp="1"/>
          </p:cNvSpPr>
          <p:nvPr>
            <p:ph type="title"/>
          </p:nvPr>
        </p:nvSpPr>
        <p:spPr/>
        <p:txBody>
          <a:bodyPr>
            <a:normAutofit/>
          </a:bodyPr>
          <a:lstStyle/>
          <a:p>
            <a:r>
              <a:rPr kumimoji="1" lang="en-US" altLang="ja-JP" dirty="0" smtClean="0"/>
              <a:t>NTT</a:t>
            </a:r>
            <a:r>
              <a:rPr kumimoji="1" lang="ja-JP" altLang="en-US" dirty="0" smtClean="0"/>
              <a:t>を</a:t>
            </a:r>
            <a:r>
              <a:rPr kumimoji="1" lang="en-US" altLang="ja-JP" dirty="0" smtClean="0"/>
              <a:t>IRT</a:t>
            </a:r>
            <a:r>
              <a:rPr kumimoji="1" lang="ja-JP" altLang="en-US" dirty="0" smtClean="0"/>
              <a:t>で表現すると</a:t>
            </a:r>
            <a:r>
              <a:rPr kumimoji="1" lang="en-US" altLang="ja-JP" dirty="0" smtClean="0"/>
              <a:t>…</a:t>
            </a:r>
            <a:endParaRPr kumimoji="1" lang="ja-JP" altLang="en-US" dirty="0"/>
          </a:p>
        </p:txBody>
      </p:sp>
      <p:pic>
        <p:nvPicPr>
          <p:cNvPr id="14338" name="Picture 2"/>
          <p:cNvPicPr>
            <a:picLocks noChangeAspect="1" noChangeArrowheads="1"/>
          </p:cNvPicPr>
          <p:nvPr/>
        </p:nvPicPr>
        <p:blipFill>
          <a:blip r:embed="rId3"/>
          <a:srcRect/>
          <a:stretch>
            <a:fillRect/>
          </a:stretch>
        </p:blipFill>
        <p:spPr bwMode="auto">
          <a:xfrm>
            <a:off x="341092" y="2071678"/>
            <a:ext cx="7949554" cy="4286280"/>
          </a:xfrm>
          <a:prstGeom prst="rect">
            <a:avLst/>
          </a:prstGeom>
          <a:noFill/>
          <a:ln w="9525">
            <a:noFill/>
            <a:miter lim="800000"/>
            <a:headEnd/>
            <a:tailEnd/>
          </a:ln>
          <a:effectLst/>
        </p:spPr>
      </p:pic>
      <p:sp>
        <p:nvSpPr>
          <p:cNvPr id="6" name="テキスト ボックス 5"/>
          <p:cNvSpPr txBox="1"/>
          <p:nvPr/>
        </p:nvSpPr>
        <p:spPr>
          <a:xfrm>
            <a:off x="6286512" y="5786454"/>
            <a:ext cx="2214578" cy="584775"/>
          </a:xfrm>
          <a:prstGeom prst="rect">
            <a:avLst/>
          </a:prstGeom>
          <a:noFill/>
        </p:spPr>
        <p:txBody>
          <a:bodyPr wrap="square" rtlCol="0">
            <a:spAutoFit/>
          </a:bodyPr>
          <a:lstStyle/>
          <a:p>
            <a:r>
              <a:rPr kumimoji="1" lang="ja-JP" altLang="en-US" sz="3200" dirty="0" smtClean="0">
                <a:solidFill>
                  <a:srgbClr val="FF0000"/>
                </a:solidFill>
              </a:rPr>
              <a:t>順序尺度</a:t>
            </a:r>
            <a:endParaRPr kumimoji="1" lang="ja-JP" altLang="en-US" sz="3200" dirty="0">
              <a:solidFill>
                <a:srgbClr val="FF0000"/>
              </a:solidFill>
            </a:endParaRPr>
          </a:p>
        </p:txBody>
      </p:sp>
      <p:sp>
        <p:nvSpPr>
          <p:cNvPr id="7" name="正方形/長方形 6"/>
          <p:cNvSpPr/>
          <p:nvPr/>
        </p:nvSpPr>
        <p:spPr>
          <a:xfrm>
            <a:off x="1571604" y="5357826"/>
            <a:ext cx="6929486" cy="357190"/>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43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14339" name="Object 3"/>
          <p:cNvGraphicFramePr>
            <a:graphicFrameLocks noChangeAspect="1"/>
          </p:cNvGraphicFramePr>
          <p:nvPr/>
        </p:nvGraphicFramePr>
        <p:xfrm>
          <a:off x="1714480" y="3857628"/>
          <a:ext cx="1004887" cy="538162"/>
        </p:xfrm>
        <a:graphic>
          <a:graphicData uri="http://schemas.openxmlformats.org/presentationml/2006/ole">
            <p:oleObj spid="_x0000_s14339" name="数式" r:id="rId4" imgW="368280" imgH="203040" progId="Equation.3">
              <p:embed/>
            </p:oleObj>
          </a:graphicData>
        </a:graphic>
      </p:graphicFrame>
      <p:cxnSp>
        <p:nvCxnSpPr>
          <p:cNvPr id="11" name="直線矢印コネクタ 10"/>
          <p:cNvCxnSpPr/>
          <p:nvPr/>
        </p:nvCxnSpPr>
        <p:spPr>
          <a:xfrm rot="5400000">
            <a:off x="1606529" y="4679165"/>
            <a:ext cx="643736" cy="79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aphicFrame>
        <p:nvGraphicFramePr>
          <p:cNvPr id="14341" name="Object 5"/>
          <p:cNvGraphicFramePr>
            <a:graphicFrameLocks noChangeAspect="1"/>
          </p:cNvGraphicFramePr>
          <p:nvPr/>
        </p:nvGraphicFramePr>
        <p:xfrm>
          <a:off x="3214678" y="2500306"/>
          <a:ext cx="1039813" cy="538163"/>
        </p:xfrm>
        <a:graphic>
          <a:graphicData uri="http://schemas.openxmlformats.org/presentationml/2006/ole">
            <p:oleObj spid="_x0000_s14341" name="数式" r:id="rId5" imgW="380880" imgH="203040" progId="Equation.3">
              <p:embed/>
            </p:oleObj>
          </a:graphicData>
        </a:graphic>
      </p:graphicFrame>
      <p:cxnSp>
        <p:nvCxnSpPr>
          <p:cNvPr id="15" name="直線矢印コネクタ 14"/>
          <p:cNvCxnSpPr/>
          <p:nvPr/>
        </p:nvCxnSpPr>
        <p:spPr>
          <a:xfrm>
            <a:off x="4500562" y="3000372"/>
            <a:ext cx="500066" cy="28575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4339"/>
                                        </p:tgtEl>
                                        <p:attrNameLst>
                                          <p:attrName>style.visibility</p:attrName>
                                        </p:attrNameLst>
                                      </p:cBhvr>
                                      <p:to>
                                        <p:strVal val="visible"/>
                                      </p:to>
                                    </p:set>
                                    <p:animEffect transition="in" filter="checkerboard(across)">
                                      <p:cBhvr>
                                        <p:cTn id="15" dur="500"/>
                                        <p:tgtEl>
                                          <p:spTgt spid="14339"/>
                                        </p:tgtEl>
                                      </p:cBhvr>
                                    </p:animEffect>
                                  </p:childTnLst>
                                </p:cTn>
                              </p:par>
                              <p:par>
                                <p:cTn id="16" presetID="5" presetClass="entr" presetSubtype="1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checkerboard(across)">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14341"/>
                                        </p:tgtEl>
                                        <p:attrNameLst>
                                          <p:attrName>style.visibility</p:attrName>
                                        </p:attrNameLst>
                                      </p:cBhvr>
                                      <p:to>
                                        <p:strVal val="visible"/>
                                      </p:to>
                                    </p:set>
                                    <p:animEffect transition="in" filter="checkerboard(across)">
                                      <p:cBhvr>
                                        <p:cTn id="23" dur="500"/>
                                        <p:tgtEl>
                                          <p:spTgt spid="14341"/>
                                        </p:tgtEl>
                                      </p:cBhvr>
                                    </p:animEffect>
                                  </p:childTnLst>
                                </p:cTn>
                              </p:par>
                              <p:par>
                                <p:cTn id="24" presetID="5" presetClass="entr" presetSubtype="10"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checkerboard(across)">
                                      <p:cBhvr>
                                        <p:cTn id="2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p:nvPr/>
        </p:nvPicPr>
        <p:blipFill>
          <a:blip r:embed="rId2"/>
          <a:srcRect/>
          <a:stretch>
            <a:fillRect/>
          </a:stretch>
        </p:blipFill>
        <p:spPr bwMode="auto">
          <a:xfrm>
            <a:off x="142844" y="857232"/>
            <a:ext cx="5072098" cy="5715040"/>
          </a:xfrm>
          <a:prstGeom prst="rect">
            <a:avLst/>
          </a:prstGeom>
          <a:noFill/>
          <a:ln w="9525">
            <a:noFill/>
            <a:miter lim="800000"/>
            <a:headEnd/>
            <a:tailEnd/>
          </a:ln>
        </p:spPr>
      </p:pic>
      <p:pic>
        <p:nvPicPr>
          <p:cNvPr id="5" name="図 4"/>
          <p:cNvPicPr>
            <a:picLocks noChangeAspect="1"/>
          </p:cNvPicPr>
          <p:nvPr/>
        </p:nvPicPr>
        <p:blipFill>
          <a:blip r:embed="rId3"/>
          <a:srcRect/>
          <a:stretch>
            <a:fillRect/>
          </a:stretch>
        </p:blipFill>
        <p:spPr bwMode="auto">
          <a:xfrm>
            <a:off x="5286371" y="642912"/>
            <a:ext cx="3724458" cy="2453828"/>
          </a:xfrm>
          <a:prstGeom prst="rect">
            <a:avLst/>
          </a:prstGeom>
          <a:noFill/>
          <a:ln w="9525">
            <a:noFill/>
            <a:miter lim="800000"/>
            <a:headEnd/>
            <a:tailEnd/>
          </a:ln>
        </p:spPr>
      </p:pic>
      <p:pic>
        <p:nvPicPr>
          <p:cNvPr id="6" name="図 5"/>
          <p:cNvPicPr>
            <a:picLocks noChangeAspect="1"/>
          </p:cNvPicPr>
          <p:nvPr/>
        </p:nvPicPr>
        <p:blipFill>
          <a:blip r:embed="rId4"/>
          <a:srcRect/>
          <a:stretch>
            <a:fillRect/>
          </a:stretch>
        </p:blipFill>
        <p:spPr bwMode="auto">
          <a:xfrm>
            <a:off x="5214942" y="3429000"/>
            <a:ext cx="3724458" cy="24538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r>
              <a:rPr kumimoji="1" lang="ja-JP" altLang="en-US" dirty="0" smtClean="0"/>
              <a:t>各種指標について</a:t>
            </a:r>
            <a:endParaRPr lang="en-US" altLang="ja-JP" dirty="0" smtClean="0"/>
          </a:p>
          <a:p>
            <a:pPr lvl="1"/>
            <a:r>
              <a:rPr kumimoji="1" lang="ja-JP" altLang="en-US" dirty="0" smtClean="0"/>
              <a:t>識別力指標：識別力母数と相関無し</a:t>
            </a:r>
            <a:endParaRPr kumimoji="1" lang="en-US" altLang="ja-JP" dirty="0" smtClean="0"/>
          </a:p>
          <a:p>
            <a:pPr lvl="1"/>
            <a:r>
              <a:rPr lang="ja-JP" altLang="en-US" dirty="0" smtClean="0"/>
              <a:t>困難度指標：困難度母数と高い相関</a:t>
            </a:r>
            <a:endParaRPr lang="en-US" altLang="ja-JP" dirty="0" smtClean="0"/>
          </a:p>
          <a:p>
            <a:pPr marL="625475" lvl="1" indent="-233363"/>
            <a:r>
              <a:rPr kumimoji="1" lang="ja-JP" altLang="en-US" dirty="0" smtClean="0"/>
              <a:t>安定性指標：項目母数の推定が上手くいったかどうかにも使用できた</a:t>
            </a:r>
            <a:endParaRPr kumimoji="1" lang="en-US" altLang="ja-JP" dirty="0" smtClean="0"/>
          </a:p>
          <a:p>
            <a:pPr marL="625475" lvl="1" indent="-233363"/>
            <a:endParaRPr lang="en-US" altLang="ja-JP" dirty="0" smtClean="0"/>
          </a:p>
          <a:p>
            <a:pPr marL="369443" indent="-233363"/>
            <a:r>
              <a:rPr kumimoji="1" lang="ja-JP" altLang="en-US" dirty="0" smtClean="0"/>
              <a:t>周辺最尤推定法による母数推定について</a:t>
            </a:r>
            <a:endParaRPr kumimoji="1" lang="en-US" altLang="ja-JP" dirty="0" smtClean="0"/>
          </a:p>
          <a:p>
            <a:pPr marL="625475" lvl="1" indent="-233363"/>
            <a:r>
              <a:rPr lang="ja-JP" altLang="en-US" dirty="0" smtClean="0"/>
              <a:t>受験者数が少なくなると，ランクに割り当てられる人数が少なくなり，適切に母数推定ができない？</a:t>
            </a:r>
            <a:endParaRPr kumimoji="1" lang="ja-JP" altLang="en-US" dirty="0"/>
          </a:p>
        </p:txBody>
      </p:sp>
      <p:sp>
        <p:nvSpPr>
          <p:cNvPr id="3" name="タイトル 2"/>
          <p:cNvSpPr>
            <a:spLocks noGrp="1"/>
          </p:cNvSpPr>
          <p:nvPr>
            <p:ph type="title"/>
          </p:nvPr>
        </p:nvSpPr>
        <p:spPr/>
        <p:txBody>
          <a:bodyPr/>
          <a:lstStyle/>
          <a:p>
            <a:r>
              <a:rPr kumimoji="1" lang="ja-JP" altLang="en-US" dirty="0" smtClean="0"/>
              <a:t>まとめ</a:t>
            </a:r>
            <a:endParaRPr kumimoji="1" lang="ja-JP"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r>
              <a:rPr kumimoji="1" lang="en-US" altLang="ja-JP" dirty="0" smtClean="0"/>
              <a:t>NTT</a:t>
            </a:r>
            <a:r>
              <a:rPr kumimoji="1" lang="ja-JP" altLang="en-US" dirty="0" smtClean="0"/>
              <a:t>計算プログラム</a:t>
            </a:r>
            <a:r>
              <a:rPr kumimoji="1" lang="en-US" altLang="ja-JP" dirty="0" smtClean="0"/>
              <a:t/>
            </a:r>
            <a:br>
              <a:rPr kumimoji="1" lang="en-US" altLang="ja-JP" dirty="0" smtClean="0"/>
            </a:br>
            <a:r>
              <a:rPr lang="en-US" altLang="ja-JP" dirty="0" err="1" smtClean="0"/>
              <a:t>EasyNTT</a:t>
            </a:r>
            <a:endParaRPr kumimoji="1" lang="ja-JP" altLang="en-US" dirty="0"/>
          </a:p>
        </p:txBody>
      </p:sp>
      <p:pic>
        <p:nvPicPr>
          <p:cNvPr id="52226" name="Picture 2"/>
          <p:cNvPicPr>
            <a:picLocks noChangeAspect="1" noChangeArrowheads="1"/>
          </p:cNvPicPr>
          <p:nvPr/>
        </p:nvPicPr>
        <p:blipFill>
          <a:blip r:embed="rId2"/>
          <a:srcRect/>
          <a:stretch>
            <a:fillRect/>
          </a:stretch>
        </p:blipFill>
        <p:spPr bwMode="auto">
          <a:xfrm>
            <a:off x="285720" y="1928802"/>
            <a:ext cx="6740337" cy="4795852"/>
          </a:xfrm>
          <a:prstGeom prst="rect">
            <a:avLst/>
          </a:prstGeom>
          <a:noFill/>
          <a:ln w="9525">
            <a:noFill/>
            <a:miter lim="800000"/>
            <a:headEnd/>
            <a:tailEnd/>
          </a:ln>
          <a:effectLst/>
        </p:spPr>
      </p:pic>
      <p:sp>
        <p:nvSpPr>
          <p:cNvPr id="5" name="テキスト ボックス 4"/>
          <p:cNvSpPr txBox="1"/>
          <p:nvPr/>
        </p:nvSpPr>
        <p:spPr>
          <a:xfrm>
            <a:off x="3214678" y="1428736"/>
            <a:ext cx="4786346" cy="523220"/>
          </a:xfrm>
          <a:prstGeom prst="rect">
            <a:avLst/>
          </a:prstGeom>
          <a:noFill/>
        </p:spPr>
        <p:txBody>
          <a:bodyPr wrap="square" rtlCol="0">
            <a:spAutoFit/>
          </a:bodyPr>
          <a:lstStyle/>
          <a:p>
            <a:r>
              <a:rPr lang="en-US" altLang="ja-JP" sz="2800" dirty="0"/>
              <a:t>http://irtanalysis.main.jp/</a:t>
            </a:r>
            <a:endParaRPr kumimoji="1" lang="ja-JP" alt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lstStyle/>
          <a:p>
            <a:endParaRPr kumimoji="1" lang="ja-JP" altLang="en-US"/>
          </a:p>
        </p:txBody>
      </p:sp>
      <p:sp>
        <p:nvSpPr>
          <p:cNvPr id="3" name="タイトル 2"/>
          <p:cNvSpPr>
            <a:spLocks noGrp="1"/>
          </p:cNvSpPr>
          <p:nvPr>
            <p:ph type="title"/>
          </p:nvPr>
        </p:nvSpPr>
        <p:spPr/>
        <p:txBody>
          <a:bodyPr/>
          <a:lstStyle/>
          <a:p>
            <a:endParaRPr kumimoji="1" lang="ja-JP" altLang="en-US"/>
          </a:p>
        </p:txBody>
      </p:sp>
      <p:pic>
        <p:nvPicPr>
          <p:cNvPr id="53250" name="Picture 2"/>
          <p:cNvPicPr>
            <a:picLocks noChangeAspect="1" noChangeArrowheads="1"/>
          </p:cNvPicPr>
          <p:nvPr/>
        </p:nvPicPr>
        <p:blipFill>
          <a:blip r:embed="rId2"/>
          <a:srcRect/>
          <a:stretch>
            <a:fillRect/>
          </a:stretch>
        </p:blipFill>
        <p:spPr bwMode="auto">
          <a:xfrm>
            <a:off x="762000" y="1285875"/>
            <a:ext cx="7620000" cy="4286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識別力指標</a:t>
            </a:r>
            <a:endParaRPr kumimoji="1" lang="en-US" altLang="ja-JP" dirty="0" smtClean="0"/>
          </a:p>
          <a:p>
            <a:r>
              <a:rPr lang="ja-JP" altLang="en-US" dirty="0" smtClean="0"/>
              <a:t>困難度指標</a:t>
            </a:r>
            <a:endParaRPr lang="en-US" altLang="ja-JP" dirty="0" smtClean="0"/>
          </a:p>
          <a:p>
            <a:r>
              <a:rPr kumimoji="1" lang="ja-JP" altLang="en-US" dirty="0" smtClean="0"/>
              <a:t>安定性指標</a:t>
            </a:r>
            <a:endParaRPr kumimoji="1" lang="ja-JP" altLang="en-US" dirty="0"/>
          </a:p>
        </p:txBody>
      </p:sp>
      <p:sp>
        <p:nvSpPr>
          <p:cNvPr id="2" name="タイトル 1"/>
          <p:cNvSpPr>
            <a:spLocks noGrp="1"/>
          </p:cNvSpPr>
          <p:nvPr>
            <p:ph type="title"/>
          </p:nvPr>
        </p:nvSpPr>
        <p:spPr/>
        <p:txBody>
          <a:bodyPr/>
          <a:lstStyle/>
          <a:p>
            <a:r>
              <a:rPr kumimoji="1" lang="ja-JP" altLang="en-US" dirty="0" smtClean="0"/>
              <a:t>項目の特徴を示す指標</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識別力指標</a:t>
            </a:r>
            <a:endParaRPr kumimoji="1" lang="ja-JP" altLang="en-US" dirty="0"/>
          </a:p>
        </p:txBody>
      </p:sp>
      <p:pic>
        <p:nvPicPr>
          <p:cNvPr id="28673" name="Picture 1"/>
          <p:cNvPicPr>
            <a:picLocks noGrp="1" noChangeAspect="1" noChangeArrowheads="1"/>
          </p:cNvPicPr>
          <p:nvPr>
            <p:ph idx="1"/>
          </p:nvPr>
        </p:nvPicPr>
        <p:blipFill>
          <a:blip r:embed="rId2"/>
          <a:srcRect/>
          <a:stretch>
            <a:fillRect/>
          </a:stretch>
        </p:blipFill>
        <p:spPr bwMode="auto">
          <a:xfrm>
            <a:off x="357158" y="1928802"/>
            <a:ext cx="8071255" cy="4357718"/>
          </a:xfrm>
          <a:prstGeom prst="rect">
            <a:avLst/>
          </a:prstGeom>
          <a:noFill/>
          <a:ln w="9525">
            <a:noFill/>
            <a:miter lim="800000"/>
            <a:headEnd/>
            <a:tailEnd/>
          </a:ln>
          <a:effectLst/>
        </p:spPr>
      </p:pic>
      <p:sp>
        <p:nvSpPr>
          <p:cNvPr id="5" name="円/楕円 4"/>
          <p:cNvSpPr/>
          <p:nvPr/>
        </p:nvSpPr>
        <p:spPr>
          <a:xfrm rot="1079880">
            <a:off x="4490175" y="2976100"/>
            <a:ext cx="769987" cy="1904334"/>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normAutofit/>
          </a:bodyPr>
          <a:lstStyle/>
          <a:p>
            <a:r>
              <a:rPr lang="ja-JP" altLang="en-US" sz="4000" dirty="0" smtClean="0"/>
              <a:t>「１ランク上位の潜在特性ランクとの正答確率差の最大値」</a:t>
            </a:r>
            <a:endParaRPr kumimoji="1" lang="ja-JP" altLang="en-US" sz="4000" dirty="0"/>
          </a:p>
        </p:txBody>
      </p:sp>
      <p:sp>
        <p:nvSpPr>
          <p:cNvPr id="2" name="タイトル 1"/>
          <p:cNvSpPr>
            <a:spLocks noGrp="1"/>
          </p:cNvSpPr>
          <p:nvPr>
            <p:ph type="title"/>
          </p:nvPr>
        </p:nvSpPr>
        <p:spPr/>
        <p:txBody>
          <a:bodyPr/>
          <a:lstStyle/>
          <a:p>
            <a:r>
              <a:rPr lang="ja-JP" altLang="en-US" dirty="0" smtClean="0"/>
              <a:t>識別力指標</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dirty="0" smtClean="0"/>
              <a:t>識別力指標</a:t>
            </a:r>
            <a:endParaRPr kumimoji="1" lang="ja-JP" altLang="en-US" dirty="0"/>
          </a:p>
        </p:txBody>
      </p:sp>
      <p:pic>
        <p:nvPicPr>
          <p:cNvPr id="4" name="Picture 1"/>
          <p:cNvPicPr>
            <a:picLocks noChangeAspect="1" noChangeArrowheads="1"/>
          </p:cNvPicPr>
          <p:nvPr/>
        </p:nvPicPr>
        <p:blipFill>
          <a:blip r:embed="rId3"/>
          <a:srcRect/>
          <a:stretch>
            <a:fillRect/>
          </a:stretch>
        </p:blipFill>
        <p:spPr bwMode="auto">
          <a:xfrm>
            <a:off x="357158" y="1928802"/>
            <a:ext cx="8071255" cy="4357718"/>
          </a:xfrm>
          <a:prstGeom prst="rect">
            <a:avLst/>
          </a:prstGeom>
          <a:noFill/>
          <a:ln w="9525">
            <a:noFill/>
            <a:miter lim="800000"/>
            <a:headEnd/>
            <a:tailEnd/>
          </a:ln>
          <a:effectLst/>
        </p:spPr>
      </p:pic>
      <p:sp>
        <p:nvSpPr>
          <p:cNvPr id="5" name="左中かっこ 4"/>
          <p:cNvSpPr/>
          <p:nvPr/>
        </p:nvSpPr>
        <p:spPr>
          <a:xfrm rot="12432390">
            <a:off x="4893480" y="3200447"/>
            <a:ext cx="295313" cy="1477768"/>
          </a:xfrm>
          <a:prstGeom prst="leftBrace">
            <a:avLst>
              <a:gd name="adj1" fmla="val 15900"/>
              <a:gd name="adj2" fmla="val 50663"/>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kumimoji="1" lang="ja-JP" altLang="en-US"/>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35841" name="Object 1"/>
          <p:cNvGraphicFramePr>
            <a:graphicFrameLocks noChangeAspect="1"/>
          </p:cNvGraphicFramePr>
          <p:nvPr/>
        </p:nvGraphicFramePr>
        <p:xfrm>
          <a:off x="5072066" y="4357694"/>
          <a:ext cx="3900515" cy="428628"/>
        </p:xfrm>
        <a:graphic>
          <a:graphicData uri="http://schemas.openxmlformats.org/presentationml/2006/ole">
            <p:oleObj spid="_x0000_s35841" name="数式" r:id="rId4" imgW="1739900" imgH="1905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5841"/>
                                        </p:tgtEl>
                                        <p:attrNameLst>
                                          <p:attrName>style.visibility</p:attrName>
                                        </p:attrNameLst>
                                      </p:cBhvr>
                                      <p:to>
                                        <p:strVal val="visible"/>
                                      </p:to>
                                    </p:set>
                                    <p:animEffect transition="in" filter="checkerboard(across)">
                                      <p:cBhvr>
                                        <p:cTn id="7" dur="500"/>
                                        <p:tgtEl>
                                          <p:spTgt spid="358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困難度指標</a:t>
            </a:r>
            <a:endParaRPr kumimoji="1" lang="ja-JP" altLang="en-US" dirty="0"/>
          </a:p>
        </p:txBody>
      </p:sp>
      <p:pic>
        <p:nvPicPr>
          <p:cNvPr id="4" name="Picture 1"/>
          <p:cNvPicPr>
            <a:picLocks noChangeAspect="1" noChangeArrowheads="1"/>
          </p:cNvPicPr>
          <p:nvPr/>
        </p:nvPicPr>
        <p:blipFill>
          <a:blip r:embed="rId2"/>
          <a:srcRect/>
          <a:stretch>
            <a:fillRect/>
          </a:stretch>
        </p:blipFill>
        <p:spPr bwMode="auto">
          <a:xfrm>
            <a:off x="357158" y="1928802"/>
            <a:ext cx="8071255" cy="4357718"/>
          </a:xfrm>
          <a:prstGeom prst="rect">
            <a:avLst/>
          </a:prstGeom>
          <a:noFill/>
          <a:ln w="9525">
            <a:noFill/>
            <a:miter lim="800000"/>
            <a:headEnd/>
            <a:tailEnd/>
          </a:ln>
          <a:effectLst/>
        </p:spPr>
      </p:pic>
      <p:cxnSp>
        <p:nvCxnSpPr>
          <p:cNvPr id="6" name="直線コネクタ 5"/>
          <p:cNvCxnSpPr/>
          <p:nvPr/>
        </p:nvCxnSpPr>
        <p:spPr>
          <a:xfrm>
            <a:off x="1643042" y="3643314"/>
            <a:ext cx="6572296"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8" name="直線矢印コネクタ 7"/>
          <p:cNvCxnSpPr/>
          <p:nvPr/>
        </p:nvCxnSpPr>
        <p:spPr>
          <a:xfrm rot="5400000">
            <a:off x="4393405" y="4393413"/>
            <a:ext cx="1357322"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9" name="テキスト ボックス 8"/>
          <p:cNvSpPr txBox="1"/>
          <p:nvPr/>
        </p:nvSpPr>
        <p:spPr>
          <a:xfrm>
            <a:off x="5429256" y="4429132"/>
            <a:ext cx="3286148" cy="523220"/>
          </a:xfrm>
          <a:prstGeom prst="rect">
            <a:avLst/>
          </a:prstGeom>
          <a:noFill/>
        </p:spPr>
        <p:txBody>
          <a:bodyPr wrap="square" rtlCol="0">
            <a:spAutoFit/>
          </a:bodyPr>
          <a:lstStyle/>
          <a:p>
            <a:r>
              <a:rPr kumimoji="1" lang="ja-JP" altLang="en-US" sz="2800" dirty="0" smtClean="0">
                <a:solidFill>
                  <a:srgbClr val="FF0000"/>
                </a:solidFill>
              </a:rPr>
              <a:t>特性値上で表現！</a:t>
            </a:r>
            <a:endParaRPr kumimoji="1" lang="ja-JP"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heckerboard(across)">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heckerboard(across)">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normAutofit/>
          </a:bodyPr>
          <a:lstStyle/>
          <a:p>
            <a:r>
              <a:rPr lang="ja-JP" altLang="en-US" sz="4000" dirty="0" smtClean="0"/>
              <a:t>「正答確率が</a:t>
            </a:r>
            <a:r>
              <a:rPr lang="en-US" sz="4000" dirty="0" smtClean="0"/>
              <a:t>50</a:t>
            </a:r>
            <a:r>
              <a:rPr lang="ja-JP" altLang="en-US" sz="4000" dirty="0" smtClean="0"/>
              <a:t>％を超えた潜在特性ランクの位置（</a:t>
            </a:r>
            <a:r>
              <a:rPr lang="en-US" sz="4000" dirty="0" smtClean="0"/>
              <a:t>1</a:t>
            </a:r>
            <a:r>
              <a:rPr lang="ja-JP" altLang="en-US" sz="4000" dirty="0" smtClean="0"/>
              <a:t>ランク下位の正答確率が</a:t>
            </a:r>
            <a:r>
              <a:rPr lang="en-US" sz="4000" dirty="0" smtClean="0"/>
              <a:t>50</a:t>
            </a:r>
            <a:r>
              <a:rPr lang="ja-JP" altLang="en-US" sz="4000" dirty="0" smtClean="0"/>
              <a:t>％未満）」</a:t>
            </a:r>
            <a:endParaRPr kumimoji="1" lang="ja-JP" altLang="en-US" sz="4000" dirty="0"/>
          </a:p>
        </p:txBody>
      </p:sp>
      <p:sp>
        <p:nvSpPr>
          <p:cNvPr id="3" name="タイトル 2"/>
          <p:cNvSpPr>
            <a:spLocks noGrp="1"/>
          </p:cNvSpPr>
          <p:nvPr>
            <p:ph type="title"/>
          </p:nvPr>
        </p:nvSpPr>
        <p:spPr/>
        <p:txBody>
          <a:bodyPr/>
          <a:lstStyle/>
          <a:p>
            <a:r>
              <a:rPr kumimoji="1" lang="ja-JP" altLang="en-US" dirty="0" smtClean="0"/>
              <a:t>困難度指標</a:t>
            </a:r>
            <a:endParaRPr kumimoji="1" lang="ja-JP"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ユーザー定義 3">
      <a:majorFont>
        <a:latin typeface="Century"/>
        <a:ea typeface="ＭＳ Ｐゴシック"/>
        <a:cs typeface=""/>
      </a:majorFont>
      <a:minorFont>
        <a:latin typeface="Century"/>
        <a:ea typeface="ＭＳ Ｐゴシック"/>
        <a:cs typeface=""/>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105</TotalTime>
  <Words>457</Words>
  <Application>Microsoft Office PowerPoint</Application>
  <PresentationFormat>画面に合わせる (4:3)</PresentationFormat>
  <Paragraphs>125</Paragraphs>
  <Slides>33</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33</vt:i4>
      </vt:variant>
    </vt:vector>
  </HeadingPairs>
  <TitlesOfParts>
    <vt:vector size="35" baseType="lpstr">
      <vt:lpstr>ビジネス</vt:lpstr>
      <vt:lpstr>数式</vt:lpstr>
      <vt:lpstr>ニューラルテスト理論を 離散変数型IRTと見なしたときの項目特徴を示す指標について</vt:lpstr>
      <vt:lpstr>目的</vt:lpstr>
      <vt:lpstr>NTTをIRTで表現すると…</vt:lpstr>
      <vt:lpstr>項目の特徴を示す指標</vt:lpstr>
      <vt:lpstr>識別力指標</vt:lpstr>
      <vt:lpstr>識別力指標</vt:lpstr>
      <vt:lpstr>識別力指標</vt:lpstr>
      <vt:lpstr>困難度指標</vt:lpstr>
      <vt:lpstr>困難度指標</vt:lpstr>
      <vt:lpstr>困難度指標</vt:lpstr>
      <vt:lpstr>困難度指標</vt:lpstr>
      <vt:lpstr>IRPは単調増加とは限らないので…</vt:lpstr>
      <vt:lpstr>不安定性指標</vt:lpstr>
      <vt:lpstr>不安定性指標</vt:lpstr>
      <vt:lpstr>不安定性指標</vt:lpstr>
      <vt:lpstr>項目母数の推定</vt:lpstr>
      <vt:lpstr>周辺最尤推定法のメリット</vt:lpstr>
      <vt:lpstr>シミュレーションデータによる分析例</vt:lpstr>
      <vt:lpstr>スライド 19</vt:lpstr>
      <vt:lpstr>スライド 20</vt:lpstr>
      <vt:lpstr>各指標</vt:lpstr>
      <vt:lpstr>スライド 22</vt:lpstr>
      <vt:lpstr>潜在特性ランク分布（N=5000）</vt:lpstr>
      <vt:lpstr>スライド 24</vt:lpstr>
      <vt:lpstr>スライド 25</vt:lpstr>
      <vt:lpstr>各指標</vt:lpstr>
      <vt:lpstr>スライド 27</vt:lpstr>
      <vt:lpstr>潜在特性ランク分布（N=200）</vt:lpstr>
      <vt:lpstr>スライド 29</vt:lpstr>
      <vt:lpstr>スライド 30</vt:lpstr>
      <vt:lpstr>まとめ</vt:lpstr>
      <vt:lpstr>NTT計算プログラム EasyNTT</vt:lpstr>
      <vt:lpstr>スライド 33</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 </cp:lastModifiedBy>
  <cp:revision>21</cp:revision>
  <dcterms:created xsi:type="dcterms:W3CDTF">2007-11-17T06:11:29Z</dcterms:created>
  <dcterms:modified xsi:type="dcterms:W3CDTF">2007-11-20T06:44:20Z</dcterms:modified>
</cp:coreProperties>
</file>