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2" r:id="rId1"/>
  </p:sldMasterIdLst>
  <p:notesMasterIdLst>
    <p:notesMasterId r:id="rId24"/>
  </p:notesMasterIdLst>
  <p:handoutMasterIdLst>
    <p:handoutMasterId r:id="rId25"/>
  </p:handoutMasterIdLst>
  <p:sldIdLst>
    <p:sldId id="261" r:id="rId2"/>
    <p:sldId id="290" r:id="rId3"/>
    <p:sldId id="288" r:id="rId4"/>
    <p:sldId id="289" r:id="rId5"/>
    <p:sldId id="291" r:id="rId6"/>
    <p:sldId id="292" r:id="rId7"/>
    <p:sldId id="293" r:id="rId8"/>
    <p:sldId id="294" r:id="rId9"/>
    <p:sldId id="262" r:id="rId10"/>
    <p:sldId id="264" r:id="rId11"/>
    <p:sldId id="295" r:id="rId12"/>
    <p:sldId id="296" r:id="rId13"/>
    <p:sldId id="297" r:id="rId14"/>
    <p:sldId id="298" r:id="rId15"/>
    <p:sldId id="299" r:id="rId16"/>
    <p:sldId id="280" r:id="rId17"/>
    <p:sldId id="285" r:id="rId18"/>
    <p:sldId id="281" r:id="rId19"/>
    <p:sldId id="286" r:id="rId20"/>
    <p:sldId id="300" r:id="rId21"/>
    <p:sldId id="301" r:id="rId22"/>
    <p:sldId id="302" r:id="rId23"/>
  </p:sldIdLst>
  <p:sldSz cx="12801600" cy="9601200" type="A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639687" indent="-18254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1279372" indent="-365081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919057" indent="-54762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2558744" indent="-7301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5725" algn="l" defTabSz="91429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2870" algn="l" defTabSz="91429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016" algn="l" defTabSz="91429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161" algn="l" defTabSz="91429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838" autoAdjust="0"/>
    <p:restoredTop sz="93913" autoAdjust="0"/>
  </p:normalViewPr>
  <p:slideViewPr>
    <p:cSldViewPr>
      <p:cViewPr>
        <p:scale>
          <a:sx n="50" d="100"/>
          <a:sy n="50" d="100"/>
        </p:scale>
        <p:origin x="-1452" y="18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6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Hiromasa\(05)Test-SLA\(14)ALAA-ALANZ\Analysis\Graph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Hiromasa\(05)Test-SLA\(14)ALAA-ALANZ\Analysis\Graphs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Hiromasa\(05)Test-SLA\(14)ALAA-ALANZ\Analysis\Graphs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Hiromasa\(05)Test-SLA\(14)ALAA-ALANZ\Analysis\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title>
      <c:tx>
        <c:rich>
          <a:bodyPr/>
          <a:lstStyle/>
          <a:p>
            <a:pPr>
              <a:defRPr altLang="en-US" sz="1000" b="0">
                <a:latin typeface="Times New Roman"/>
                <a:ea typeface="Times New Roman"/>
                <a:cs typeface="Times New Roman"/>
              </a:defRPr>
            </a:pPr>
            <a:r>
              <a:rPr lang="en-US" dirty="0"/>
              <a:t>R</a:t>
            </a:r>
            <a:r>
              <a:rPr lang="en-US" dirty="0" smtClean="0"/>
              <a:t>02</a:t>
            </a:r>
            <a:endParaRPr lang="en-US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0</c:v>
          </c:tx>
          <c:marker>
            <c:symbol val="none"/>
          </c:marker>
          <c:val>
            <c:numRef>
              <c:f>[1]Category!$E$3:$N$3</c:f>
              <c:numCache>
                <c:formatCode>General</c:formatCode>
                <c:ptCount val="10"/>
                <c:pt idx="0">
                  <c:v>0.12165342595672124</c:v>
                </c:pt>
                <c:pt idx="1">
                  <c:v>0.13354586407891289</c:v>
                </c:pt>
                <c:pt idx="2">
                  <c:v>0.14193068238548556</c:v>
                </c:pt>
                <c:pt idx="3">
                  <c:v>0.14394152738119603</c:v>
                </c:pt>
                <c:pt idx="4">
                  <c:v>0.14382655955753176</c:v>
                </c:pt>
                <c:pt idx="5">
                  <c:v>0.14730313475087586</c:v>
                </c:pt>
                <c:pt idx="6">
                  <c:v>0.15494910191896138</c:v>
                </c:pt>
                <c:pt idx="7">
                  <c:v>0.1628118345594104</c:v>
                </c:pt>
                <c:pt idx="8">
                  <c:v>0.16683201549391458</c:v>
                </c:pt>
                <c:pt idx="9">
                  <c:v>0.16634031225601897</c:v>
                </c:pt>
              </c:numCache>
            </c:numRef>
          </c:val>
        </c:ser>
        <c:ser>
          <c:idx val="1"/>
          <c:order val="1"/>
          <c:tx>
            <c:v>1</c:v>
          </c:tx>
          <c:marker>
            <c:symbol val="none"/>
          </c:marker>
          <c:val>
            <c:numRef>
              <c:f>[1]Category!$E$4:$N$4</c:f>
              <c:numCache>
                <c:formatCode>General</c:formatCode>
                <c:ptCount val="10"/>
                <c:pt idx="0">
                  <c:v>0.2151708591323287</c:v>
                </c:pt>
                <c:pt idx="1">
                  <c:v>0.19605104081715441</c:v>
                </c:pt>
                <c:pt idx="2">
                  <c:v>0.1716703002119353</c:v>
                </c:pt>
                <c:pt idx="3">
                  <c:v>0.1454904185156467</c:v>
                </c:pt>
                <c:pt idx="4">
                  <c:v>0.12216419897272435</c:v>
                </c:pt>
                <c:pt idx="5">
                  <c:v>0.10598595280011525</c:v>
                </c:pt>
                <c:pt idx="6">
                  <c:v>9.4831119389284901E-2</c:v>
                </c:pt>
                <c:pt idx="7">
                  <c:v>8.1876853086801482E-2</c:v>
                </c:pt>
                <c:pt idx="8">
                  <c:v>6.5632640663311204E-2</c:v>
                </c:pt>
                <c:pt idx="9">
                  <c:v>5.1348018508996951E-2</c:v>
                </c:pt>
              </c:numCache>
            </c:numRef>
          </c:val>
        </c:ser>
        <c:ser>
          <c:idx val="2"/>
          <c:order val="2"/>
          <c:tx>
            <c:v>2</c:v>
          </c:tx>
          <c:marker>
            <c:symbol val="none"/>
          </c:marker>
          <c:val>
            <c:numRef>
              <c:f>[1]Category!$E$5:$N$5</c:f>
              <c:numCache>
                <c:formatCode>General</c:formatCode>
                <c:ptCount val="10"/>
                <c:pt idx="0">
                  <c:v>8.4143134233790384E-2</c:v>
                </c:pt>
                <c:pt idx="1">
                  <c:v>7.7757450176915599E-2</c:v>
                </c:pt>
                <c:pt idx="2">
                  <c:v>6.5739740912167499E-2</c:v>
                </c:pt>
                <c:pt idx="3">
                  <c:v>4.766039995162874E-2</c:v>
                </c:pt>
                <c:pt idx="4">
                  <c:v>2.8471569680055708E-2</c:v>
                </c:pt>
                <c:pt idx="5">
                  <c:v>1.4324509778782302E-2</c:v>
                </c:pt>
                <c:pt idx="6">
                  <c:v>7.0826293657700878E-3</c:v>
                </c:pt>
                <c:pt idx="7">
                  <c:v>5.1671195322332553E-3</c:v>
                </c:pt>
                <c:pt idx="8">
                  <c:v>6.241355483326827E-3</c:v>
                </c:pt>
                <c:pt idx="9">
                  <c:v>8.1997713152881513E-3</c:v>
                </c:pt>
              </c:numCache>
            </c:numRef>
          </c:val>
        </c:ser>
        <c:ser>
          <c:idx val="3"/>
          <c:order val="3"/>
          <c:tx>
            <c:v>3</c:v>
          </c:tx>
          <c:marker>
            <c:symbol val="none"/>
          </c:marker>
          <c:val>
            <c:numRef>
              <c:f>[1]Category!$E$6:$N$6</c:f>
              <c:numCache>
                <c:formatCode>General</c:formatCode>
                <c:ptCount val="10"/>
                <c:pt idx="0">
                  <c:v>0.43741660642739932</c:v>
                </c:pt>
                <c:pt idx="1">
                  <c:v>0.41665895419971333</c:v>
                </c:pt>
                <c:pt idx="2">
                  <c:v>0.39173392716732547</c:v>
                </c:pt>
                <c:pt idx="3">
                  <c:v>0.36919844059899393</c:v>
                </c:pt>
                <c:pt idx="4">
                  <c:v>0.34115192071665495</c:v>
                </c:pt>
                <c:pt idx="5">
                  <c:v>0.29042480283300171</c:v>
                </c:pt>
                <c:pt idx="6">
                  <c:v>0.21683484805228292</c:v>
                </c:pt>
                <c:pt idx="7">
                  <c:v>0.14351580239223005</c:v>
                </c:pt>
                <c:pt idx="8">
                  <c:v>9.1590648198901725E-2</c:v>
                </c:pt>
                <c:pt idx="9">
                  <c:v>6.3149972544392474E-2</c:v>
                </c:pt>
              </c:numCache>
            </c:numRef>
          </c:val>
        </c:ser>
        <c:ser>
          <c:idx val="4"/>
          <c:order val="4"/>
          <c:tx>
            <c:v>4</c:v>
          </c:tx>
          <c:marker>
            <c:symbol val="none"/>
          </c:marker>
          <c:val>
            <c:numRef>
              <c:f>[1]Category!$E$7:$N$7</c:f>
              <c:numCache>
                <c:formatCode>General</c:formatCode>
                <c:ptCount val="10"/>
                <c:pt idx="0">
                  <c:v>0.14161597414976032</c:v>
                </c:pt>
                <c:pt idx="1">
                  <c:v>0.17598669062730374</c:v>
                </c:pt>
                <c:pt idx="2">
                  <c:v>0.22892534922308619</c:v>
                </c:pt>
                <c:pt idx="3">
                  <c:v>0.29370921345253459</c:v>
                </c:pt>
                <c:pt idx="4">
                  <c:v>0.36438575097303322</c:v>
                </c:pt>
                <c:pt idx="5">
                  <c:v>0.44196159973722488</c:v>
                </c:pt>
                <c:pt idx="6">
                  <c:v>0.52630230117370069</c:v>
                </c:pt>
                <c:pt idx="7">
                  <c:v>0.60662839032932481</c:v>
                </c:pt>
                <c:pt idx="8">
                  <c:v>0.66970334006054566</c:v>
                </c:pt>
                <c:pt idx="9">
                  <c:v>0.71096192527530344</c:v>
                </c:pt>
              </c:numCache>
            </c:numRef>
          </c:val>
        </c:ser>
        <c:marker val="1"/>
        <c:axId val="125889920"/>
        <c:axId val="126714240"/>
      </c:lineChart>
      <c:catAx>
        <c:axId val="1258899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altLang="en-US" sz="1000" b="0"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/>
                  <a:t>LATENT RANK</a:t>
                </a:r>
              </a:p>
            </c:rich>
          </c:tx>
          <c:layout/>
        </c:title>
        <c:tickLblPos val="nextTo"/>
        <c:crossAx val="126714240"/>
        <c:crosses val="autoZero"/>
        <c:auto val="1"/>
        <c:lblAlgn val="ctr"/>
        <c:lblOffset val="100"/>
      </c:catAx>
      <c:valAx>
        <c:axId val="126714240"/>
        <c:scaling>
          <c:orientation val="minMax"/>
          <c:max val="1"/>
          <c:min val="0"/>
        </c:scaling>
        <c:axPos val="l"/>
        <c:majorGridlines/>
        <c:title>
          <c:tx>
            <c:rich>
              <a:bodyPr/>
              <a:lstStyle/>
              <a:p>
                <a:pPr>
                  <a:defRPr altLang="en-US" sz="1000" b="0"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/>
                  <a:t>PROBABILITY</a:t>
                </a:r>
              </a:p>
            </c:rich>
          </c:tx>
          <c:layout/>
        </c:title>
        <c:numFmt formatCode="0.0" sourceLinked="0"/>
        <c:tickLblPos val="nextTo"/>
        <c:crossAx val="125889920"/>
        <c:crosses val="autoZero"/>
        <c:crossBetween val="between"/>
        <c:majorUnit val="0.2"/>
      </c:valAx>
      <c:spPr>
        <a:ln w="3175">
          <a:solidFill>
            <a:srgbClr val="808080"/>
          </a:solidFill>
          <a:prstDash val="solid"/>
        </a:ln>
      </c:spPr>
    </c:plotArea>
    <c:legend>
      <c:legendPos val="r"/>
      <c:layout/>
    </c:legend>
    <c:plotVisOnly val="1"/>
    <c:dispBlanksAs val="gap"/>
  </c:chart>
  <c:spPr>
    <a:ln>
      <a:solidFill>
        <a:srgbClr val="808080"/>
      </a:solidFill>
      <a:prstDash val="solid"/>
    </a:ln>
  </c:spPr>
  <c:txPr>
    <a:bodyPr/>
    <a:lstStyle/>
    <a:p>
      <a:pPr>
        <a:defRPr sz="1000"/>
      </a:pPr>
      <a:endParaRPr lang="ja-JP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title>
      <c:tx>
        <c:rich>
          <a:bodyPr/>
          <a:lstStyle/>
          <a:p>
            <a:pPr>
              <a:defRPr altLang="en-US" sz="1000" b="0">
                <a:latin typeface="Times New Roman"/>
                <a:ea typeface="Times New Roman"/>
                <a:cs typeface="Times New Roman"/>
              </a:defRPr>
            </a:pPr>
            <a:r>
              <a:rPr lang="en-US" dirty="0"/>
              <a:t>R</a:t>
            </a:r>
            <a:r>
              <a:rPr lang="en-US" dirty="0" smtClean="0"/>
              <a:t>43</a:t>
            </a:r>
            <a:endParaRPr lang="en-US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0</c:v>
          </c:tx>
          <c:marker>
            <c:symbol val="none"/>
          </c:marker>
          <c:val>
            <c:numRef>
              <c:f>[1]Category!$E$153:$N$153</c:f>
              <c:numCache>
                <c:formatCode>General</c:formatCode>
                <c:ptCount val="10"/>
                <c:pt idx="0">
                  <c:v>7.1069310664326979E-2</c:v>
                </c:pt>
                <c:pt idx="1">
                  <c:v>7.2099518758350856E-2</c:v>
                </c:pt>
                <c:pt idx="2">
                  <c:v>7.2009708004894701E-2</c:v>
                </c:pt>
                <c:pt idx="3">
                  <c:v>7.1647211901776475E-2</c:v>
                </c:pt>
                <c:pt idx="4">
                  <c:v>7.430323075641021E-2</c:v>
                </c:pt>
                <c:pt idx="5">
                  <c:v>8.2869102587046939E-2</c:v>
                </c:pt>
                <c:pt idx="6">
                  <c:v>9.5816278207125571E-2</c:v>
                </c:pt>
                <c:pt idx="7">
                  <c:v>0.10774130755789568</c:v>
                </c:pt>
                <c:pt idx="8">
                  <c:v>0.11425564916405351</c:v>
                </c:pt>
                <c:pt idx="9">
                  <c:v>0.11517771587215753</c:v>
                </c:pt>
              </c:numCache>
            </c:numRef>
          </c:val>
        </c:ser>
        <c:ser>
          <c:idx val="1"/>
          <c:order val="1"/>
          <c:tx>
            <c:v>1</c:v>
          </c:tx>
          <c:marker>
            <c:symbol val="none"/>
          </c:marker>
          <c:val>
            <c:numRef>
              <c:f>[1]Category!$E$154:$N$154</c:f>
              <c:numCache>
                <c:formatCode>General</c:formatCode>
                <c:ptCount val="10"/>
                <c:pt idx="0">
                  <c:v>0.1565202108285787</c:v>
                </c:pt>
                <c:pt idx="1">
                  <c:v>0.15199403497535968</c:v>
                </c:pt>
                <c:pt idx="2">
                  <c:v>0.14583192612058449</c:v>
                </c:pt>
                <c:pt idx="3">
                  <c:v>0.13194070306966199</c:v>
                </c:pt>
                <c:pt idx="4">
                  <c:v>0.10629011774075614</c:v>
                </c:pt>
                <c:pt idx="5">
                  <c:v>7.4023933789595042E-2</c:v>
                </c:pt>
                <c:pt idx="6">
                  <c:v>4.4689264609034329E-2</c:v>
                </c:pt>
                <c:pt idx="7">
                  <c:v>2.4246105202092916E-2</c:v>
                </c:pt>
                <c:pt idx="8">
                  <c:v>1.2881472683172079E-2</c:v>
                </c:pt>
                <c:pt idx="9">
                  <c:v>7.6760408256087986E-3</c:v>
                </c:pt>
              </c:numCache>
            </c:numRef>
          </c:val>
        </c:ser>
        <c:ser>
          <c:idx val="2"/>
          <c:order val="2"/>
          <c:tx>
            <c:v>2</c:v>
          </c:tx>
          <c:marker>
            <c:symbol val="none"/>
          </c:marker>
          <c:val>
            <c:numRef>
              <c:f>[1]Category!$E$155:$N$155</c:f>
              <c:numCache>
                <c:formatCode>General</c:formatCode>
                <c:ptCount val="10"/>
                <c:pt idx="0">
                  <c:v>3.8975879270002345E-2</c:v>
                </c:pt>
                <c:pt idx="1">
                  <c:v>3.8753123761268049E-2</c:v>
                </c:pt>
                <c:pt idx="2">
                  <c:v>3.3897811679252654E-2</c:v>
                </c:pt>
                <c:pt idx="3">
                  <c:v>2.5401484771940042E-2</c:v>
                </c:pt>
                <c:pt idx="4">
                  <c:v>1.7836599940487141E-2</c:v>
                </c:pt>
                <c:pt idx="5">
                  <c:v>1.4524093792246284E-2</c:v>
                </c:pt>
                <c:pt idx="6">
                  <c:v>1.4786070447470268E-2</c:v>
                </c:pt>
                <c:pt idx="7">
                  <c:v>1.5612330289638265E-2</c:v>
                </c:pt>
                <c:pt idx="8">
                  <c:v>1.5044877412292545E-2</c:v>
                </c:pt>
                <c:pt idx="9">
                  <c:v>1.3418982881692187E-2</c:v>
                </c:pt>
              </c:numCache>
            </c:numRef>
          </c:val>
        </c:ser>
        <c:ser>
          <c:idx val="3"/>
          <c:order val="3"/>
          <c:tx>
            <c:v>3</c:v>
          </c:tx>
          <c:marker>
            <c:symbol val="none"/>
          </c:marker>
          <c:val>
            <c:numRef>
              <c:f>[1]Category!$E$156:$N$156</c:f>
              <c:numCache>
                <c:formatCode>General</c:formatCode>
                <c:ptCount val="10"/>
                <c:pt idx="0">
                  <c:v>0.48275538137913904</c:v>
                </c:pt>
                <c:pt idx="1">
                  <c:v>0.4270868781382523</c:v>
                </c:pt>
                <c:pt idx="2">
                  <c:v>0.34986226596104258</c:v>
                </c:pt>
                <c:pt idx="3">
                  <c:v>0.27104866448548892</c:v>
                </c:pt>
                <c:pt idx="4">
                  <c:v>0.20508891853907152</c:v>
                </c:pt>
                <c:pt idx="5">
                  <c:v>0.15073002123549895</c:v>
                </c:pt>
                <c:pt idx="6">
                  <c:v>0.10388433391783847</c:v>
                </c:pt>
                <c:pt idx="7">
                  <c:v>6.7247180068109369E-2</c:v>
                </c:pt>
                <c:pt idx="8">
                  <c:v>4.3837080516510141E-2</c:v>
                </c:pt>
                <c:pt idx="9">
                  <c:v>3.1372338848276726E-2</c:v>
                </c:pt>
              </c:numCache>
            </c:numRef>
          </c:val>
        </c:ser>
        <c:ser>
          <c:idx val="4"/>
          <c:order val="4"/>
          <c:tx>
            <c:v>4</c:v>
          </c:tx>
          <c:marker>
            <c:symbol val="none"/>
          </c:marker>
          <c:val>
            <c:numRef>
              <c:f>[1]Category!$E$157:$N$157</c:f>
              <c:numCache>
                <c:formatCode>General</c:formatCode>
                <c:ptCount val="10"/>
                <c:pt idx="0">
                  <c:v>0.25067921775795293</c:v>
                </c:pt>
                <c:pt idx="1">
                  <c:v>0.3100664442667691</c:v>
                </c:pt>
                <c:pt idx="2">
                  <c:v>0.39839828813422556</c:v>
                </c:pt>
                <c:pt idx="3">
                  <c:v>0.49996193567113256</c:v>
                </c:pt>
                <c:pt idx="4">
                  <c:v>0.59648113292327498</c:v>
                </c:pt>
                <c:pt idx="5">
                  <c:v>0.67785284849561278</c:v>
                </c:pt>
                <c:pt idx="6">
                  <c:v>0.74082405271853136</c:v>
                </c:pt>
                <c:pt idx="7">
                  <c:v>0.78515307678226376</c:v>
                </c:pt>
                <c:pt idx="8">
                  <c:v>0.81398092012397172</c:v>
                </c:pt>
                <c:pt idx="9">
                  <c:v>0.83235492147226475</c:v>
                </c:pt>
              </c:numCache>
            </c:numRef>
          </c:val>
        </c:ser>
        <c:marker val="1"/>
        <c:axId val="182482432"/>
        <c:axId val="182493568"/>
      </c:lineChart>
      <c:catAx>
        <c:axId val="1824824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altLang="en-US" sz="1000" b="0"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/>
                  <a:t>LATENT RANK</a:t>
                </a:r>
              </a:p>
            </c:rich>
          </c:tx>
          <c:layout/>
        </c:title>
        <c:tickLblPos val="nextTo"/>
        <c:crossAx val="182493568"/>
        <c:crosses val="autoZero"/>
        <c:auto val="1"/>
        <c:lblAlgn val="ctr"/>
        <c:lblOffset val="100"/>
      </c:catAx>
      <c:valAx>
        <c:axId val="182493568"/>
        <c:scaling>
          <c:orientation val="minMax"/>
          <c:max val="1"/>
          <c:min val="0"/>
        </c:scaling>
        <c:axPos val="l"/>
        <c:majorGridlines/>
        <c:title>
          <c:tx>
            <c:rich>
              <a:bodyPr/>
              <a:lstStyle/>
              <a:p>
                <a:pPr>
                  <a:defRPr altLang="en-US" sz="1000" b="0"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/>
                  <a:t>PROBABILITY</a:t>
                </a:r>
              </a:p>
            </c:rich>
          </c:tx>
          <c:layout/>
        </c:title>
        <c:numFmt formatCode="0.0" sourceLinked="0"/>
        <c:tickLblPos val="nextTo"/>
        <c:crossAx val="182482432"/>
        <c:crosses val="autoZero"/>
        <c:crossBetween val="between"/>
        <c:majorUnit val="0.2"/>
      </c:valAx>
      <c:spPr>
        <a:ln w="3175">
          <a:solidFill>
            <a:srgbClr val="808080"/>
          </a:solidFill>
          <a:prstDash val="solid"/>
        </a:ln>
      </c:spPr>
    </c:plotArea>
    <c:legend>
      <c:legendPos val="r"/>
      <c:layout/>
    </c:legend>
    <c:plotVisOnly val="1"/>
    <c:dispBlanksAs val="gap"/>
  </c:chart>
  <c:spPr>
    <a:ln>
      <a:solidFill>
        <a:srgbClr val="808080"/>
      </a:solidFill>
      <a:prstDash val="solid"/>
    </a:ln>
  </c:spPr>
  <c:txPr>
    <a:bodyPr/>
    <a:lstStyle/>
    <a:p>
      <a:pPr>
        <a:defRPr sz="1000"/>
      </a:pPr>
      <a:endParaRPr lang="ja-JP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altLang="en-US" sz="1000" b="0">
                <a:latin typeface="Times New Roman"/>
                <a:ea typeface="Times New Roman"/>
                <a:cs typeface="Times New Roman"/>
              </a:defRPr>
            </a:pPr>
            <a:r>
              <a:rPr lang="en-US" dirty="0"/>
              <a:t>W</a:t>
            </a:r>
            <a:r>
              <a:rPr lang="en-US" dirty="0" smtClean="0"/>
              <a:t>13</a:t>
            </a:r>
            <a:endParaRPr lang="en-US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0</c:v>
          </c:tx>
          <c:marker>
            <c:symbol val="none"/>
          </c:marker>
          <c:val>
            <c:numRef>
              <c:f>'[LRT (Result-OH-Latest 10 ranks).xlsx]Category'!$E$208:$N$208</c:f>
              <c:numCache>
                <c:formatCode>General</c:formatCode>
                <c:ptCount val="10"/>
                <c:pt idx="0">
                  <c:v>0.13464038182190091</c:v>
                </c:pt>
                <c:pt idx="1">
                  <c:v>0.15848118828195804</c:v>
                </c:pt>
                <c:pt idx="2">
                  <c:v>0.19194549455844462</c:v>
                </c:pt>
                <c:pt idx="3">
                  <c:v>0.23760268554078379</c:v>
                </c:pt>
                <c:pt idx="4">
                  <c:v>0.29891849638364226</c:v>
                </c:pt>
                <c:pt idx="5">
                  <c:v>0.37275646115856392</c:v>
                </c:pt>
                <c:pt idx="6">
                  <c:v>0.44828380072843133</c:v>
                </c:pt>
                <c:pt idx="7">
                  <c:v>0.5137435089334127</c:v>
                </c:pt>
                <c:pt idx="8">
                  <c:v>0.56218120027797491</c:v>
                </c:pt>
                <c:pt idx="9">
                  <c:v>0.59264225338946097</c:v>
                </c:pt>
              </c:numCache>
            </c:numRef>
          </c:val>
        </c:ser>
        <c:ser>
          <c:idx val="1"/>
          <c:order val="1"/>
          <c:tx>
            <c:v>1</c:v>
          </c:tx>
          <c:marker>
            <c:symbol val="none"/>
          </c:marker>
          <c:val>
            <c:numRef>
              <c:f>'[LRT (Result-OH-Latest 10 ranks).xlsx]Category'!$E$209:$N$209</c:f>
              <c:numCache>
                <c:formatCode>General</c:formatCode>
                <c:ptCount val="10"/>
                <c:pt idx="0">
                  <c:v>0.55938043287199357</c:v>
                </c:pt>
                <c:pt idx="1">
                  <c:v>0.54159325788689439</c:v>
                </c:pt>
                <c:pt idx="2">
                  <c:v>0.51549751442628811</c:v>
                </c:pt>
                <c:pt idx="3">
                  <c:v>0.47589435110829281</c:v>
                </c:pt>
                <c:pt idx="4">
                  <c:v>0.4204621708177666</c:v>
                </c:pt>
                <c:pt idx="5">
                  <c:v>0.35351581787224545</c:v>
                </c:pt>
                <c:pt idx="6">
                  <c:v>0.28228537741568754</c:v>
                </c:pt>
                <c:pt idx="7">
                  <c:v>0.21564673551854396</c:v>
                </c:pt>
                <c:pt idx="8">
                  <c:v>0.16295862831188926</c:v>
                </c:pt>
                <c:pt idx="9">
                  <c:v>0.12925330838143323</c:v>
                </c:pt>
              </c:numCache>
            </c:numRef>
          </c:val>
        </c:ser>
        <c:ser>
          <c:idx val="2"/>
          <c:order val="2"/>
          <c:tx>
            <c:v>2</c:v>
          </c:tx>
          <c:marker>
            <c:symbol val="none"/>
          </c:marker>
          <c:val>
            <c:numRef>
              <c:f>'[LRT (Result-OH-Latest 10 ranks).xlsx]Category'!$E$210:$N$210</c:f>
              <c:numCache>
                <c:formatCode>General</c:formatCode>
                <c:ptCount val="10"/>
                <c:pt idx="0">
                  <c:v>0.10378333575532256</c:v>
                </c:pt>
                <c:pt idx="1">
                  <c:v>9.4027634101030336E-2</c:v>
                </c:pt>
                <c:pt idx="2">
                  <c:v>7.8783895593495967E-2</c:v>
                </c:pt>
                <c:pt idx="3">
                  <c:v>6.2183445863728273E-2</c:v>
                </c:pt>
                <c:pt idx="4">
                  <c:v>4.8277828126661995E-2</c:v>
                </c:pt>
                <c:pt idx="5">
                  <c:v>3.7624349696661848E-2</c:v>
                </c:pt>
                <c:pt idx="6">
                  <c:v>2.8856743522786586E-2</c:v>
                </c:pt>
                <c:pt idx="7">
                  <c:v>2.1302819731854335E-2</c:v>
                </c:pt>
                <c:pt idx="8">
                  <c:v>1.5295907257963703E-2</c:v>
                </c:pt>
                <c:pt idx="9">
                  <c:v>1.1322828658143273E-2</c:v>
                </c:pt>
              </c:numCache>
            </c:numRef>
          </c:val>
        </c:ser>
        <c:ser>
          <c:idx val="3"/>
          <c:order val="3"/>
          <c:tx>
            <c:v>3</c:v>
          </c:tx>
          <c:marker>
            <c:symbol val="none"/>
          </c:marker>
          <c:val>
            <c:numRef>
              <c:f>'[LRT (Result-OH-Latest 10 ranks).xlsx]Category'!$E$211:$N$211</c:f>
              <c:numCache>
                <c:formatCode>General</c:formatCode>
                <c:ptCount val="10"/>
                <c:pt idx="0">
                  <c:v>0.16989842616097955</c:v>
                </c:pt>
                <c:pt idx="1">
                  <c:v>0.16533976829071237</c:v>
                </c:pt>
                <c:pt idx="2">
                  <c:v>0.15663920465569939</c:v>
                </c:pt>
                <c:pt idx="3">
                  <c:v>0.14334957909037568</c:v>
                </c:pt>
                <c:pt idx="4">
                  <c:v>0.12553113372147848</c:v>
                </c:pt>
                <c:pt idx="5">
                  <c:v>0.10468396611959108</c:v>
                </c:pt>
                <c:pt idx="6">
                  <c:v>8.4118442277415897E-2</c:v>
                </c:pt>
                <c:pt idx="7">
                  <c:v>6.646448959877238E-2</c:v>
                </c:pt>
                <c:pt idx="8">
                  <c:v>5.2748407572868618E-2</c:v>
                </c:pt>
                <c:pt idx="9">
                  <c:v>4.3267322423403497E-2</c:v>
                </c:pt>
              </c:numCache>
            </c:numRef>
          </c:val>
        </c:ser>
        <c:ser>
          <c:idx val="4"/>
          <c:order val="4"/>
          <c:tx>
            <c:v>4</c:v>
          </c:tx>
          <c:marker>
            <c:symbol val="none"/>
          </c:marker>
          <c:val>
            <c:numRef>
              <c:f>'[LRT (Result-OH-Latest 10 ranks).xlsx]Category'!$E$212:$N$212</c:f>
              <c:numCache>
                <c:formatCode>General</c:formatCode>
                <c:ptCount val="10"/>
                <c:pt idx="0">
                  <c:v>3.2297423289803603E-2</c:v>
                </c:pt>
                <c:pt idx="1">
                  <c:v>4.0558151339404956E-2</c:v>
                </c:pt>
                <c:pt idx="2">
                  <c:v>5.7133890666071996E-2</c:v>
                </c:pt>
                <c:pt idx="3">
                  <c:v>8.096993829681956E-2</c:v>
                </c:pt>
                <c:pt idx="4">
                  <c:v>0.10681037085045096</c:v>
                </c:pt>
                <c:pt idx="5">
                  <c:v>0.13141940505293798</c:v>
                </c:pt>
                <c:pt idx="6">
                  <c:v>0.15645563595567871</c:v>
                </c:pt>
                <c:pt idx="7">
                  <c:v>0.18284244611741685</c:v>
                </c:pt>
                <c:pt idx="8">
                  <c:v>0.20681585647930356</c:v>
                </c:pt>
                <c:pt idx="9">
                  <c:v>0.22351428704755924</c:v>
                </c:pt>
              </c:numCache>
            </c:numRef>
          </c:val>
        </c:ser>
        <c:marker val="1"/>
        <c:axId val="183569792"/>
        <c:axId val="183579392"/>
      </c:lineChart>
      <c:catAx>
        <c:axId val="1835697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altLang="en-US" sz="1000" b="0"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/>
                  <a:t>LATENT RANK</a:t>
                </a:r>
              </a:p>
            </c:rich>
          </c:tx>
          <c:layout/>
        </c:title>
        <c:tickLblPos val="nextTo"/>
        <c:crossAx val="183579392"/>
        <c:crosses val="autoZero"/>
        <c:auto val="1"/>
        <c:lblAlgn val="ctr"/>
        <c:lblOffset val="100"/>
      </c:catAx>
      <c:valAx>
        <c:axId val="183579392"/>
        <c:scaling>
          <c:orientation val="minMax"/>
          <c:max val="1"/>
          <c:min val="0"/>
        </c:scaling>
        <c:axPos val="l"/>
        <c:majorGridlines/>
        <c:title>
          <c:tx>
            <c:rich>
              <a:bodyPr/>
              <a:lstStyle/>
              <a:p>
                <a:pPr>
                  <a:defRPr altLang="en-US" sz="1000" b="0"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/>
                  <a:t>PROBABILITY</a:t>
                </a:r>
              </a:p>
            </c:rich>
          </c:tx>
          <c:layout/>
        </c:title>
        <c:numFmt formatCode="0.0" sourceLinked="0"/>
        <c:tickLblPos val="nextTo"/>
        <c:crossAx val="183569792"/>
        <c:crosses val="autoZero"/>
        <c:crossBetween val="between"/>
        <c:majorUnit val="0.2"/>
      </c:valAx>
      <c:spPr>
        <a:ln w="3175">
          <a:solidFill>
            <a:srgbClr val="808080"/>
          </a:solidFill>
          <a:prstDash val="solid"/>
        </a:ln>
      </c:spPr>
    </c:plotArea>
    <c:legend>
      <c:legendPos val="r"/>
      <c:layout/>
    </c:legend>
    <c:plotVisOnly val="1"/>
    <c:dispBlanksAs val="gap"/>
  </c:chart>
  <c:spPr>
    <a:ln>
      <a:solidFill>
        <a:srgbClr val="808080"/>
      </a:solidFill>
      <a:prstDash val="solid"/>
    </a:ln>
  </c:spPr>
  <c:txPr>
    <a:bodyPr/>
    <a:lstStyle/>
    <a:p>
      <a:pPr>
        <a:defRPr sz="1000"/>
      </a:pPr>
      <a:endParaRPr lang="ja-JP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title>
      <c:tx>
        <c:rich>
          <a:bodyPr/>
          <a:lstStyle/>
          <a:p>
            <a:pPr>
              <a:defRPr altLang="en-US" sz="1000" b="0">
                <a:latin typeface="Times New Roman"/>
                <a:ea typeface="Times New Roman"/>
                <a:cs typeface="Times New Roman"/>
              </a:defRPr>
            </a:pPr>
            <a:r>
              <a:rPr lang="en-US" dirty="0"/>
              <a:t>W</a:t>
            </a:r>
            <a:r>
              <a:rPr lang="en-US" dirty="0" smtClean="0"/>
              <a:t>36</a:t>
            </a:r>
            <a:endParaRPr lang="en-US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0</c:v>
          </c:tx>
          <c:marker>
            <c:symbol val="none"/>
          </c:marker>
          <c:val>
            <c:numRef>
              <c:f>[1]Category!$E$298:$N$298</c:f>
              <c:numCache>
                <c:formatCode>General</c:formatCode>
                <c:ptCount val="10"/>
                <c:pt idx="0">
                  <c:v>0.10141133380641909</c:v>
                </c:pt>
                <c:pt idx="1">
                  <c:v>0.10379288153635702</c:v>
                </c:pt>
                <c:pt idx="2">
                  <c:v>0.11194777358316443</c:v>
                </c:pt>
                <c:pt idx="3">
                  <c:v>0.12805260789269013</c:v>
                </c:pt>
                <c:pt idx="4">
                  <c:v>0.15224805790855067</c:v>
                </c:pt>
                <c:pt idx="5">
                  <c:v>0.18489284883831769</c:v>
                </c:pt>
                <c:pt idx="6">
                  <c:v>0.22515056173482317</c:v>
                </c:pt>
                <c:pt idx="7">
                  <c:v>0.26652187187924947</c:v>
                </c:pt>
                <c:pt idx="8">
                  <c:v>0.29894186582241733</c:v>
                </c:pt>
                <c:pt idx="9">
                  <c:v>0.31837889690085697</c:v>
                </c:pt>
              </c:numCache>
            </c:numRef>
          </c:val>
        </c:ser>
        <c:ser>
          <c:idx val="1"/>
          <c:order val="1"/>
          <c:tx>
            <c:v>1</c:v>
          </c:tx>
          <c:marker>
            <c:symbol val="none"/>
          </c:marker>
          <c:val>
            <c:numRef>
              <c:f>[1]Category!$E$299:$N$299</c:f>
              <c:numCache>
                <c:formatCode>General</c:formatCode>
                <c:ptCount val="10"/>
                <c:pt idx="0">
                  <c:v>0.28031600333647777</c:v>
                </c:pt>
                <c:pt idx="1">
                  <c:v>0.28247218670809293</c:v>
                </c:pt>
                <c:pt idx="2">
                  <c:v>0.28254917038441985</c:v>
                </c:pt>
                <c:pt idx="3">
                  <c:v>0.27650925856443276</c:v>
                </c:pt>
                <c:pt idx="4">
                  <c:v>0.26202277492578629</c:v>
                </c:pt>
                <c:pt idx="5">
                  <c:v>0.23810866815360388</c:v>
                </c:pt>
                <c:pt idx="6">
                  <c:v>0.20395201702801702</c:v>
                </c:pt>
                <c:pt idx="7">
                  <c:v>0.16314557317939637</c:v>
                </c:pt>
                <c:pt idx="8">
                  <c:v>0.12563994980772264</c:v>
                </c:pt>
                <c:pt idx="9">
                  <c:v>9.9934131204845511E-2</c:v>
                </c:pt>
              </c:numCache>
            </c:numRef>
          </c:val>
        </c:ser>
        <c:ser>
          <c:idx val="2"/>
          <c:order val="2"/>
          <c:tx>
            <c:v>2</c:v>
          </c:tx>
          <c:marker>
            <c:symbol val="none"/>
          </c:marker>
          <c:val>
            <c:numRef>
              <c:f>[1]Category!$E$300:$N$300</c:f>
              <c:numCache>
                <c:formatCode>General</c:formatCode>
                <c:ptCount val="10"/>
                <c:pt idx="0">
                  <c:v>0.19076156088941087</c:v>
                </c:pt>
                <c:pt idx="1">
                  <c:v>0.18505292251491873</c:v>
                </c:pt>
                <c:pt idx="2">
                  <c:v>0.17540155317337325</c:v>
                </c:pt>
                <c:pt idx="3">
                  <c:v>0.16370565460200165</c:v>
                </c:pt>
                <c:pt idx="4">
                  <c:v>0.14876262849065114</c:v>
                </c:pt>
                <c:pt idx="5">
                  <c:v>0.12633548300233599</c:v>
                </c:pt>
                <c:pt idx="6">
                  <c:v>9.7152759040284975E-2</c:v>
                </c:pt>
                <c:pt idx="7">
                  <c:v>6.8169219426793548E-2</c:v>
                </c:pt>
                <c:pt idx="8">
                  <c:v>4.6286013037487361E-2</c:v>
                </c:pt>
                <c:pt idx="9">
                  <c:v>3.3278149063884599E-2</c:v>
                </c:pt>
              </c:numCache>
            </c:numRef>
          </c:val>
        </c:ser>
        <c:ser>
          <c:idx val="3"/>
          <c:order val="3"/>
          <c:tx>
            <c:v>3</c:v>
          </c:tx>
          <c:marker>
            <c:symbol val="none"/>
          </c:marker>
          <c:val>
            <c:numRef>
              <c:f>[1]Category!$E$301:$N$301</c:f>
              <c:numCache>
                <c:formatCode>General</c:formatCode>
                <c:ptCount val="10"/>
                <c:pt idx="0">
                  <c:v>0.38264105990173047</c:v>
                </c:pt>
                <c:pt idx="1">
                  <c:v>0.37038428501574427</c:v>
                </c:pt>
                <c:pt idx="2">
                  <c:v>0.35010963394480665</c:v>
                </c:pt>
                <c:pt idx="3">
                  <c:v>0.32148031402457578</c:v>
                </c:pt>
                <c:pt idx="4">
                  <c:v>0.28948368148094494</c:v>
                </c:pt>
                <c:pt idx="5">
                  <c:v>0.25917703430880756</c:v>
                </c:pt>
                <c:pt idx="6">
                  <c:v>0.2303150090683479</c:v>
                </c:pt>
                <c:pt idx="7">
                  <c:v>0.20007701016879204</c:v>
                </c:pt>
                <c:pt idx="8">
                  <c:v>0.16901853810428136</c:v>
                </c:pt>
                <c:pt idx="9">
                  <c:v>0.14256275116757028</c:v>
                </c:pt>
              </c:numCache>
            </c:numRef>
          </c:val>
        </c:ser>
        <c:ser>
          <c:idx val="4"/>
          <c:order val="4"/>
          <c:tx>
            <c:v>4</c:v>
          </c:tx>
          <c:marker>
            <c:symbol val="none"/>
          </c:marker>
          <c:val>
            <c:numRef>
              <c:f>[1]Category!$E$302:$N$302</c:f>
              <c:numCache>
                <c:formatCode>General</c:formatCode>
                <c:ptCount val="10"/>
                <c:pt idx="0">
                  <c:v>4.487004196596181E-2</c:v>
                </c:pt>
                <c:pt idx="1">
                  <c:v>5.8297724124887047E-2</c:v>
                </c:pt>
                <c:pt idx="2">
                  <c:v>7.9991868814235811E-2</c:v>
                </c:pt>
                <c:pt idx="3">
                  <c:v>0.11025216481629971</c:v>
                </c:pt>
                <c:pt idx="4">
                  <c:v>0.14748285709406692</c:v>
                </c:pt>
                <c:pt idx="5">
                  <c:v>0.1914859655969349</c:v>
                </c:pt>
                <c:pt idx="6">
                  <c:v>0.24342965302852693</c:v>
                </c:pt>
                <c:pt idx="7">
                  <c:v>0.30208632524576856</c:v>
                </c:pt>
                <c:pt idx="8">
                  <c:v>0.3601136331280913</c:v>
                </c:pt>
                <c:pt idx="9">
                  <c:v>0.40584607156284264</c:v>
                </c:pt>
              </c:numCache>
            </c:numRef>
          </c:val>
        </c:ser>
        <c:marker val="1"/>
        <c:axId val="184167424"/>
        <c:axId val="194409600"/>
      </c:lineChart>
      <c:catAx>
        <c:axId val="1841674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altLang="en-US" sz="1000" b="0"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/>
                  <a:t>LATENT RANK</a:t>
                </a:r>
              </a:p>
            </c:rich>
          </c:tx>
          <c:layout/>
        </c:title>
        <c:tickLblPos val="nextTo"/>
        <c:crossAx val="194409600"/>
        <c:crosses val="autoZero"/>
        <c:auto val="1"/>
        <c:lblAlgn val="ctr"/>
        <c:lblOffset val="100"/>
      </c:catAx>
      <c:valAx>
        <c:axId val="194409600"/>
        <c:scaling>
          <c:orientation val="minMax"/>
          <c:max val="1"/>
          <c:min val="0"/>
        </c:scaling>
        <c:axPos val="l"/>
        <c:majorGridlines/>
        <c:title>
          <c:tx>
            <c:rich>
              <a:bodyPr/>
              <a:lstStyle/>
              <a:p>
                <a:pPr>
                  <a:defRPr altLang="en-US" sz="1000" b="0"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/>
                  <a:t>PROBABILITY</a:t>
                </a:r>
              </a:p>
            </c:rich>
          </c:tx>
          <c:layout/>
        </c:title>
        <c:numFmt formatCode="0.0" sourceLinked="0"/>
        <c:tickLblPos val="nextTo"/>
        <c:crossAx val="184167424"/>
        <c:crosses val="autoZero"/>
        <c:crossBetween val="between"/>
        <c:majorUnit val="0.2"/>
      </c:valAx>
      <c:spPr>
        <a:ln w="3175">
          <a:solidFill>
            <a:srgbClr val="808080"/>
          </a:solidFill>
          <a:prstDash val="solid"/>
        </a:ln>
      </c:spPr>
    </c:plotArea>
    <c:legend>
      <c:legendPos val="r"/>
      <c:layout/>
    </c:legend>
    <c:plotVisOnly val="1"/>
    <c:dispBlanksAs val="gap"/>
  </c:chart>
  <c:spPr>
    <a:ln>
      <a:solidFill>
        <a:srgbClr val="808080"/>
      </a:solidFill>
      <a:prstDash val="solid"/>
    </a:ln>
  </c:spPr>
  <c:txPr>
    <a:bodyPr/>
    <a:lstStyle/>
    <a:p>
      <a:pPr>
        <a:defRPr sz="1000"/>
      </a:pPr>
      <a:endParaRPr lang="ja-JP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7825" cy="492125"/>
          </a:xfrm>
          <a:prstGeom prst="rect">
            <a:avLst/>
          </a:prstGeom>
        </p:spPr>
        <p:txBody>
          <a:bodyPr vert="horz" lIns="62825" tIns="31413" rIns="62825" bIns="31413" rtlCol="0"/>
          <a:lstStyle>
            <a:lvl1pPr algn="l">
              <a:defRPr sz="8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2125"/>
          </a:xfrm>
          <a:prstGeom prst="rect">
            <a:avLst/>
          </a:prstGeom>
        </p:spPr>
        <p:txBody>
          <a:bodyPr vert="horz" lIns="62825" tIns="31413" rIns="62825" bIns="31413" rtlCol="0"/>
          <a:lstStyle>
            <a:lvl1pPr algn="r">
              <a:defRPr sz="800"/>
            </a:lvl1pPr>
          </a:lstStyle>
          <a:p>
            <a:pPr>
              <a:defRPr/>
            </a:pPr>
            <a:fld id="{FD7FF84A-D3CE-4535-BF83-1F82B131E26B}" type="datetimeFigureOut">
              <a:rPr lang="ja-JP" altLang="en-US"/>
              <a:pPr>
                <a:defRPr/>
              </a:pPr>
              <a:t>2011/12/2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7825" cy="493712"/>
          </a:xfrm>
          <a:prstGeom prst="rect">
            <a:avLst/>
          </a:prstGeom>
        </p:spPr>
        <p:txBody>
          <a:bodyPr vert="horz" lIns="62825" tIns="31413" rIns="62825" bIns="31413" rtlCol="0" anchor="b"/>
          <a:lstStyle>
            <a:lvl1pPr algn="l">
              <a:defRPr sz="8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62825" tIns="31413" rIns="62825" bIns="31413" rtlCol="0" anchor="b"/>
          <a:lstStyle>
            <a:lvl1pPr algn="r">
              <a:defRPr sz="800"/>
            </a:lvl1pPr>
          </a:lstStyle>
          <a:p>
            <a:pPr>
              <a:defRPr/>
            </a:pPr>
            <a:fld id="{3162D34E-13F2-4F6D-96FE-792874E136E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774949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7825" cy="492125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2125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F6EAE4CC-5266-41DC-9114-D44D1E81792D}" type="datetimeFigureOut">
              <a:rPr lang="ja-JP" altLang="en-US"/>
              <a:pPr>
                <a:defRPr/>
              </a:pPr>
              <a:t>2011/12/2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7825" cy="493712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2F412595-053C-4A9D-B84A-B6917CEB671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5173976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279372" rtl="0" eaLnBrk="0" fontAlgn="base" hangingPunct="0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639687" algn="l" defTabSz="1279372" rtl="0" eaLnBrk="0" fontAlgn="base" hangingPunct="0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1279372" algn="l" defTabSz="1279372" rtl="0" eaLnBrk="0" fontAlgn="base" hangingPunct="0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919057" algn="l" defTabSz="1279372" rtl="0" eaLnBrk="0" fontAlgn="base" hangingPunct="0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2558744" algn="l" defTabSz="1279372" rtl="0" eaLnBrk="0" fontAlgn="base" hangingPunct="0">
      <a:spcBef>
        <a:spcPct val="30000"/>
      </a:spcBef>
      <a:spcAft>
        <a:spcPct val="0"/>
      </a:spcAft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3200016" algn="l" defTabSz="1280006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1280006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1280006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1280006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79B1B3-DAAD-4085-88BF-E3C9577A388D}" type="slidenum">
              <a:rPr lang="en-US" altLang="ja-JP" smtClean="0">
                <a:ea typeface="ＭＳ Ｐゴシック" pitchFamily="50" charset="-128"/>
              </a:rPr>
              <a:pPr/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412595-053C-4A9D-B84A-B6917CEB671E}" type="slidenum">
              <a:rPr lang="ja-JP" altLang="en-US" smtClean="0"/>
              <a:pPr>
                <a:defRPr/>
              </a:pPr>
              <a:t>20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412595-053C-4A9D-B84A-B6917CEB671E}" type="slidenum">
              <a:rPr lang="ja-JP" altLang="en-US" smtClean="0"/>
              <a:pPr>
                <a:defRPr/>
              </a:pPr>
              <a:t>21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6529806"/>
            <a:ext cx="12811525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960120" y="2453642"/>
            <a:ext cx="10881360" cy="2561665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67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1"/>
          </p:nvPr>
        </p:nvSpPr>
        <p:spPr>
          <a:xfrm>
            <a:off x="960120" y="5056250"/>
            <a:ext cx="10881360" cy="1679586"/>
          </a:xfrm>
        </p:spPr>
        <p:txBody>
          <a:bodyPr lIns="64008" rIns="64008"/>
          <a:lstStyle>
            <a:lvl1pPr marL="0" marR="89611" indent="0" algn="r">
              <a:buNone/>
              <a:defRPr>
                <a:solidFill>
                  <a:schemeClr val="tx2"/>
                </a:solidFill>
              </a:defRPr>
            </a:lvl1pPr>
            <a:lvl2pPr marL="640080" indent="0" algn="ctr">
              <a:buNone/>
            </a:lvl2pPr>
            <a:lvl3pPr marL="1280160" indent="0" algn="ctr">
              <a:buNone/>
            </a:lvl3pPr>
            <a:lvl4pPr marL="1920240" indent="0" algn="ctr">
              <a:buNone/>
            </a:lvl4pPr>
            <a:lvl5pPr marL="2560320" indent="0" algn="ctr">
              <a:buNone/>
            </a:lvl5pPr>
            <a:lvl6pPr marL="3200400" indent="0" algn="ctr">
              <a:buNone/>
            </a:lvl6pPr>
            <a:lvl7pPr marL="3840480" indent="0" algn="ctr">
              <a:buNone/>
            </a:lvl7pPr>
            <a:lvl8pPr marL="4480560" indent="0" algn="ctr">
              <a:buNone/>
            </a:lvl8pPr>
            <a:lvl9pPr marL="5120640" indent="0" algn="ctr">
              <a:buNone/>
            </a:lvl9pPr>
            <a:extLst/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-5270" y="6934200"/>
            <a:ext cx="12806871" cy="2676923"/>
            <a:chOff x="-3765" y="4832896"/>
            <a:chExt cx="9147765" cy="2032192"/>
          </a:xfrm>
        </p:grpSpPr>
        <p:sp>
          <p:nvSpPr>
            <p:cNvPr id="7" name="フリーフォーム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フリーフォーム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フリーフォーム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コネクタ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付プレースホル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CC9A506-54D3-4076-A124-2E192995EC30}" type="datetimeFigureOut">
              <a:rPr lang="ja-JP" altLang="en-US" smtClean="0"/>
              <a:pPr>
                <a:defRPr/>
              </a:pPr>
              <a:t>2011/12/2</a:t>
            </a:fld>
            <a:endParaRPr lang="ja-JP" altLang="en-US"/>
          </a:p>
        </p:txBody>
      </p:sp>
      <p:sp>
        <p:nvSpPr>
          <p:cNvPr id="19" name="フッター プレースホル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27" name="スライド番号プレースホル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4572537-61F0-4303-8D62-442A858A60DD}" type="slidenum">
              <a:rPr lang="ja-JP" altLang="en-US" smtClean="0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40080" y="2073862"/>
            <a:ext cx="11521440" cy="6140499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CD45F6D-648D-4A6F-8490-4A32EB3761FF}" type="datetimeFigureOut">
              <a:rPr lang="ja-JP" altLang="en-US" smtClean="0"/>
              <a:pPr>
                <a:defRPr/>
              </a:pPr>
              <a:t>2011/12/2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FA15FC8-F2AF-407A-B8D8-E41E495AB400}" type="slidenum">
              <a:rPr lang="ja-JP" altLang="en-US" smtClean="0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581618" y="384497"/>
            <a:ext cx="2488458" cy="7829865"/>
          </a:xfrm>
        </p:spPr>
        <p:txBody>
          <a:bodyPr vert="eaVert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40080" y="384497"/>
            <a:ext cx="8854440" cy="782986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A1B2E0F-3450-4C7C-938C-8F805712F828}" type="datetimeFigureOut">
              <a:rPr lang="ja-JP" altLang="en-US" smtClean="0"/>
              <a:pPr>
                <a:defRPr/>
              </a:pPr>
              <a:t>2011/12/2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217D49-2492-4CF5-8694-22F68B3B5286}" type="slidenum">
              <a:rPr lang="ja-JP" altLang="en-US" smtClean="0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A762CEA-566C-4FDA-87CE-15684631A76F}" type="datetimeFigureOut">
              <a:rPr lang="ja-JP" altLang="en-US" smtClean="0"/>
              <a:pPr>
                <a:defRPr/>
              </a:pPr>
              <a:t>2011/12/2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763A8C3-7BC5-4146-89B7-8DCFA9BAA2B7}" type="slidenum">
              <a:rPr lang="ja-JP" altLang="en-US" smtClean="0"/>
              <a:pPr>
                <a:defRPr/>
              </a:pPr>
              <a:t>&lt;#&gt;</a:t>
            </a:fld>
            <a:endParaRPr lang="ja-JP" altLang="en-US"/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326" y="1483597"/>
            <a:ext cx="10881360" cy="256032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67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91798" y="4104397"/>
            <a:ext cx="6400800" cy="2036843"/>
          </a:xfrm>
        </p:spPr>
        <p:txBody>
          <a:bodyPr lIns="128016" rIns="128016" anchor="t"/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960B52A-0AB6-4204-B7AF-D7D691919EB3}" type="datetimeFigureOut">
              <a:rPr lang="ja-JP" altLang="en-US" smtClean="0"/>
              <a:pPr>
                <a:defRPr/>
              </a:pPr>
              <a:t>2011/12/2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3E60E57-D476-471F-9090-46925FD64E5B}" type="slidenum">
              <a:rPr lang="ja-JP" altLang="en-US" smtClean="0"/>
              <a:pPr>
                <a:defRPr/>
              </a:pPr>
              <a:t>&lt;#&gt;</a:t>
            </a:fld>
            <a:endParaRPr lang="ja-JP" altLang="en-US"/>
          </a:p>
        </p:txBody>
      </p:sp>
      <p:sp>
        <p:nvSpPr>
          <p:cNvPr id="7" name="山形 6"/>
          <p:cNvSpPr/>
          <p:nvPr/>
        </p:nvSpPr>
        <p:spPr>
          <a:xfrm>
            <a:off x="5091352" y="4207661"/>
            <a:ext cx="256032" cy="32004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山形 7"/>
          <p:cNvSpPr/>
          <p:nvPr/>
        </p:nvSpPr>
        <p:spPr>
          <a:xfrm>
            <a:off x="4830370" y="4207661"/>
            <a:ext cx="256032" cy="32004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40080" y="2073860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507480" y="2073860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5EE7C0C-B3C2-432F-B981-70E820B2C37E}" type="datetimeFigureOut">
              <a:rPr lang="ja-JP" altLang="en-US" smtClean="0"/>
              <a:pPr>
                <a:defRPr/>
              </a:pPr>
              <a:t>2011/12/2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CD7C571-8C33-494F-B39E-150EEE28B05E}" type="slidenum">
              <a:rPr lang="ja-JP" altLang="en-US" smtClean="0"/>
              <a:pPr>
                <a:defRPr/>
              </a:pPr>
              <a:t>&lt;#&gt;</a:t>
            </a:fld>
            <a:endParaRPr lang="ja-JP" alt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0" y="382270"/>
            <a:ext cx="11521440" cy="16002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0080" y="7574280"/>
            <a:ext cx="5656263" cy="10668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56032" anchor="ctr"/>
          <a:lstStyle>
            <a:lvl1pPr marL="0" indent="0">
              <a:buNone/>
              <a:defRPr sz="3400" b="0">
                <a:solidFill>
                  <a:schemeClr val="bg1"/>
                </a:solidFill>
              </a:defRPr>
            </a:lvl1pPr>
            <a:lvl2pPr>
              <a:buNone/>
              <a:defRPr sz="2800" b="1"/>
            </a:lvl2pPr>
            <a:lvl3pPr>
              <a:buNone/>
              <a:defRPr sz="2500" b="1"/>
            </a:lvl3pPr>
            <a:lvl4pPr>
              <a:buNone/>
              <a:defRPr sz="2200" b="1"/>
            </a:lvl4pPr>
            <a:lvl5pPr>
              <a:buNone/>
              <a:defRPr sz="22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6503037" y="7574280"/>
            <a:ext cx="5658485" cy="10668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56032" anchor="ctr"/>
          <a:lstStyle>
            <a:lvl1pPr marL="0" indent="0">
              <a:buNone/>
              <a:defRPr sz="3400" b="0">
                <a:solidFill>
                  <a:schemeClr val="bg1"/>
                </a:solidFill>
              </a:defRPr>
            </a:lvl1pPr>
            <a:lvl2pPr>
              <a:buNone/>
              <a:defRPr sz="2800" b="1"/>
            </a:lvl2pPr>
            <a:lvl3pPr>
              <a:buNone/>
              <a:defRPr sz="2500" b="1"/>
            </a:lvl3pPr>
            <a:lvl4pPr>
              <a:buNone/>
              <a:defRPr sz="2200" b="1"/>
            </a:lvl4pPr>
            <a:lvl5pPr>
              <a:buNone/>
              <a:defRPr sz="22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640080" y="2022012"/>
            <a:ext cx="5656263" cy="5518468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503036" y="2022012"/>
            <a:ext cx="5658485" cy="5518468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4D2C34-133E-4BBD-A37C-B4564F83BC8F}" type="datetimeFigureOut">
              <a:rPr lang="ja-JP" altLang="en-US" smtClean="0"/>
              <a:pPr>
                <a:defRPr/>
              </a:pPr>
              <a:t>2011/12/2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ABC7FDE-68E6-44EE-8141-786E69A92395}" type="slidenum">
              <a:rPr lang="ja-JP" altLang="en-US" smtClean="0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4AC4084-3EB3-475B-953E-7263555B292F}" type="datetimeFigureOut">
              <a:rPr lang="ja-JP" altLang="en-US" smtClean="0"/>
              <a:pPr>
                <a:defRPr/>
              </a:pPr>
              <a:t>2011/12/2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A945560-6EF0-4AC1-B041-03BE5C2EA3D3}" type="slidenum">
              <a:rPr lang="ja-JP" altLang="en-US" smtClean="0"/>
              <a:pPr>
                <a:defRPr/>
              </a:pPr>
              <a:t>&lt;#&gt;</a:t>
            </a:fld>
            <a:endParaRPr lang="ja-JP" altLang="en-US"/>
          </a:p>
        </p:txBody>
      </p:sp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D83A0D9-CECB-48E9-B317-765B4805448E}" type="datetimeFigureOut">
              <a:rPr lang="ja-JP" altLang="en-US" smtClean="0"/>
              <a:pPr>
                <a:defRPr/>
              </a:pPr>
              <a:t>2011/12/2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477D725-0156-4F26-8E1E-BD21A972C36F}" type="slidenum">
              <a:rPr lang="ja-JP" altLang="en-US" smtClean="0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80160" y="6827520"/>
            <a:ext cx="10474486" cy="64008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3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187440" y="7497143"/>
            <a:ext cx="5564429" cy="1280160"/>
          </a:xfrm>
        </p:spPr>
        <p:txBody>
          <a:bodyPr/>
          <a:lstStyle>
            <a:lvl1pPr marL="0" indent="0" algn="r">
              <a:buNone/>
              <a:defRPr sz="2200"/>
            </a:lvl1pPr>
            <a:lvl2pPr>
              <a:buNone/>
              <a:defRPr sz="1700"/>
            </a:lvl2pPr>
            <a:lvl3pPr>
              <a:buNone/>
              <a:defRPr sz="1400"/>
            </a:lvl3pPr>
            <a:lvl4pPr>
              <a:buNone/>
              <a:defRPr sz="1300"/>
            </a:lvl4pPr>
            <a:lvl5pPr>
              <a:buNone/>
              <a:defRPr sz="13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1280160" y="384048"/>
            <a:ext cx="10471709" cy="6400800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9417845" y="8971122"/>
            <a:ext cx="2688336" cy="512064"/>
          </a:xfrm>
        </p:spPr>
        <p:txBody>
          <a:bodyPr/>
          <a:lstStyle>
            <a:extLst/>
          </a:lstStyle>
          <a:p>
            <a:pPr>
              <a:defRPr/>
            </a:pPr>
            <a:fld id="{B078E6A9-42DA-486C-BDD4-010E2D0A3F7F}" type="datetimeFigureOut">
              <a:rPr lang="ja-JP" altLang="en-US" smtClean="0"/>
              <a:pPr>
                <a:defRPr/>
              </a:pPr>
              <a:t>2011/12/2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00ED553-F5BA-4C70-8B6B-4235C863F115}" type="slidenum">
              <a:rPr lang="ja-JP" altLang="en-US" smtClean="0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97725" y="7620763"/>
            <a:ext cx="10027920" cy="907525"/>
          </a:xfrm>
          <a:noFill/>
        </p:spPr>
        <p:txBody>
          <a:bodyPr lIns="128016" tIns="0" rIns="128016" anchor="t"/>
          <a:lstStyle>
            <a:lvl1pPr marL="0" marR="25603" indent="0" algn="r">
              <a:buNone/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320040" y="265955"/>
            <a:ext cx="12161520" cy="6144768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4500"/>
            </a:lvl1pPr>
            <a:extLst/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5238FD0-D544-4C53-8ECC-BF59B620379B}" type="datetimeFigureOut">
              <a:rPr lang="ja-JP" altLang="en-US" smtClean="0"/>
              <a:pPr>
                <a:defRPr/>
              </a:pPr>
              <a:t>2011/12/2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6132102" y="8971122"/>
            <a:ext cx="3290953" cy="51117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50E26CD-4EC4-41BE-8B86-C98C53A429D9}" type="slidenum">
              <a:rPr lang="ja-JP" altLang="en-US" smtClean="0"/>
              <a:pPr>
                <a:defRPr/>
              </a:pPr>
              <a:t>&lt;#&gt;</a:t>
            </a:fld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0040" y="6811171"/>
            <a:ext cx="11305605" cy="787741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42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8" name="フリーフォーム 7"/>
          <p:cNvSpPr>
            <a:spLocks/>
          </p:cNvSpPr>
          <p:nvPr/>
        </p:nvSpPr>
        <p:spPr bwMode="auto">
          <a:xfrm>
            <a:off x="1003011" y="7002791"/>
            <a:ext cx="5322804" cy="202035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8016" tIns="64008" rIns="128016" bIns="64008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フリーフォーム 8"/>
          <p:cNvSpPr>
            <a:spLocks/>
          </p:cNvSpPr>
          <p:nvPr/>
        </p:nvSpPr>
        <p:spPr bwMode="auto">
          <a:xfrm>
            <a:off x="-74985" y="8099032"/>
            <a:ext cx="5322804" cy="11734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8016" tIns="64008" rIns="128016" bIns="64008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8459" y="8107754"/>
            <a:ext cx="4763240" cy="1513215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28016" tIns="64008" rIns="128016" bIns="64008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コネクタ 10"/>
          <p:cNvCxnSpPr/>
          <p:nvPr/>
        </p:nvCxnSpPr>
        <p:spPr>
          <a:xfrm>
            <a:off x="-12931" y="8102834"/>
            <a:ext cx="4767713" cy="1518136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山形 11"/>
          <p:cNvSpPr/>
          <p:nvPr/>
        </p:nvSpPr>
        <p:spPr>
          <a:xfrm>
            <a:off x="12129757" y="6983816"/>
            <a:ext cx="256032" cy="32004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山形 12"/>
          <p:cNvSpPr/>
          <p:nvPr/>
        </p:nvSpPr>
        <p:spPr>
          <a:xfrm>
            <a:off x="11868774" y="6983816"/>
            <a:ext cx="256032" cy="32004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フリーフォーム 12"/>
          <p:cNvSpPr>
            <a:spLocks/>
          </p:cNvSpPr>
          <p:nvPr/>
        </p:nvSpPr>
        <p:spPr bwMode="auto">
          <a:xfrm>
            <a:off x="1003011" y="7002791"/>
            <a:ext cx="5322804" cy="202035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8016" tIns="64008" rIns="128016" bIns="64008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フリーフォーム 11"/>
          <p:cNvSpPr>
            <a:spLocks/>
          </p:cNvSpPr>
          <p:nvPr/>
        </p:nvSpPr>
        <p:spPr bwMode="auto">
          <a:xfrm>
            <a:off x="-74985" y="8099032"/>
            <a:ext cx="5322804" cy="11734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8016" tIns="64008" rIns="128016" bIns="64008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8459" y="8107754"/>
            <a:ext cx="4763240" cy="1513215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28016" tIns="64008" rIns="128016" bIns="64008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コネクタ 14"/>
          <p:cNvCxnSpPr/>
          <p:nvPr/>
        </p:nvCxnSpPr>
        <p:spPr>
          <a:xfrm>
            <a:off x="-12931" y="8102834"/>
            <a:ext cx="4767713" cy="1518136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タイトル プレースホルダ 8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0" name="テキスト プレースホルダ 29"/>
          <p:cNvSpPr>
            <a:spLocks noGrp="1"/>
          </p:cNvSpPr>
          <p:nvPr>
            <p:ph type="body" idx="1"/>
          </p:nvPr>
        </p:nvSpPr>
        <p:spPr>
          <a:xfrm>
            <a:off x="640080" y="2073860"/>
            <a:ext cx="11521440" cy="6336348"/>
          </a:xfrm>
          <a:prstGeom prst="rect">
            <a:avLst/>
          </a:prstGeom>
        </p:spPr>
        <p:txBody>
          <a:bodyPr vert="horz" lIns="128016" tIns="64008" rIns="128016" bIns="64008">
            <a:normAutofit/>
          </a:bodyPr>
          <a:lstStyle>
            <a:extLst/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2"/>
          </p:nvPr>
        </p:nvSpPr>
        <p:spPr>
          <a:xfrm>
            <a:off x="9417845" y="8971122"/>
            <a:ext cx="2688336" cy="512064"/>
          </a:xfrm>
          <a:prstGeom prst="rect">
            <a:avLst/>
          </a:prstGeom>
        </p:spPr>
        <p:txBody>
          <a:bodyPr vert="horz" lIns="128016" tIns="64008" rIns="128016" bIns="64008" anchor="b"/>
          <a:lstStyle>
            <a:lvl1pPr algn="l" eaLnBrk="1" latinLnBrk="0" hangingPunct="1">
              <a:defRPr kumimoji="0" sz="14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8ABC3B8-2993-4F83-B98A-91D90DDB8FB0}" type="datetimeFigureOut">
              <a:rPr lang="ja-JP" altLang="en-US" smtClean="0"/>
              <a:pPr>
                <a:defRPr/>
              </a:pPr>
              <a:t>2011/12/2</a:t>
            </a:fld>
            <a:endParaRPr lang="ja-JP" altLang="en-US"/>
          </a:p>
        </p:txBody>
      </p:sp>
      <p:sp>
        <p:nvSpPr>
          <p:cNvPr id="22" name="フッター プレースホルダ 21"/>
          <p:cNvSpPr>
            <a:spLocks noGrp="1"/>
          </p:cNvSpPr>
          <p:nvPr>
            <p:ph type="ftr" sz="quarter" idx="3"/>
          </p:nvPr>
        </p:nvSpPr>
        <p:spPr>
          <a:xfrm>
            <a:off x="6132102" y="8971122"/>
            <a:ext cx="3290953" cy="511175"/>
          </a:xfrm>
          <a:prstGeom prst="rect">
            <a:avLst/>
          </a:prstGeom>
        </p:spPr>
        <p:txBody>
          <a:bodyPr vert="horz" lIns="128016" tIns="64008" rIns="128016" bIns="64008" anchor="b"/>
          <a:lstStyle>
            <a:lvl1pPr algn="r" eaLnBrk="1" latinLnBrk="0" hangingPunct="1">
              <a:defRPr kumimoji="0" sz="14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4"/>
          </p:nvPr>
        </p:nvSpPr>
        <p:spPr>
          <a:xfrm>
            <a:off x="12106181" y="8971122"/>
            <a:ext cx="512064" cy="511175"/>
          </a:xfrm>
          <a:prstGeom prst="rect">
            <a:avLst/>
          </a:prstGeom>
        </p:spPr>
        <p:txBody>
          <a:bodyPr vert="horz" lIns="128016" tIns="64008" rIns="128016" bIns="64008" anchor="b"/>
          <a:lstStyle>
            <a:lvl1pPr algn="r" eaLnBrk="1" latinLnBrk="0" hangingPunct="1">
              <a:defRPr kumimoji="0" sz="14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4DC8E6E-1E8E-4F3A-AADC-49034DC658EC}" type="slidenum">
              <a:rPr lang="ja-JP" altLang="en-US" smtClean="0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3" r:id="rId1"/>
    <p:sldLayoutId id="2147484274" r:id="rId2"/>
    <p:sldLayoutId id="2147484275" r:id="rId3"/>
    <p:sldLayoutId id="2147484276" r:id="rId4"/>
    <p:sldLayoutId id="2147484277" r:id="rId5"/>
    <p:sldLayoutId id="2147484278" r:id="rId6"/>
    <p:sldLayoutId id="2147484279" r:id="rId7"/>
    <p:sldLayoutId id="2147484280" r:id="rId8"/>
    <p:sldLayoutId id="2147484281" r:id="rId9"/>
    <p:sldLayoutId id="2147484282" r:id="rId10"/>
    <p:sldLayoutId id="2147484283" r:id="rId11"/>
  </p:sldLayoutIdLst>
  <p:txStyles>
    <p:titleStyle>
      <a:lvl1pPr algn="l" rtl="0" eaLnBrk="1" latinLnBrk="0" hangingPunct="1">
        <a:spcBef>
          <a:spcPct val="0"/>
        </a:spcBef>
        <a:buNone/>
        <a:defRPr kumimoji="1" sz="57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512064" indent="-358445" algn="l" rtl="0" eaLnBrk="1" latinLnBrk="0" hangingPunct="1">
        <a:spcBef>
          <a:spcPts val="56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1"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0509" indent="-320040" algn="l" rtl="0" eaLnBrk="1" latinLnBrk="0" hangingPunct="1">
        <a:spcBef>
          <a:spcPts val="454"/>
        </a:spcBef>
        <a:buClr>
          <a:schemeClr val="accent1"/>
        </a:buClr>
        <a:buFont typeface="Verdana"/>
        <a:buChar char="◦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03350" indent="-320040" algn="l" rtl="0" eaLnBrk="1" latinLnBrk="0" hangingPunct="1">
        <a:spcBef>
          <a:spcPts val="490"/>
        </a:spcBef>
        <a:buClr>
          <a:schemeClr val="accent2"/>
        </a:buClr>
        <a:buSzPct val="100000"/>
        <a:buFont typeface="Wingdings 2"/>
        <a:buChar char="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320040" algn="l" rtl="0" eaLnBrk="1" latinLnBrk="0" hangingPunct="1">
        <a:spcBef>
          <a:spcPts val="490"/>
        </a:spcBef>
        <a:buClr>
          <a:schemeClr val="accent2"/>
        </a:buClr>
        <a:buFont typeface="Wingdings 2"/>
        <a:buChar char="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indent="-320040" algn="l" rtl="0" eaLnBrk="1" latinLnBrk="0" hangingPunct="1">
        <a:spcBef>
          <a:spcPts val="490"/>
        </a:spcBef>
        <a:buClr>
          <a:schemeClr val="accent2"/>
        </a:buClr>
        <a:buFont typeface="Wingdings 2"/>
        <a:buChar char="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2240280" indent="-320040" algn="l" rtl="0" eaLnBrk="1" latinLnBrk="0" hangingPunct="1">
        <a:spcBef>
          <a:spcPts val="490"/>
        </a:spcBef>
        <a:buClr>
          <a:schemeClr val="accent3"/>
        </a:buClr>
        <a:buFont typeface="Wingdings 2"/>
        <a:buChar char="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2560320" indent="-320040" algn="l" rtl="0" eaLnBrk="1" latinLnBrk="0" hangingPunct="1">
        <a:spcBef>
          <a:spcPts val="490"/>
        </a:spcBef>
        <a:buClr>
          <a:schemeClr val="accent3"/>
        </a:buClr>
        <a:buFont typeface="Wingdings 2"/>
        <a:buChar char="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indent="-320040" algn="l" rtl="0" eaLnBrk="1" latinLnBrk="0" hangingPunct="1">
        <a:spcBef>
          <a:spcPts val="490"/>
        </a:spcBef>
        <a:buClr>
          <a:schemeClr val="accent3"/>
        </a:buClr>
        <a:buFont typeface="Wingdings 2"/>
        <a:buChar char="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320040" algn="l" rtl="0" eaLnBrk="1" latinLnBrk="0" hangingPunct="1">
        <a:spcBef>
          <a:spcPts val="490"/>
        </a:spcBef>
        <a:buClr>
          <a:schemeClr val="accent3"/>
        </a:buClr>
        <a:buFont typeface="Wingdings 2"/>
        <a:buChar char=""/>
        <a:defRPr kumimoji="1" sz="22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760" y="371445"/>
            <a:ext cx="11501478" cy="3786213"/>
          </a:xfrm>
          <a:ln w="38100">
            <a:noFill/>
          </a:ln>
        </p:spPr>
        <p:txBody>
          <a:bodyPr>
            <a:noAutofit/>
          </a:bodyPr>
          <a:lstStyle/>
          <a:p>
            <a:pPr algn="ctr" eaLnBrk="1" hangingPunct="1"/>
            <a:r>
              <a:rPr lang="en-US" altLang="ja-JP" sz="5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Acquisition of Relative Clauses </a:t>
            </a:r>
            <a:br>
              <a:rPr lang="en-US" altLang="ja-JP" sz="5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altLang="ja-JP" sz="5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altLang="ja-JP" sz="5600" b="1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5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-questions in English by Japanese Speakers: The Application of the Latent Rank Theory 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12" y="4514848"/>
            <a:ext cx="11001452" cy="4643470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en-US" altLang="ja-JP" sz="2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Hiromasa</a:t>
            </a:r>
            <a:r>
              <a:rPr lang="en-US" altLang="ja-JP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Ohba</a:t>
            </a:r>
            <a:r>
              <a:rPr lang="en-US" altLang="ja-JP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ja-JP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Joetsu</a:t>
            </a:r>
            <a:r>
              <a:rPr lang="en-US" altLang="ja-JP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University of Education, Japan</a:t>
            </a:r>
            <a:r>
              <a:rPr lang="en-US" altLang="ja-JP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l">
              <a:defRPr/>
            </a:pPr>
            <a:r>
              <a:rPr lang="en-US" altLang="ja-JP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Naoki </a:t>
            </a:r>
            <a:r>
              <a:rPr lang="en-US" altLang="ja-JP" sz="2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Sugino</a:t>
            </a:r>
            <a:r>
              <a:rPr lang="en-US" altLang="ja-JP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ja-JP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Ritsumeikan</a:t>
            </a:r>
            <a:r>
              <a:rPr lang="en-US" altLang="ja-JP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University, Japan </a:t>
            </a:r>
          </a:p>
          <a:p>
            <a:pPr algn="l">
              <a:defRPr/>
            </a:pPr>
            <a:r>
              <a:rPr lang="en-US" altLang="ja-JP" sz="2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Kojiro</a:t>
            </a:r>
            <a:r>
              <a:rPr lang="en-US" altLang="ja-JP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Shojima</a:t>
            </a:r>
            <a:r>
              <a:rPr lang="en-US" altLang="ja-JP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ja-JP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National Center for University Entrance Examinations, Japan</a:t>
            </a:r>
          </a:p>
          <a:p>
            <a:pPr algn="l">
              <a:defRPr/>
            </a:pPr>
            <a:r>
              <a:rPr lang="en-US" altLang="ja-JP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Kenichi </a:t>
            </a:r>
            <a:r>
              <a:rPr lang="en-US" altLang="ja-JP" sz="2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Yamakawa</a:t>
            </a:r>
            <a:r>
              <a:rPr lang="en-US" altLang="ja-JP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ja-JP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Yasuda Women’s University, Japan </a:t>
            </a:r>
          </a:p>
          <a:p>
            <a:pPr algn="l">
              <a:defRPr/>
            </a:pPr>
            <a:r>
              <a:rPr lang="en-US" altLang="ja-JP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Yuko Shimizu, </a:t>
            </a:r>
            <a:r>
              <a:rPr lang="en-US" altLang="ja-JP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Ritsumeikan</a:t>
            </a:r>
            <a:r>
              <a:rPr lang="en-US" altLang="ja-JP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University, Japan </a:t>
            </a:r>
          </a:p>
          <a:p>
            <a:pPr algn="l">
              <a:defRPr/>
            </a:pPr>
            <a:r>
              <a:rPr lang="en-US" altLang="ja-JP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Michiko Nakano</a:t>
            </a:r>
            <a:r>
              <a:rPr lang="en-US" altLang="ja-JP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ja-JP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Waseda</a:t>
            </a:r>
            <a:r>
              <a:rPr lang="en-US" altLang="ja-JP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University, Japan</a:t>
            </a:r>
          </a:p>
          <a:p>
            <a:pPr algn="l">
              <a:defRPr/>
            </a:pPr>
            <a:endParaRPr lang="en-US" altLang="ja-JP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endParaRPr lang="en-US" altLang="ja-JP" sz="1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en-US" altLang="ja-JP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2nd </a:t>
            </a:r>
            <a:r>
              <a:rPr lang="en-US" altLang="ja-JP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Combined Conference of the ALAA-ALANZ, December 2, 2011, The Australian National University, Canberra, Australia. </a:t>
            </a:r>
            <a:endParaRPr lang="ja-JP" altLang="ja-JP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828676" y="7658099"/>
            <a:ext cx="115014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8"/>
          <p:cNvSpPr>
            <a:spLocks noChangeShapeType="1"/>
          </p:cNvSpPr>
          <p:nvPr/>
        </p:nvSpPr>
        <p:spPr bwMode="auto">
          <a:xfrm flipV="1">
            <a:off x="7115175" y="2300288"/>
            <a:ext cx="0" cy="1111250"/>
          </a:xfrm>
          <a:prstGeom prst="line">
            <a:avLst/>
          </a:prstGeom>
          <a:noFill/>
          <a:ln w="139700">
            <a:solidFill>
              <a:srgbClr val="0070C0"/>
            </a:solidFill>
            <a:round/>
            <a:headEnd/>
            <a:tailEnd/>
          </a:ln>
        </p:spPr>
        <p:txBody>
          <a:bodyPr lIns="128001" tIns="64001" rIns="128001" bIns="64001"/>
          <a:lstStyle/>
          <a:p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Line 13"/>
          <p:cNvSpPr>
            <a:spLocks noChangeShapeType="1"/>
          </p:cNvSpPr>
          <p:nvPr/>
        </p:nvSpPr>
        <p:spPr bwMode="auto">
          <a:xfrm flipV="1">
            <a:off x="5829300" y="3300414"/>
            <a:ext cx="0" cy="1571625"/>
          </a:xfrm>
          <a:prstGeom prst="line">
            <a:avLst/>
          </a:prstGeom>
          <a:noFill/>
          <a:ln w="139700">
            <a:solidFill>
              <a:srgbClr val="0070C0"/>
            </a:solidFill>
            <a:round/>
            <a:headEnd/>
            <a:tailEnd/>
          </a:ln>
        </p:spPr>
        <p:txBody>
          <a:bodyPr lIns="128001" tIns="64001" rIns="128001" bIns="64001"/>
          <a:lstStyle/>
          <a:p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Line 15"/>
          <p:cNvSpPr>
            <a:spLocks noChangeShapeType="1"/>
          </p:cNvSpPr>
          <p:nvPr/>
        </p:nvSpPr>
        <p:spPr bwMode="auto">
          <a:xfrm flipV="1">
            <a:off x="4543426" y="4872038"/>
            <a:ext cx="0" cy="1511300"/>
          </a:xfrm>
          <a:prstGeom prst="line">
            <a:avLst/>
          </a:prstGeom>
          <a:noFill/>
          <a:ln w="139700">
            <a:solidFill>
              <a:srgbClr val="0070C0"/>
            </a:solidFill>
            <a:round/>
            <a:headEnd/>
            <a:tailEnd/>
          </a:ln>
        </p:spPr>
        <p:txBody>
          <a:bodyPr lIns="128001" tIns="64001" rIns="128001" bIns="64001"/>
          <a:lstStyle/>
          <a:p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" name="Line 33"/>
          <p:cNvSpPr>
            <a:spLocks noChangeShapeType="1"/>
          </p:cNvSpPr>
          <p:nvPr/>
        </p:nvSpPr>
        <p:spPr bwMode="auto">
          <a:xfrm flipV="1">
            <a:off x="1971675" y="7658099"/>
            <a:ext cx="0" cy="1511300"/>
          </a:xfrm>
          <a:prstGeom prst="line">
            <a:avLst/>
          </a:prstGeom>
          <a:noFill/>
          <a:ln w="139700">
            <a:solidFill>
              <a:srgbClr val="0070C0"/>
            </a:solidFill>
            <a:round/>
            <a:headEnd/>
            <a:tailEnd/>
          </a:ln>
        </p:spPr>
        <p:txBody>
          <a:bodyPr lIns="128001" tIns="64001" rIns="128001" bIns="64001"/>
          <a:lstStyle/>
          <a:p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8" name="Line 17"/>
          <p:cNvSpPr>
            <a:spLocks noChangeShapeType="1"/>
          </p:cNvSpPr>
          <p:nvPr/>
        </p:nvSpPr>
        <p:spPr bwMode="auto">
          <a:xfrm flipV="1">
            <a:off x="3257549" y="6229350"/>
            <a:ext cx="0" cy="1511300"/>
          </a:xfrm>
          <a:prstGeom prst="line">
            <a:avLst/>
          </a:prstGeom>
          <a:noFill/>
          <a:ln w="139700">
            <a:solidFill>
              <a:srgbClr val="0070C0"/>
            </a:solidFill>
            <a:round/>
            <a:headEnd/>
            <a:tailEnd/>
          </a:ln>
        </p:spPr>
        <p:txBody>
          <a:bodyPr lIns="128001" tIns="64001" rIns="128001" bIns="64001"/>
          <a:lstStyle/>
          <a:p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四角形吹き出し 47"/>
          <p:cNvSpPr/>
          <p:nvPr/>
        </p:nvSpPr>
        <p:spPr>
          <a:xfrm>
            <a:off x="7615239" y="2657476"/>
            <a:ext cx="2428875" cy="612774"/>
          </a:xfrm>
          <a:prstGeom prst="wedgeRectCallout">
            <a:avLst>
              <a:gd name="adj1" fmla="val -81599"/>
              <a:gd name="adj2" fmla="val 2163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>
              <a:defRPr/>
            </a:pPr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四角形吹き出し 46"/>
          <p:cNvSpPr/>
          <p:nvPr/>
        </p:nvSpPr>
        <p:spPr>
          <a:xfrm>
            <a:off x="6400801" y="3943351"/>
            <a:ext cx="2428875" cy="612774"/>
          </a:xfrm>
          <a:prstGeom prst="wedgeRectCallout">
            <a:avLst>
              <a:gd name="adj1" fmla="val -81599"/>
              <a:gd name="adj2" fmla="val 5339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>
              <a:defRPr/>
            </a:pPr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四角形吹き出し 45"/>
          <p:cNvSpPr/>
          <p:nvPr/>
        </p:nvSpPr>
        <p:spPr>
          <a:xfrm>
            <a:off x="5043490" y="5300663"/>
            <a:ext cx="2428875" cy="612774"/>
          </a:xfrm>
          <a:prstGeom prst="wedgeRectCallout">
            <a:avLst>
              <a:gd name="adj1" fmla="val -79196"/>
              <a:gd name="adj2" fmla="val 11690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>
              <a:defRPr/>
            </a:pPr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四角形吹き出し 44"/>
          <p:cNvSpPr/>
          <p:nvPr/>
        </p:nvSpPr>
        <p:spPr>
          <a:xfrm>
            <a:off x="3614739" y="6800852"/>
            <a:ext cx="2428875" cy="612774"/>
          </a:xfrm>
          <a:prstGeom prst="wedgeRectCallout">
            <a:avLst>
              <a:gd name="adj1" fmla="val -75992"/>
              <a:gd name="adj2" fmla="val 8515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>
              <a:defRPr/>
            </a:pPr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209" name="Picture 20" descr="Face - Femal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829300" y="2514600"/>
            <a:ext cx="534988" cy="544513"/>
          </a:xfrm>
          <a:noFill/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639762" y="384176"/>
            <a:ext cx="11607800" cy="1292225"/>
          </a:xfrm>
          <a:noFill/>
          <a:ln>
            <a:noFill/>
          </a:ln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altLang="ja-JP" sz="5400" b="1" dirty="0">
                <a:solidFill>
                  <a:srgbClr val="FF0000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Ordinal scale </a:t>
            </a:r>
            <a:r>
              <a:rPr lang="en-US" altLang="ja-JP" sz="5400" b="1" dirty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based on </a:t>
            </a:r>
            <a:r>
              <a:rPr lang="en-US" altLang="ja-JP" sz="5400" b="1" dirty="0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LRT</a:t>
            </a:r>
            <a:endParaRPr lang="en-US" altLang="ja-JP" sz="5400" b="1" dirty="0">
              <a:solidFill>
                <a:schemeClr val="tx1"/>
              </a:solidFill>
              <a:effectLst>
                <a:glow rad="101600">
                  <a:schemeClr val="bg2">
                    <a:tint val="20000"/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204" name="AutoShape 5"/>
          <p:cNvCxnSpPr>
            <a:cxnSpLocks noChangeShapeType="1"/>
          </p:cNvCxnSpPr>
          <p:nvPr/>
        </p:nvCxnSpPr>
        <p:spPr bwMode="auto">
          <a:xfrm>
            <a:off x="639764" y="5410201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8205" name="Line 12"/>
          <p:cNvSpPr>
            <a:spLocks noChangeShapeType="1"/>
          </p:cNvSpPr>
          <p:nvPr/>
        </p:nvSpPr>
        <p:spPr bwMode="auto">
          <a:xfrm>
            <a:off x="5757864" y="3371850"/>
            <a:ext cx="1411287" cy="0"/>
          </a:xfrm>
          <a:prstGeom prst="line">
            <a:avLst/>
          </a:prstGeom>
          <a:noFill/>
          <a:ln w="139700">
            <a:solidFill>
              <a:srgbClr val="0070C0"/>
            </a:solidFill>
            <a:round/>
            <a:headEnd/>
            <a:tailEnd/>
          </a:ln>
        </p:spPr>
        <p:txBody>
          <a:bodyPr lIns="128001" tIns="64001" rIns="128001" bIns="64001"/>
          <a:lstStyle/>
          <a:p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4471989" y="4872038"/>
            <a:ext cx="1411287" cy="0"/>
          </a:xfrm>
          <a:prstGeom prst="line">
            <a:avLst/>
          </a:prstGeom>
          <a:noFill/>
          <a:ln w="139700">
            <a:solidFill>
              <a:srgbClr val="0070C0"/>
            </a:solidFill>
            <a:round/>
            <a:headEnd/>
            <a:tailEnd/>
          </a:ln>
        </p:spPr>
        <p:txBody>
          <a:bodyPr lIns="128001" tIns="64001" rIns="128001" bIns="64001"/>
          <a:lstStyle/>
          <a:p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7" name="Line 16"/>
          <p:cNvSpPr>
            <a:spLocks noChangeShapeType="1"/>
          </p:cNvSpPr>
          <p:nvPr/>
        </p:nvSpPr>
        <p:spPr bwMode="auto">
          <a:xfrm>
            <a:off x="3186113" y="6300788"/>
            <a:ext cx="1411287" cy="0"/>
          </a:xfrm>
          <a:prstGeom prst="line">
            <a:avLst/>
          </a:prstGeom>
          <a:noFill/>
          <a:ln w="139700">
            <a:solidFill>
              <a:srgbClr val="0070C0"/>
            </a:solidFill>
            <a:round/>
            <a:headEnd/>
            <a:tailEnd/>
          </a:ln>
        </p:spPr>
        <p:txBody>
          <a:bodyPr lIns="128001" tIns="64001" rIns="128001" bIns="64001"/>
          <a:lstStyle/>
          <a:p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8" name="Line 18"/>
          <p:cNvSpPr>
            <a:spLocks noChangeShapeType="1"/>
          </p:cNvSpPr>
          <p:nvPr/>
        </p:nvSpPr>
        <p:spPr bwMode="auto">
          <a:xfrm>
            <a:off x="1900238" y="7729539"/>
            <a:ext cx="1411287" cy="0"/>
          </a:xfrm>
          <a:prstGeom prst="line">
            <a:avLst/>
          </a:prstGeom>
          <a:noFill/>
          <a:ln w="139700">
            <a:solidFill>
              <a:srgbClr val="0070C0"/>
            </a:solidFill>
            <a:round/>
            <a:headEnd/>
            <a:tailEnd/>
          </a:ln>
        </p:spPr>
        <p:txBody>
          <a:bodyPr lIns="128001" tIns="64001" rIns="128001" bIns="64001"/>
          <a:lstStyle/>
          <a:p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210" name="Picture 21" descr="Face - 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15114" y="2300289"/>
            <a:ext cx="3762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1" name="Picture 22" descr="Face - 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9364" y="2657476"/>
            <a:ext cx="3762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2" name="Picture 23" descr="Face - Fema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00613" y="4100514"/>
            <a:ext cx="534988" cy="54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3" name="Picture 24" descr="Face - Fema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4300539"/>
            <a:ext cx="534988" cy="54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4" name="Picture 25" descr="Face - Fema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71924" y="5657851"/>
            <a:ext cx="534988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5" name="Picture 26" descr="Face - 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14739" y="5443539"/>
            <a:ext cx="3762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6" name="Picture 27" descr="Face - 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00414" y="5800727"/>
            <a:ext cx="3762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7" name="Picture 28" descr="Face - 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0276" y="7200902"/>
            <a:ext cx="3762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8" name="Picture 29" descr="Face - Fema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3175" y="6943726"/>
            <a:ext cx="534988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9" name="Picture 30" descr="Face - 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6364" y="3657601"/>
            <a:ext cx="3762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0" name="Picture 31" descr="Face - 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00576" y="3900489"/>
            <a:ext cx="3762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1" name="Picture 32" descr="Face - 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2" y="4229101"/>
            <a:ext cx="3762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22" name="Line 34"/>
          <p:cNvSpPr>
            <a:spLocks noChangeShapeType="1"/>
          </p:cNvSpPr>
          <p:nvPr/>
        </p:nvSpPr>
        <p:spPr bwMode="auto">
          <a:xfrm flipV="1">
            <a:off x="900113" y="9086850"/>
            <a:ext cx="1057274" cy="0"/>
          </a:xfrm>
          <a:prstGeom prst="line">
            <a:avLst/>
          </a:prstGeom>
          <a:noFill/>
          <a:ln w="139700">
            <a:solidFill>
              <a:srgbClr val="0070C0"/>
            </a:solidFill>
            <a:round/>
            <a:headEnd/>
            <a:tailEnd/>
          </a:ln>
        </p:spPr>
        <p:txBody>
          <a:bodyPr lIns="128001" tIns="64001" rIns="128001" bIns="64001"/>
          <a:lstStyle/>
          <a:p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223" name="Picture 35" descr="Face - Fema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4425" y="8301039"/>
            <a:ext cx="534988" cy="54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25" name="AutoShape 38"/>
          <p:cNvSpPr>
            <a:spLocks noChangeArrowheads="1"/>
          </p:cNvSpPr>
          <p:nvPr/>
        </p:nvSpPr>
        <p:spPr bwMode="auto">
          <a:xfrm flipH="1">
            <a:off x="614364" y="5400676"/>
            <a:ext cx="1847850" cy="1106489"/>
          </a:xfrm>
          <a:prstGeom prst="wedgeEllipseCallout">
            <a:avLst>
              <a:gd name="adj1" fmla="val 19241"/>
              <a:gd name="adj2" fmla="val 20367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28001" tIns="64001" rIns="128001" bIns="64001"/>
          <a:lstStyle/>
          <a:p>
            <a:pPr algn="ctr"/>
            <a:r>
              <a:rPr lang="en-US" altLang="ja-JP" sz="2400" b="1" dirty="0">
                <a:latin typeface="Times New Roman" pitchFamily="18" charset="0"/>
                <a:cs typeface="Times New Roman" pitchFamily="18" charset="0"/>
              </a:rPr>
              <a:t>Latent </a:t>
            </a:r>
            <a:r>
              <a:rPr lang="en-US" altLang="ja-JP" sz="2400" b="1" dirty="0" smtClean="0">
                <a:latin typeface="Times New Roman" pitchFamily="18" charset="0"/>
                <a:cs typeface="Times New Roman" pitchFamily="18" charset="0"/>
              </a:rPr>
              <a:t>Rank</a:t>
            </a:r>
            <a:r>
              <a:rPr lang="en-US" altLang="ja-JP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226" name="AutoShape 40"/>
          <p:cNvSpPr>
            <a:spLocks noChangeArrowheads="1"/>
          </p:cNvSpPr>
          <p:nvPr/>
        </p:nvSpPr>
        <p:spPr bwMode="auto">
          <a:xfrm flipH="1">
            <a:off x="2043114" y="4157665"/>
            <a:ext cx="1862137" cy="1177925"/>
          </a:xfrm>
          <a:prstGeom prst="wedgeEllipseCallout">
            <a:avLst>
              <a:gd name="adj1" fmla="val 19125"/>
              <a:gd name="adj2" fmla="val 17498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28001" tIns="64001" rIns="128001" bIns="64001"/>
          <a:lstStyle/>
          <a:p>
            <a:pPr algn="ctr"/>
            <a:r>
              <a:rPr lang="en-US" altLang="ja-JP" sz="2400" b="1" dirty="0">
                <a:latin typeface="Times New Roman" pitchFamily="18" charset="0"/>
                <a:cs typeface="Times New Roman" pitchFamily="18" charset="0"/>
              </a:rPr>
              <a:t>Latent </a:t>
            </a:r>
            <a:r>
              <a:rPr lang="en-US" altLang="ja-JP" sz="2400" b="1" dirty="0" smtClean="0">
                <a:latin typeface="Times New Roman" pitchFamily="18" charset="0"/>
                <a:cs typeface="Times New Roman" pitchFamily="18" charset="0"/>
              </a:rPr>
              <a:t>Rank </a:t>
            </a:r>
            <a:r>
              <a:rPr lang="en-US" altLang="ja-JP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8227" name="AutoShape 41"/>
          <p:cNvSpPr>
            <a:spLocks noChangeArrowheads="1"/>
          </p:cNvSpPr>
          <p:nvPr/>
        </p:nvSpPr>
        <p:spPr bwMode="auto">
          <a:xfrm flipH="1">
            <a:off x="2900335" y="1943100"/>
            <a:ext cx="2000266" cy="1106489"/>
          </a:xfrm>
          <a:prstGeom prst="wedgeEllipseCallout">
            <a:avLst>
              <a:gd name="adj1" fmla="val -94394"/>
              <a:gd name="adj2" fmla="val 3181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28001" tIns="64001" rIns="128001" bIns="64001"/>
          <a:lstStyle/>
          <a:p>
            <a:pPr algn="ctr"/>
            <a:r>
              <a:rPr lang="en-US" altLang="ja-JP" sz="2400" b="1" dirty="0">
                <a:latin typeface="Times New Roman" pitchFamily="18" charset="0"/>
                <a:cs typeface="Times New Roman" pitchFamily="18" charset="0"/>
              </a:rPr>
              <a:t>Latent </a:t>
            </a:r>
            <a:r>
              <a:rPr lang="en-US" altLang="ja-JP" sz="2400" b="1" dirty="0" smtClean="0">
                <a:latin typeface="Times New Roman" pitchFamily="18" charset="0"/>
                <a:cs typeface="Times New Roman" pitchFamily="18" charset="0"/>
              </a:rPr>
              <a:t>Rank </a:t>
            </a:r>
            <a:r>
              <a:rPr lang="en-US" altLang="ja-JP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8228" name="テキスト ボックス 32"/>
          <p:cNvSpPr txBox="1">
            <a:spLocks noChangeArrowheads="1"/>
          </p:cNvSpPr>
          <p:nvPr/>
        </p:nvSpPr>
        <p:spPr bwMode="auto">
          <a:xfrm>
            <a:off x="7329488" y="1800226"/>
            <a:ext cx="1900618" cy="5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28001" tIns="64001" rIns="128001" bIns="64001">
            <a:spAutoFit/>
          </a:bodyPr>
          <a:lstStyle/>
          <a:p>
            <a:r>
              <a:rPr lang="en-US" altLang="ja-JP" sz="2800" b="1" dirty="0">
                <a:latin typeface="Times New Roman" pitchFamily="18" charset="0"/>
                <a:cs typeface="Times New Roman" pitchFamily="18" charset="0"/>
              </a:rPr>
              <a:t>Test scores</a:t>
            </a:r>
            <a:endParaRPr lang="ja-JP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00039" y="300038"/>
            <a:ext cx="12201525" cy="910113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anchor="ctr"/>
          <a:lstStyle/>
          <a:p>
            <a:pPr algn="ctr">
              <a:defRPr/>
            </a:pPr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230" name="Picture 30" descr="Face - 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6" y="8372477"/>
            <a:ext cx="3762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テキスト ボックス 37"/>
          <p:cNvSpPr txBox="1"/>
          <p:nvPr/>
        </p:nvSpPr>
        <p:spPr>
          <a:xfrm>
            <a:off x="6686552" y="6229360"/>
            <a:ext cx="5500726" cy="2062091"/>
          </a:xfrm>
          <a:prstGeom prst="rect">
            <a:avLst/>
          </a:prstGeom>
          <a:noFill/>
          <a:ln>
            <a:noFill/>
          </a:ln>
        </p:spPr>
        <p:txBody>
          <a:bodyPr wrap="square" lIns="91428" tIns="45714" rIns="91428" bIns="45714">
            <a:spAutoFit/>
          </a:bodyPr>
          <a:lstStyle/>
          <a:p>
            <a:pPr>
              <a:defRPr/>
            </a:pPr>
            <a:endParaRPr lang="en-US" altLang="ja-JP" sz="10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altLang="ja-JP" sz="3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Tests are at best capable of  </a:t>
            </a:r>
          </a:p>
          <a:p>
            <a:pPr>
              <a:defRPr/>
            </a:pPr>
            <a:r>
              <a:rPr lang="en-US" altLang="ja-JP" sz="3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ranking test takers into 5 to 20 ranks.</a:t>
            </a:r>
          </a:p>
          <a:p>
            <a:pPr>
              <a:defRPr/>
            </a:pPr>
            <a:endParaRPr lang="ja-JP" alt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四角形吹き出し 38"/>
          <p:cNvSpPr/>
          <p:nvPr/>
        </p:nvSpPr>
        <p:spPr>
          <a:xfrm>
            <a:off x="2614614" y="8158164"/>
            <a:ext cx="2428875" cy="612774"/>
          </a:xfrm>
          <a:prstGeom prst="wedgeRectCallout">
            <a:avLst>
              <a:gd name="adj1" fmla="val -86405"/>
              <a:gd name="adj2" fmla="val 11690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anchor="ctr"/>
          <a:lstStyle/>
          <a:p>
            <a:pPr algn="ctr">
              <a:defRPr/>
            </a:pPr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33" name="テキスト ボックス 39"/>
          <p:cNvSpPr txBox="1">
            <a:spLocks noChangeArrowheads="1"/>
          </p:cNvSpPr>
          <p:nvPr/>
        </p:nvSpPr>
        <p:spPr bwMode="auto">
          <a:xfrm>
            <a:off x="2614613" y="8229600"/>
            <a:ext cx="2279767" cy="461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8" tIns="45714" rIns="91428" bIns="45714">
            <a:spAutoFit/>
          </a:bodyPr>
          <a:lstStyle/>
          <a:p>
            <a:r>
              <a:rPr lang="en-US" altLang="ja-JP" sz="2400" b="1" dirty="0">
                <a:latin typeface="Times New Roman" pitchFamily="18" charset="0"/>
                <a:cs typeface="Times New Roman" pitchFamily="18" charset="0"/>
              </a:rPr>
              <a:t>Ability to do </a:t>
            </a:r>
            <a:r>
              <a:rPr lang="en-US" altLang="ja-JP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X1</a:t>
            </a:r>
            <a:endParaRPr lang="ja-JP" alt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34" name="テキスト ボックス 40"/>
          <p:cNvSpPr txBox="1">
            <a:spLocks noChangeArrowheads="1"/>
          </p:cNvSpPr>
          <p:nvPr/>
        </p:nvSpPr>
        <p:spPr bwMode="auto">
          <a:xfrm>
            <a:off x="3543301" y="6872288"/>
            <a:ext cx="2416663" cy="461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8" tIns="45714" rIns="91428" bIns="45714">
            <a:spAutoFit/>
          </a:bodyPr>
          <a:lstStyle/>
          <a:p>
            <a:r>
              <a:rPr lang="en-US" altLang="ja-JP" sz="2400" b="1" dirty="0">
                <a:latin typeface="Times New Roman" pitchFamily="18" charset="0"/>
                <a:cs typeface="Times New Roman" pitchFamily="18" charset="0"/>
              </a:rPr>
              <a:t>  Ability to do </a:t>
            </a:r>
            <a:r>
              <a:rPr lang="en-US" altLang="ja-JP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X2</a:t>
            </a:r>
            <a:endParaRPr lang="ja-JP" alt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35" name="テキスト ボックス 41"/>
          <p:cNvSpPr txBox="1">
            <a:spLocks noChangeArrowheads="1"/>
          </p:cNvSpPr>
          <p:nvPr/>
        </p:nvSpPr>
        <p:spPr bwMode="auto">
          <a:xfrm>
            <a:off x="4900614" y="5372099"/>
            <a:ext cx="2416663" cy="461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8" tIns="45714" rIns="91428" bIns="45714">
            <a:spAutoFit/>
          </a:bodyPr>
          <a:lstStyle/>
          <a:p>
            <a:r>
              <a:rPr lang="en-US" altLang="ja-JP" sz="2400" b="1" dirty="0">
                <a:latin typeface="Times New Roman" pitchFamily="18" charset="0"/>
                <a:cs typeface="Times New Roman" pitchFamily="18" charset="0"/>
              </a:rPr>
              <a:t>  Ability to do </a:t>
            </a:r>
            <a:r>
              <a:rPr lang="en-US" altLang="ja-JP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X3</a:t>
            </a:r>
            <a:endParaRPr lang="ja-JP" alt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36" name="テキスト ボックス 42"/>
          <p:cNvSpPr txBox="1">
            <a:spLocks noChangeArrowheads="1"/>
          </p:cNvSpPr>
          <p:nvPr/>
        </p:nvSpPr>
        <p:spPr bwMode="auto">
          <a:xfrm>
            <a:off x="6257927" y="4014788"/>
            <a:ext cx="2416663" cy="461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8" tIns="45714" rIns="91428" bIns="45714">
            <a:spAutoFit/>
          </a:bodyPr>
          <a:lstStyle/>
          <a:p>
            <a:r>
              <a:rPr lang="en-US" altLang="ja-JP" sz="2400" b="1" dirty="0">
                <a:latin typeface="Times New Roman" pitchFamily="18" charset="0"/>
                <a:cs typeface="Times New Roman" pitchFamily="18" charset="0"/>
              </a:rPr>
              <a:t>  Ability to do </a:t>
            </a:r>
            <a:r>
              <a:rPr lang="en-US" altLang="ja-JP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X4</a:t>
            </a:r>
            <a:endParaRPr lang="ja-JP" alt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37" name="テキスト ボックス 43"/>
          <p:cNvSpPr txBox="1">
            <a:spLocks noChangeArrowheads="1"/>
          </p:cNvSpPr>
          <p:nvPr/>
        </p:nvSpPr>
        <p:spPr bwMode="auto">
          <a:xfrm>
            <a:off x="7472364" y="2728913"/>
            <a:ext cx="2416663" cy="461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8" tIns="45714" rIns="91428" bIns="45714">
            <a:spAutoFit/>
          </a:bodyPr>
          <a:lstStyle/>
          <a:p>
            <a:r>
              <a:rPr lang="en-US" altLang="ja-JP" sz="2400" b="1" dirty="0">
                <a:latin typeface="Times New Roman" pitchFamily="18" charset="0"/>
                <a:cs typeface="Times New Roman" pitchFamily="18" charset="0"/>
              </a:rPr>
              <a:t>  Ability to do </a:t>
            </a:r>
            <a:r>
              <a:rPr lang="en-US" altLang="ja-JP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X5</a:t>
            </a:r>
            <a:endParaRPr lang="ja-JP" alt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0034" y="1728766"/>
            <a:ext cx="11587244" cy="75009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3600" b="1" dirty="0" smtClean="0">
                <a:latin typeface="Times New Roman" pitchFamily="18" charset="0"/>
                <a:cs typeface="Times New Roman" pitchFamily="18" charset="0"/>
              </a:rPr>
              <a:t>Participants</a:t>
            </a: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altLang="ja-JP" sz="3600" dirty="0" smtClean="0">
                <a:latin typeface="Times New Roman" pitchFamily="18" charset="0"/>
                <a:cs typeface="Times New Roman" pitchFamily="18" charset="0"/>
              </a:rPr>
              <a:t>740 university-level Japanese </a:t>
            </a:r>
            <a:r>
              <a:rPr lang="en-GB" altLang="ja-JP" sz="3600" dirty="0" smtClean="0">
                <a:latin typeface="Times New Roman" pitchFamily="18" charset="0"/>
                <a:cs typeface="Times New Roman" pitchFamily="18" charset="0"/>
              </a:rPr>
              <a:t>EFL learners</a:t>
            </a:r>
          </a:p>
          <a:p>
            <a:pPr marL="0" indent="0">
              <a:buNone/>
            </a:pPr>
            <a:r>
              <a:rPr lang="en-US" altLang="ja-JP" sz="3600" b="1" dirty="0" smtClean="0">
                <a:latin typeface="Times New Roman" pitchFamily="18" charset="0"/>
                <a:cs typeface="Times New Roman" pitchFamily="18" charset="0"/>
              </a:rPr>
              <a:t>Materials</a:t>
            </a: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rammaticality </a:t>
            </a: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judgment tests </a:t>
            </a: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ja-JP" sz="3600" u="sng" dirty="0" smtClean="0">
                <a:latin typeface="Times New Roman" pitchFamily="18" charset="0"/>
                <a:cs typeface="Times New Roman" pitchFamily="18" charset="0"/>
              </a:rPr>
              <a:t>Relative clause constructions</a:t>
            </a:r>
          </a:p>
          <a:p>
            <a:pPr marL="0" indent="0">
              <a:buNone/>
            </a:pP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    The boy </a:t>
            </a:r>
            <a:r>
              <a:rPr lang="en-US" altLang="ja-JP" sz="2800" u="sng" dirty="0" smtClean="0">
                <a:latin typeface="Times New Roman" pitchFamily="18" charset="0"/>
                <a:cs typeface="Times New Roman" pitchFamily="18" charset="0"/>
              </a:rPr>
              <a:t>whom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I kicked yesterday broke the window. (</a:t>
            </a:r>
            <a:r>
              <a:rPr lang="en-US" altLang="ja-JP" sz="2800" b="1" i="1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2800" b="1" dirty="0" smtClean="0">
                <a:latin typeface="Times New Roman" pitchFamily="18" charset="0"/>
                <a:cs typeface="Times New Roman" pitchFamily="18" charset="0"/>
              </a:rPr>
              <a:t>-operator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: 9   </a:t>
            </a:r>
          </a:p>
          <a:p>
            <a:pPr marL="0" indent="0">
              <a:buNone/>
            </a:pP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           items)</a:t>
            </a:r>
          </a:p>
          <a:p>
            <a:pPr marL="0" indent="0">
              <a:buNone/>
            </a:pP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    The picture </a:t>
            </a:r>
            <a:r>
              <a:rPr lang="en-US" altLang="ja-JP" sz="2800" u="sng" dirty="0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you are looking at was painted by Picasso. </a:t>
            </a:r>
          </a:p>
          <a:p>
            <a:pPr marL="0" indent="0">
              <a:buNone/>
            </a:pP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           (</a:t>
            </a:r>
            <a:r>
              <a:rPr lang="en-US" altLang="ja-JP" sz="2800" b="1" dirty="0" err="1" smtClean="0">
                <a:latin typeface="Times New Roman" pitchFamily="18" charset="0"/>
                <a:cs typeface="Times New Roman" pitchFamily="18" charset="0"/>
              </a:rPr>
              <a:t>complementiser</a:t>
            </a:r>
            <a:r>
              <a:rPr lang="en-US" altLang="ja-JP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800" b="1" i="1" dirty="0" smtClean="0">
                <a:latin typeface="Times New Roman" pitchFamily="18" charset="0"/>
                <a:cs typeface="Times New Roman" pitchFamily="18" charset="0"/>
              </a:rPr>
              <a:t> that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4 items)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>
              <a:buNone/>
            </a:pP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    The friend they lent money to bought a very big house. (</a:t>
            </a:r>
            <a:r>
              <a:rPr lang="en-US" altLang="ja-JP" sz="2800" b="1" dirty="0" smtClean="0">
                <a:latin typeface="Times New Roman" pitchFamily="18" charset="0"/>
                <a:cs typeface="Times New Roman" pitchFamily="18" charset="0"/>
              </a:rPr>
              <a:t>null operator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buNone/>
            </a:pP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           3 items)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marL="0" indent="0">
              <a:buNone/>
            </a:pP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   *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The woman </a:t>
            </a:r>
            <a:r>
              <a:rPr lang="en-US" altLang="ja-JP" sz="2800" u="sng" dirty="0" smtClean="0">
                <a:latin typeface="Times New Roman" pitchFamily="18" charset="0"/>
                <a:cs typeface="Times New Roman" pitchFamily="18" charset="0"/>
              </a:rPr>
              <a:t>who that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is singing on the stage is my wife. (</a:t>
            </a:r>
            <a:r>
              <a:rPr lang="en-US" altLang="ja-JP" sz="2800" b="1" dirty="0" smtClean="0">
                <a:latin typeface="Times New Roman" pitchFamily="18" charset="0"/>
                <a:cs typeface="Times New Roman" pitchFamily="18" charset="0"/>
              </a:rPr>
              <a:t>doubly-filled </a:t>
            </a:r>
            <a:r>
              <a:rPr lang="en-US" altLang="ja-JP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altLang="ja-JP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8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altLang="ja-JP" sz="2800" b="1" dirty="0" err="1" smtClean="0">
                <a:latin typeface="Times New Roman" pitchFamily="18" charset="0"/>
                <a:cs typeface="Times New Roman" pitchFamily="18" charset="0"/>
              </a:rPr>
              <a:t>complementiser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4 items) </a:t>
            </a:r>
            <a:endParaRPr lang="en-US" altLang="ja-JP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    *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The classmate that you don’t like </a:t>
            </a:r>
            <a:r>
              <a:rPr lang="en-US" altLang="ja-JP" sz="2800" u="sng" dirty="0" smtClean="0">
                <a:latin typeface="Times New Roman" pitchFamily="18" charset="0"/>
                <a:cs typeface="Times New Roman" pitchFamily="18" charset="0"/>
              </a:rPr>
              <a:t>him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is very unkind. (</a:t>
            </a:r>
            <a:r>
              <a:rPr lang="en-US" altLang="ja-JP" sz="2800" b="1" dirty="0" err="1" smtClean="0">
                <a:latin typeface="Times New Roman" pitchFamily="18" charset="0"/>
                <a:cs typeface="Times New Roman" pitchFamily="18" charset="0"/>
              </a:rPr>
              <a:t>resumptive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ja-JP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altLang="ja-JP" sz="28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ja-JP" sz="2800" b="1" dirty="0" smtClean="0">
                <a:latin typeface="Times New Roman" pitchFamily="18" charset="0"/>
                <a:cs typeface="Times New Roman" pitchFamily="18" charset="0"/>
              </a:rPr>
              <a:t>ronoun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4 items)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en-US" altLang="ja-JP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ja-JP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0034" y="600046"/>
            <a:ext cx="11521440" cy="985844"/>
          </a:xfrm>
        </p:spPr>
        <p:txBody>
          <a:bodyPr>
            <a:normAutofit/>
          </a:bodyPr>
          <a:lstStyle/>
          <a:p>
            <a:pPr algn="l"/>
            <a:r>
              <a:rPr lang="en-US" altLang="ja-JP" sz="5400" b="1" dirty="0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The Study</a:t>
            </a:r>
            <a:endParaRPr kumimoji="1" lang="ja-JP" altLang="en-US" sz="5400" b="1" dirty="0">
              <a:solidFill>
                <a:schemeClr val="tx1"/>
              </a:solidFill>
              <a:effectLst>
                <a:glow rad="101600">
                  <a:schemeClr val="bg2">
                    <a:tint val="20000"/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0034" y="1514452"/>
            <a:ext cx="11587244" cy="7715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did your girlfriend want to talk about?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(8 items)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			</a:t>
            </a:r>
            <a:endParaRPr lang="en-US" altLang="ja-JP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*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Whose house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Sandy’s father is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going to build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altLang="ja-JP" sz="32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ja-JP" sz="3200" b="1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US" altLang="ja-JP" sz="3200" b="1" dirty="0" smtClean="0">
                <a:latin typeface="Times New Roman" pitchFamily="18" charset="0"/>
                <a:cs typeface="Times New Roman" pitchFamily="18" charset="0"/>
              </a:rPr>
              <a:t>subject-auxiliary inversion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: 8 item)</a:t>
            </a:r>
          </a:p>
          <a:p>
            <a:pPr marL="0" indent="0">
              <a:buNone/>
            </a:pPr>
            <a:endParaRPr lang="en-US" altLang="ja-JP" sz="14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600" u="sng" dirty="0" smtClean="0">
                <a:latin typeface="Times New Roman" pitchFamily="18" charset="0"/>
                <a:cs typeface="Times New Roman" pitchFamily="18" charset="0"/>
              </a:rPr>
              <a:t>Relative </a:t>
            </a:r>
            <a:r>
              <a:rPr lang="en-US" altLang="ja-JP" sz="3600" u="sng" dirty="0" err="1" smtClean="0">
                <a:latin typeface="Times New Roman" pitchFamily="18" charset="0"/>
                <a:cs typeface="Times New Roman" pitchFamily="18" charset="0"/>
              </a:rPr>
              <a:t>cluase</a:t>
            </a:r>
            <a:r>
              <a:rPr lang="en-US" altLang="ja-JP" sz="3600" u="sng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altLang="ja-JP" sz="3600" i="1" u="sng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600" u="sng" dirty="0" smtClean="0">
                <a:latin typeface="Times New Roman" pitchFamily="18" charset="0"/>
                <a:cs typeface="Times New Roman" pitchFamily="18" charset="0"/>
              </a:rPr>
              <a:t>-question constructions violating the </a:t>
            </a:r>
            <a:r>
              <a:rPr lang="en-US" altLang="ja-JP" sz="3600" u="sng" dirty="0" err="1" smtClean="0">
                <a:latin typeface="Times New Roman" pitchFamily="18" charset="0"/>
                <a:cs typeface="Times New Roman" pitchFamily="18" charset="0"/>
              </a:rPr>
              <a:t>subjacency</a:t>
            </a:r>
            <a:r>
              <a:rPr lang="en-US" altLang="ja-JP" sz="3600" u="sng" dirty="0" smtClean="0">
                <a:latin typeface="Times New Roman" pitchFamily="18" charset="0"/>
                <a:cs typeface="Times New Roman" pitchFamily="18" charset="0"/>
              </a:rPr>
              <a:t> condition</a:t>
            </a: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(12)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Extraction from complex NP </a:t>
            </a: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 a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. *This is the car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which we heard the news that Toru bought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 b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. *Which car did he believe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the claim that John stole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? 		</a:t>
            </a: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(13)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Extraction from embedded question, </a:t>
            </a:r>
            <a:r>
              <a:rPr lang="en-US" altLang="ja-JP" sz="3200" i="1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-island</a:t>
            </a: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 a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. *This is the CD which Peter knows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where Tom bought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. 	</a:t>
            </a: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 b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. *Which book did she ask John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when he read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?	</a:t>
            </a:r>
          </a:p>
          <a:p>
            <a:pPr marL="0" indent="0">
              <a:buNone/>
            </a:pPr>
            <a:endParaRPr lang="en-US" altLang="ja-JP" sz="36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en-US" altLang="ja-JP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ja-JP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0034" y="600046"/>
            <a:ext cx="11521440" cy="1057282"/>
          </a:xfrm>
        </p:spPr>
        <p:txBody>
          <a:bodyPr>
            <a:normAutofit/>
          </a:bodyPr>
          <a:lstStyle/>
          <a:p>
            <a:pPr algn="l"/>
            <a:r>
              <a:rPr lang="en-US" altLang="ja-JP" sz="3600" u="sng" dirty="0" err="1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600" u="sng" dirty="0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-question constructions</a:t>
            </a:r>
            <a:endParaRPr kumimoji="1" lang="ja-JP" altLang="en-US" sz="3600" u="sng" dirty="0">
              <a:solidFill>
                <a:schemeClr val="tx1"/>
              </a:solidFill>
              <a:effectLst>
                <a:glow rad="101600">
                  <a:schemeClr val="bg2">
                    <a:tint val="20000"/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0034" y="2014518"/>
            <a:ext cx="11587244" cy="72152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(14)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Extraction from relative clause</a:t>
            </a: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a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. *This is the bicycle which the police caught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the man who stole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ja-JP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b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. *What did he interview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the teacher who wrote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?			</a:t>
            </a: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(15)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Extraction from sentential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subject</a:t>
            </a:r>
            <a:endParaRPr lang="en-US" altLang="ja-JP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a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. *This is the ghost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which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a picture of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frightened the children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. 	</a:t>
            </a: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b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. *What did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a discussion of occur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during the meeting? 		</a:t>
            </a: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(16)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Extraction from adjunct</a:t>
            </a: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a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. *This is the homework which Ann went to school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before she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did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b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. *Who did the earthquake occur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while you were talking with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>
              <a:buNone/>
            </a:pPr>
            <a:endParaRPr lang="en-US" altLang="ja-JP" sz="36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en-US" altLang="ja-JP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ja-JP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0034" y="600046"/>
            <a:ext cx="11521440" cy="1414472"/>
          </a:xfrm>
        </p:spPr>
        <p:txBody>
          <a:bodyPr>
            <a:normAutofit/>
          </a:bodyPr>
          <a:lstStyle/>
          <a:p>
            <a:pPr algn="l"/>
            <a:r>
              <a:rPr lang="en-US" altLang="ja-JP" sz="3600" u="sng" dirty="0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Relative </a:t>
            </a:r>
            <a:r>
              <a:rPr lang="en-US" altLang="ja-JP" sz="3600" u="sng" dirty="0" err="1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cluase</a:t>
            </a:r>
            <a:r>
              <a:rPr lang="en-US" altLang="ja-JP" sz="3600" u="sng" dirty="0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altLang="ja-JP" sz="3600" i="1" u="sng" dirty="0" err="1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600" u="sng" dirty="0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-question constructions violating the </a:t>
            </a:r>
            <a:r>
              <a:rPr lang="en-US" altLang="ja-JP" sz="3600" u="sng" dirty="0" err="1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subjacency</a:t>
            </a:r>
            <a:r>
              <a:rPr lang="en-US" altLang="ja-JP" sz="3600" u="sng" dirty="0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condition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0034" y="1728766"/>
            <a:ext cx="11587244" cy="75009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3600" b="1" dirty="0" smtClean="0">
                <a:latin typeface="Times New Roman" pitchFamily="18" charset="0"/>
                <a:cs typeface="Times New Roman" pitchFamily="18" charset="0"/>
              </a:rPr>
              <a:t>Procedure</a:t>
            </a: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: judgments made on a 5-point scale (1-5) </a:t>
            </a: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                   converted into </a:t>
            </a: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1-4 </a:t>
            </a: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points</a:t>
            </a:r>
          </a:p>
          <a:p>
            <a:pPr marL="0" indent="0">
              <a:buNone/>
            </a:pPr>
            <a:endParaRPr lang="en-US" altLang="ja-JP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ungrammatical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200" u="sng" dirty="0" smtClean="0">
                <a:latin typeface="Times New Roman" pitchFamily="18" charset="0"/>
                <a:cs typeface="Times New Roman" pitchFamily="18" charset="0"/>
              </a:rPr>
              <a:t>if grammatical</a:t>
            </a:r>
          </a:p>
          <a:p>
            <a:pPr marL="0" indent="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   Converted score               Raw score               Converted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score</a:t>
            </a:r>
          </a:p>
          <a:p>
            <a:pPr marL="3054350" indent="-305435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point   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ja-JP" altLang="en-US" sz="3200" dirty="0" smtClean="0">
                <a:latin typeface="Times New Roman" pitchFamily="18" charset="0"/>
                <a:cs typeface="Times New Roman" pitchFamily="18" charset="0"/>
              </a:rPr>
              <a:t>←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	  5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(definitely possible) 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ja-JP" altLang="en-US" sz="3200" dirty="0" smtClean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	4 points</a:t>
            </a:r>
          </a:p>
          <a:p>
            <a:pPr marL="3054350" indent="-305435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point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ja-JP" altLang="en-US" sz="3200" dirty="0" smtClean="0">
                <a:latin typeface="Times New Roman" pitchFamily="18" charset="0"/>
                <a:cs typeface="Times New Roman" pitchFamily="18" charset="0"/>
              </a:rPr>
              <a:t>←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	  4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(probably possible) 	</a:t>
            </a:r>
            <a:r>
              <a:rPr lang="ja-JP" altLang="en-US" sz="3200" dirty="0" smtClean="0"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	3 points</a:t>
            </a:r>
          </a:p>
          <a:p>
            <a:pPr marL="3054350" indent="-305435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2 points   	</a:t>
            </a:r>
            <a:r>
              <a:rPr lang="ja-JP" altLang="en-US" sz="3200" dirty="0" smtClean="0">
                <a:latin typeface="Times New Roman" pitchFamily="18" charset="0"/>
                <a:cs typeface="Times New Roman" pitchFamily="18" charset="0"/>
              </a:rPr>
              <a:t>←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	  3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(not sure)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               	</a:t>
            </a:r>
            <a:r>
              <a:rPr lang="ja-JP" altLang="en-US" sz="3200" dirty="0" smtClean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	2 points</a:t>
            </a:r>
          </a:p>
          <a:p>
            <a:pPr marL="3054350" indent="-305435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points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	</a:t>
            </a:r>
            <a:r>
              <a:rPr lang="ja-JP" altLang="en-US" sz="3200" dirty="0" smtClean="0">
                <a:latin typeface="Times New Roman" pitchFamily="18" charset="0"/>
                <a:cs typeface="Times New Roman" pitchFamily="18" charset="0"/>
              </a:rPr>
              <a:t>←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	  2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(probably impossible)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ja-JP" altLang="en-US" sz="3200" dirty="0" smtClean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	1 point</a:t>
            </a:r>
          </a:p>
          <a:p>
            <a:pPr marL="3054350" indent="-305435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points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ja-JP" altLang="en-US" sz="3200" dirty="0" smtClean="0">
                <a:latin typeface="Times New Roman" pitchFamily="18" charset="0"/>
                <a:cs typeface="Times New Roman" pitchFamily="18" charset="0"/>
              </a:rPr>
              <a:t>←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	  1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(definitely impossible)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ja-JP" altLang="en-US" sz="3200" dirty="0" smtClean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	0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point</a:t>
            </a:r>
          </a:p>
          <a:p>
            <a:pPr marL="3054350" indent="-3054350"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en-US" altLang="ja-JP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altLang="ja-JP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en-US" altLang="ja-JP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ja-JP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0034" y="600046"/>
            <a:ext cx="11521440" cy="985844"/>
          </a:xfrm>
        </p:spPr>
        <p:txBody>
          <a:bodyPr>
            <a:normAutofit/>
          </a:bodyPr>
          <a:lstStyle/>
          <a:p>
            <a:pPr algn="l"/>
            <a:r>
              <a:rPr lang="en-US" altLang="ja-JP" sz="5400" b="1" dirty="0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The Study</a:t>
            </a:r>
            <a:endParaRPr kumimoji="1" lang="ja-JP" altLang="en-US" sz="5400" b="1" dirty="0">
              <a:solidFill>
                <a:schemeClr val="tx1"/>
              </a:solidFill>
              <a:effectLst>
                <a:glow rad="101600">
                  <a:schemeClr val="bg2">
                    <a:tint val="20000"/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kumimoji="1" lang="en-US" altLang="ja-JP" sz="3600" dirty="0" smtClean="0">
                <a:latin typeface="Times New Roman" pitchFamily="18" charset="0"/>
                <a:cs typeface="Times New Roman" pitchFamily="18" charset="0"/>
              </a:rPr>
              <a:t>- The learners were </a:t>
            </a:r>
            <a:r>
              <a:rPr kumimoji="1" lang="en-US" altLang="ja-JP" sz="3600" dirty="0" err="1" smtClean="0">
                <a:latin typeface="Times New Roman" pitchFamily="18" charset="0"/>
                <a:cs typeface="Times New Roman" pitchFamily="18" charset="0"/>
              </a:rPr>
              <a:t>categorised</a:t>
            </a:r>
            <a:r>
              <a:rPr kumimoji="1" lang="en-US" altLang="ja-JP" sz="3600" dirty="0" smtClean="0">
                <a:latin typeface="Times New Roman" pitchFamily="18" charset="0"/>
                <a:cs typeface="Times New Roman" pitchFamily="18" charset="0"/>
              </a:rPr>
              <a:t> into 10 latent ranks.</a:t>
            </a: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kumimoji="1" lang="en-US" altLang="ja-JP" sz="3600" dirty="0" smtClean="0">
                <a:latin typeface="Times New Roman" pitchFamily="18" charset="0"/>
                <a:cs typeface="Times New Roman" pitchFamily="18" charset="0"/>
              </a:rPr>
              <a:t>- With scores above 2.50</a:t>
            </a:r>
            <a:endParaRPr kumimoji="1" lang="ja-JP" alt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5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RESULTS</a:t>
            </a:r>
            <a:endParaRPr kumimoji="1" lang="ja-JP" altLang="en-US" sz="5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114384" y="514292"/>
          <a:ext cx="10715705" cy="8715464"/>
        </p:xfrm>
        <a:graphic>
          <a:graphicData uri="http://schemas.openxmlformats.org/drawingml/2006/table">
            <a:tbl>
              <a:tblPr/>
              <a:tblGrid>
                <a:gridCol w="303838"/>
                <a:gridCol w="1606000"/>
                <a:gridCol w="3233701"/>
                <a:gridCol w="466608"/>
                <a:gridCol w="466608"/>
                <a:gridCol w="463895"/>
                <a:gridCol w="463895"/>
                <a:gridCol w="463895"/>
                <a:gridCol w="463895"/>
                <a:gridCol w="463895"/>
                <a:gridCol w="463895"/>
                <a:gridCol w="463895"/>
                <a:gridCol w="463895"/>
                <a:gridCol w="463895"/>
                <a:gridCol w="463895"/>
              </a:tblGrid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  <a:endParaRPr lang="ja-JP" altLang="en-US" sz="8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　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Item Reference Profile (IRP)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No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Types of RC or WH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Sentences used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Mean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SD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Rank 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Rank 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Rank 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Rank 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Rank 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Rank 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Rank 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Rank 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Rank 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Rank 10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H24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WH (question)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What did your mother want to talk about?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3.288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1.184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3.022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3.109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3.228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3.333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3.385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3.387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3.377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3.383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3.406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3.428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H14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WH (question)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What did you do for your son last week?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3.168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1.254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2.922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2.972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3.053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3.141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3.202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3.228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3.244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3.286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3.344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3.387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H28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WH (question)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When did he go to London to study English?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3.085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1.337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2.888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2.940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2.999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3.051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3.089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3.121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3.161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3.206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3.244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3.269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O43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RC (null)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house you can see on the corner was built ten years ago.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3.128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1.313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2.685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2.751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2.857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2.996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3.143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3.267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3.349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3.398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3.430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3.458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O37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RC (</a:t>
                      </a:r>
                      <a:r>
                        <a:rPr lang="en-US" sz="8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wh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-operator)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job which I wanted to apply for was very popular.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3.124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1.227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2.664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2.722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2.822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2.953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3.088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3.211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3.319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3.409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3.484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3.545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H10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(sentential subject)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Who(m) did that she went out with make him sad?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2.807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1.137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2.522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2.566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2.617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2.665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2.706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2.761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2.858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3.003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3.156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3.263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H21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(sub-aux inversion) 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Who your favorite movie stars are?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2.767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1.431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2.600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2.626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2.683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2.756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2.812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2.833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2.829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2.828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2.850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2.886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H33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(relative clause)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What did they visit a shop which sold?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2.607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1.231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2.576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2.592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2.605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2.606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2.590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2.570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2.566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2.593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2.642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2.688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O29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RC (</a:t>
                      </a:r>
                      <a:r>
                        <a:rPr lang="en-US" sz="8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wh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-operator)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woman who helped me with my homework is Hanae.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3.139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1.357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2.457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2.554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2.722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2.944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3.172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3.352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3.467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3.535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3.591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3.647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O12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RC (that)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picture that he is looking at was painted by Picasso.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3.018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1.388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2.498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2.606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2.760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2.920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3.049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3.144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3.218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3.286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3.355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3.418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O07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(relative clause)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This is the soup which Mari visited a restaurant which served.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2.953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1.230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2.499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2.540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2.609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2.713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2.845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2.988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3.131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3.269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3.389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3.476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H12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WH (question)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Why was the man surprised to read a letter?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2.789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1.420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2.477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2.531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2.625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2.736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2.825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2.875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2.912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2.959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3.015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3.061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H27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RC (</a:t>
                      </a:r>
                      <a:r>
                        <a:rPr lang="en-US" sz="8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wh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-operator)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boy who(m) I met yesterday broke the car.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2.664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1.576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2.479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2.525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2.572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2.607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2.628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2.654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2.714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2.800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2.871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2.902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H07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(sub-aux inversion) 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Where your friend got such a great idea?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2.694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1.411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2.474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2.513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2.594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2.692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2.760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2.775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2.761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2.762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2.795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2.844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O33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RC (wh-operator)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man who(m) I employed as my assistant works hard.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3.038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1.288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2.462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2.496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2.595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2.766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2.970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3.164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3.325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3.444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3.524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3.578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H04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(relative clause)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What did he interview the teacher who wrote?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2.712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1.224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2.466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2.485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2.525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2.581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2.643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2.714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2.797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2.891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2.982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3.054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O06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RC (null)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magazine they are always talking about is very useful.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2.751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1.543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2.023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2.096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2.267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2.531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2.812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3.027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3.149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3.204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3.233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3.259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O02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RC (that)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car that you can see over there caused this accident.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2.692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1.477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2.262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2.305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2.394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2.523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2.660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2.774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2.865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2.949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3.032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3.101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O25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(resumptive pro)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classmate that you don’t like him is very unkind.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2.688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1.506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2.179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2.237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2.336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2.461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2.581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2.695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2.829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2.989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3.149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3.279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O04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(doubly-filled comp)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woman who that is singing on the stage is my aunt.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2.685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1.558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2.268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2.304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2.364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2.457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2.561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2.655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2.763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2.917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3.099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3.257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O20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RC (that)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student that has written this letter must be crazy.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2.587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1.523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2.157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2.185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2.256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2.369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2.507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2.659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2.803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2.907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2.971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3.017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O31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(resumptive pro)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friend that I lent the book to her studied very hard.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2.694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1.474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2.120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2.163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2.237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2.345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2.488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2.671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2.890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3.114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3.304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3.437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O44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(sentential subject)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This is the meeting which that Taro attended shocked his parents.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2.739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1.243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2.359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2.363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2.369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2.392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2.466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2.619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2.840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3.076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3.272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3.405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O18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(resumptive pro)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town that my mother came from it is far from here.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2.618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1.465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2.171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2.188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2.229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2.299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2.391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2.517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2.699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2.929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3.156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3.329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H25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(sub-aux inversion) 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Whose car your father is going to drive?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2.491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1.398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2.334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2.344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2.367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2.411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2.469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2.529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2.586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2.633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2.660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2.668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H11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(sub-aux inversion) 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Which city you believe that they attacked?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2.561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1.347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2.325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2.349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2.376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2.406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2.447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2.514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2.620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2.755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2.884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2.972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H35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(sub-aux inversion) 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Which medal it is difficult for him to win?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2.456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1.441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2.172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2.202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2.262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2.349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2.438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2.513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2.584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2.657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2.718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2.756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O03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(sentential subject)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This is the ghost which a picture of frightened the children.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2.458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1.481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1.902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1.958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2.072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2.226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2.372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2.489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2.607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2.761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2.939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3.090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O40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(adjunct island)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This is the homework which Ann went to school before she did.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2.411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1.438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2.060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2.043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2.037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2.066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2.159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2.318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2.515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2.715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2.893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3.026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O27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RC (</a:t>
                      </a:r>
                      <a:r>
                        <a:rPr lang="en-US" sz="8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wh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-operator)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girl for whom I have bought a computer is my sister.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2.339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1.594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1.812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1.863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1.953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2.068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2.183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2.309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2.476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2.683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2.879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3.015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O39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(doubly-filled comp)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dogs which that I gave the milk to were very small.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2.449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1.469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2.242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2.217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2.200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2.211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2.254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2.325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2.431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2.588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2.774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2.931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O14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RC (</a:t>
                      </a:r>
                      <a:r>
                        <a:rPr lang="en-US" sz="8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wh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-operator)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boy to whom I talked yesterday seemed very nervous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2.272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1.600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1.791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1.847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1.940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2.049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2.147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2.255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2.406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2.583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2.744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2.859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O08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(doubly-filled comp)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woman whom that we talked with was our teacher.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2.420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1.538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2.276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2.257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2.240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2.248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2.288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2.351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2.438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2.545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2.650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2.729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H03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(sub-aux inversion) 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Why she was worried about her daughter?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2.298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1.648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2.091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2.071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2.062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2.080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2.136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2.239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2.381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2.533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2.652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2.725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O10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RC (</a:t>
                      </a:r>
                      <a:r>
                        <a:rPr lang="en-US" sz="8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wh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-operator)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girl whose handbag was stolen is suffering from shock.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2.317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1.568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2.016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2.039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2.092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2.182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2.290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2.392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2.469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2.519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2.554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2.589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O21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(adjunct island)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This is the girl who(m) the bell rang while I was thinking of.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2.321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1.436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2.067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2.092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2.123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2.164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2.221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2.297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2.389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2.496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2.600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2.678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O11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(doubly-filled comp)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glasses which that Judy broke were very expensive.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2.308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1.521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2.273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2.239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2.170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2.085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2.025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2.034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2.139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2.336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2.572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2.769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H29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(sentential subject)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What did a discussion of occur during the meeting?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2.241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1.279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2.080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2.104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2.124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2.136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2.147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2.177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2.243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2.351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2.468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2.557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H01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WH (question)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Whose books did you borrow yesterday?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2.456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1.515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2.396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2.414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2.446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2.491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2.534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2.550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2.529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2.481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2.429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2.388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H06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WH (question)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Who came to see your father yesterday?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2.363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1.604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2.331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2.343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2.359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2.363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2.340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2.315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2.327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2.383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2.437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2.456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H32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WH (question)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What books is it necessary for you to read?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2.123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1.422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2.140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2.135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2.126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2.113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2.105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2.113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2.129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2.136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2.125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2.107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O16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RC (</a:t>
                      </a:r>
                      <a:r>
                        <a:rPr lang="en-US" sz="8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wh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-operator)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man used a word whose meaning I don’t know at all.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2.229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1.550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2.042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2.071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2.109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2.153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2.196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2.232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2.269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2.317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2.376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2.439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O23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RC (that)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student that you gave a present to looked very happy.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2.151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1.635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2.033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2.097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2.173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2.243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2.296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2.321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2.291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2.199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2.086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2.010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H08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(embedded question)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Which book did she ask John when he read?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2.248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1.409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2.291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2.278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2.236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2.176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2.136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2.152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2.220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2.300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2.346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2.348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H15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(complex NP)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Who(m) did they know the fact that David hit?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2.085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1.390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2.040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2.063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2.086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2.098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2.099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2.099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2.108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2.118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2.114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2.097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H26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(adjunct island)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Who(m) did a fire occur while you were talking with?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2.173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1.283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2.106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2.084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2.076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2.092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2.121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2.146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2.174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2.224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2.290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2.342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O15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(embedded question)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This is the house which Peter knows when Tom bought.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2.155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1.424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2.184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2.183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2.180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2.166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2.136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2.096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2.063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2.067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2.120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2.197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O19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(complex NP)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This is the boy who(m) Jack described the way that Bill hit.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2.238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1.336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2.141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2.137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2.134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2.134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2.150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2.186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2.236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2.295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2.368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2.446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O32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(embedded question)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This is the story which Kyoko wondered who believed.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2.321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1.476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2.312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2.312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2.286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2.258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2.265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2.303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2.335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2.348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2.363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2.387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H36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(embedded question)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What did you wonder who would believe?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2.063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1.421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1.989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1.997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2.004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2.009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2.018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2.034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2.063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2.108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2.166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2.218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H17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(sub-aux inversion) 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What you and your son looked at?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2.090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1.595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1.809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1.826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1.885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1.977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2.066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2.141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2.220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2.304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2.368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2.399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H34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(complex NP)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Which car did he believe the claim that John stole?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2.035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1.320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1.991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1.990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1.991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1.988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1.980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1.979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2.006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2.064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2.131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2.180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H30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*WH (sub-aux inversion) 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What you and your friend wanted to do?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2.008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1.552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1.861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1.862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1.873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1.909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1.976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2.057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2.126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2.163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2.171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2.166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O28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(complex NP)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This is the car which we heard the news that Toru bought.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2.058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1.494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1.994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1.956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1.905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1.855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1.829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1.853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1.949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2.117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2.311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2.468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O41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(resumptive pro)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building that it stands near the lake is our school.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1.944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1.672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1.625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1.607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1.608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1.642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1.708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1.810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1.964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2.169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2.389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2.567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O36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*RC (relative clause)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This is the book which John interviewed the man who criticized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1.818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1.471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1.747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1.736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1.712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1.683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1.667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1.689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1.757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1.868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1.998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2.103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H19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WH (question)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Who(m) does she know that Mary loved?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1.774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1.435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1.785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1.783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1.787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1.799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1.810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1.813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1.799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1.766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1.728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1.702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H13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RC (</a:t>
                      </a:r>
                      <a:r>
                        <a:rPr lang="en-US" sz="8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wh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-operator)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girl from whom I received a letter is pretty.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1.296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1.359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1.406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1.388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1.372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1.354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1.321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1.268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1.218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1.189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1.179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1.176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O35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RC (null)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The friend they lent money to bought a very big house.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1.663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1.633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1.412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1.475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1.562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1.655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1.748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1.831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1.875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1.850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1.774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1.693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05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H16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*WH (adjunct island)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Which car did they cross the street when John stopped?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1.501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1.373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1.499</a:t>
                      </a:r>
                    </a:p>
                  </a:txBody>
                  <a:tcPr marL="3632" marR="3632" marT="36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1.505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1.504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1.489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1.472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1.478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1.511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1.539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1.538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1.513</a:t>
                      </a:r>
                    </a:p>
                  </a:txBody>
                  <a:tcPr marL="3632" marR="3632" marT="363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1114389" y="228568"/>
            <a:ext cx="264320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Table 1 Results</a:t>
            </a:r>
            <a:endParaRPr lang="en-US" altLang="ja-JP" sz="1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74606827"/>
              </p:ext>
            </p:extLst>
          </p:nvPr>
        </p:nvGraphicFramePr>
        <p:xfrm>
          <a:off x="685760" y="1228700"/>
          <a:ext cx="11572956" cy="3143272"/>
        </p:xfrm>
        <a:graphic>
          <a:graphicData uri="http://schemas.openxmlformats.org/drawingml/2006/table">
            <a:tbl>
              <a:tblPr/>
              <a:tblGrid>
                <a:gridCol w="1295428"/>
                <a:gridCol w="10277528"/>
              </a:tblGrid>
              <a:tr h="31432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Rank 1</a:t>
                      </a:r>
                      <a:endParaRPr lang="ja-JP" sz="24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[R43] 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RC (null)</a:t>
                      </a:r>
                      <a:r>
                        <a:rPr lang="en-US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The house you can see on the corner was built ten years ago.</a:t>
                      </a:r>
                      <a:endParaRPr lang="ja-JP" sz="2400" kern="100" dirty="0" smtClean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[R37] 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RC (</a:t>
                      </a:r>
                      <a:r>
                        <a:rPr lang="en-US" sz="2400" b="1" i="1" kern="100" dirty="0" err="1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-operator)</a:t>
                      </a:r>
                      <a:r>
                        <a:rPr lang="en-US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The job which I wanted to apply for was very popular.</a:t>
                      </a:r>
                      <a:endParaRPr lang="ja-JP" sz="2400" kern="100" dirty="0" smtClean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[W14] 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(question)</a:t>
                      </a:r>
                      <a:r>
                        <a:rPr lang="en-US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What did you do for your son last week?</a:t>
                      </a:r>
                      <a:endParaRPr lang="ja-JP" sz="2400" kern="100" dirty="0" smtClean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[W24] 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(question)</a:t>
                      </a:r>
                      <a:r>
                        <a:rPr lang="en-US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What did your mother want to talk about?</a:t>
                      </a:r>
                      <a:endParaRPr lang="ja-JP" sz="2400" kern="100" dirty="0" smtClean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[W28] 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(question)</a:t>
                      </a:r>
                      <a:r>
                        <a:rPr lang="en-US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When did he go to London to study English?</a:t>
                      </a:r>
                      <a:endParaRPr lang="ja-JP" sz="2400" kern="100" dirty="0" smtClean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[W21]</a:t>
                      </a:r>
                      <a:r>
                        <a:rPr lang="en-US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(sub-aux inversion)</a:t>
                      </a:r>
                      <a:r>
                        <a:rPr lang="en-US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Who your favorite movie stars are?</a:t>
                      </a:r>
                      <a:endParaRPr lang="ja-JP" sz="2400" kern="100" dirty="0" smtClean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[W10]</a:t>
                      </a:r>
                      <a:r>
                        <a:rPr lang="en-US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(sentential subject)</a:t>
                      </a:r>
                      <a:r>
                        <a:rPr lang="en-US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</a:t>
                      </a:r>
                      <a:r>
                        <a:rPr lang="en-US" sz="22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Who(m) did that she went out with make him sad?</a:t>
                      </a:r>
                      <a:endParaRPr lang="ja-JP" sz="2200" kern="100" dirty="0" smtClean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[W33]</a:t>
                      </a:r>
                      <a:r>
                        <a:rPr lang="en-US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(relative clause)</a:t>
                      </a:r>
                      <a:r>
                        <a:rPr lang="en-US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What did they visit a shop which sold?</a:t>
                      </a:r>
                      <a:endParaRPr lang="ja-JP" sz="24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95132272"/>
              </p:ext>
            </p:extLst>
          </p:nvPr>
        </p:nvGraphicFramePr>
        <p:xfrm>
          <a:off x="685760" y="4514849"/>
          <a:ext cx="11572956" cy="2357454"/>
        </p:xfrm>
        <a:graphic>
          <a:graphicData uri="http://schemas.openxmlformats.org/drawingml/2006/table">
            <a:tbl>
              <a:tblPr/>
              <a:tblGrid>
                <a:gridCol w="1295428"/>
                <a:gridCol w="10277528"/>
              </a:tblGrid>
              <a:tr h="23574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Rank 2</a:t>
                      </a:r>
                      <a:endParaRPr lang="ja-JP" sz="24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[R12] </a:t>
                      </a: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RC (that)</a:t>
                      </a:r>
                      <a:r>
                        <a:rPr lang="en-US" sz="2400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The picture that he is looking at was painted by Picasso.</a:t>
                      </a:r>
                      <a:endParaRPr lang="ja-JP" sz="24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[R29] </a:t>
                      </a: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RC (</a:t>
                      </a:r>
                      <a:r>
                        <a:rPr lang="en-US" sz="2400" b="1" i="1" kern="100" dirty="0" err="1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</a:t>
                      </a: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-operator)</a:t>
                      </a:r>
                      <a:r>
                        <a:rPr lang="en-US" sz="2400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</a:t>
                      </a:r>
                      <a:r>
                        <a:rPr lang="en-US" sz="2200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The woman who helped me with my homework is </a:t>
                      </a:r>
                      <a:r>
                        <a:rPr lang="en-US" sz="2200" kern="100" dirty="0" err="1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Hanae</a:t>
                      </a:r>
                      <a:r>
                        <a:rPr lang="en-US" sz="2200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.</a:t>
                      </a:r>
                      <a:endParaRPr lang="ja-JP" sz="22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[W27] </a:t>
                      </a: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RC (</a:t>
                      </a:r>
                      <a:r>
                        <a:rPr lang="en-US" sz="2400" b="1" i="1" kern="100" dirty="0" err="1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</a:t>
                      </a: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-operator)</a:t>
                      </a:r>
                      <a:r>
                        <a:rPr lang="en-US" sz="2400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The boy who(m) I met yesterday broke the car.</a:t>
                      </a:r>
                      <a:endParaRPr lang="ja-JP" sz="24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[W12] </a:t>
                      </a: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(question)</a:t>
                      </a:r>
                      <a:r>
                        <a:rPr lang="en-US" sz="2400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Why was the man surprised to read a letter?</a:t>
                      </a:r>
                      <a:endParaRPr lang="ja-JP" sz="24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[W07]</a:t>
                      </a:r>
                      <a:r>
                        <a:rPr lang="en-US" sz="2400" b="0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(sub-aux inversion)</a:t>
                      </a:r>
                      <a:r>
                        <a:rPr lang="en-US" sz="2400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Where your friend got such a great idea?</a:t>
                      </a:r>
                      <a:endParaRPr lang="ja-JP" sz="24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  <a:p>
                      <a:pPr marL="400050" indent="-400050"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[R07]</a:t>
                      </a:r>
                      <a:r>
                        <a:rPr lang="en-US" sz="2400" b="0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RC (relative clause)</a:t>
                      </a:r>
                      <a:r>
                        <a:rPr lang="en-US" sz="2400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</a:t>
                      </a:r>
                      <a:r>
                        <a:rPr lang="en-US" sz="2000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This is the soup which Mari visited a restaurant which served.</a:t>
                      </a:r>
                      <a:endParaRPr lang="ja-JP" sz="20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5760" y="690403"/>
            <a:ext cx="105013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Table 2 Sentence types learners </a:t>
            </a:r>
            <a:r>
              <a:rPr lang="en-US" altLang="ja-JP" sz="24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in</a:t>
            </a: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 </a:t>
            </a: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each rank can respond correctly</a:t>
            </a:r>
            <a:endParaRPr kumimoji="1" lang="en-US" altLang="ja-JP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685760" y="7015178"/>
          <a:ext cx="11572956" cy="785818"/>
        </p:xfrm>
        <a:graphic>
          <a:graphicData uri="http://schemas.openxmlformats.org/drawingml/2006/table">
            <a:tbl>
              <a:tblPr/>
              <a:tblGrid>
                <a:gridCol w="1295428"/>
                <a:gridCol w="10277528"/>
              </a:tblGrid>
              <a:tr h="7858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Rank 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3</a:t>
                      </a:r>
                      <a:endParaRPr lang="ja-JP" sz="24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latin typeface="Times New Roman"/>
                          <a:ea typeface="ＭＳ 明朝"/>
                          <a:cs typeface="Times New Roman"/>
                        </a:rPr>
                        <a:t>[R33] </a:t>
                      </a:r>
                      <a:r>
                        <a:rPr lang="en-US" sz="2400" b="1" kern="100" dirty="0" smtClean="0">
                          <a:latin typeface="Times New Roman"/>
                          <a:ea typeface="ＭＳ 明朝"/>
                          <a:cs typeface="Times New Roman"/>
                        </a:rPr>
                        <a:t>RC (</a:t>
                      </a:r>
                      <a:r>
                        <a:rPr lang="en-US" sz="2400" b="1" i="1" kern="100" dirty="0" err="1" smtClean="0">
                          <a:latin typeface="Times New Roman"/>
                          <a:ea typeface="ＭＳ 明朝"/>
                          <a:cs typeface="Times New Roman"/>
                        </a:rPr>
                        <a:t>wh</a:t>
                      </a:r>
                      <a:r>
                        <a:rPr lang="en-US" sz="2400" b="1" kern="100" dirty="0" smtClean="0">
                          <a:latin typeface="Times New Roman"/>
                          <a:ea typeface="ＭＳ 明朝"/>
                          <a:cs typeface="Times New Roman"/>
                        </a:rPr>
                        <a:t>-operator)</a:t>
                      </a:r>
                      <a:r>
                        <a:rPr lang="en-US" sz="2400" kern="100" dirty="0" smtClean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US" sz="2200" kern="100" dirty="0" smtClean="0">
                          <a:latin typeface="Times New Roman"/>
                          <a:ea typeface="ＭＳ 明朝"/>
                          <a:cs typeface="Times New Roman"/>
                        </a:rPr>
                        <a:t>The man who(m) I employed as my assistant works hard.</a:t>
                      </a:r>
                      <a:endParaRPr lang="ja-JP" sz="220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 smtClean="0">
                          <a:solidFill>
                            <a:srgbClr val="FF0000"/>
                          </a:solidFill>
                          <a:latin typeface="Times New Roman"/>
                          <a:ea typeface="ＭＳ 明朝"/>
                          <a:cs typeface="Times New Roman"/>
                        </a:rPr>
                        <a:t>[W04]</a:t>
                      </a:r>
                      <a:r>
                        <a:rPr lang="en-US" sz="2400" b="0" kern="100" dirty="0" smtClean="0">
                          <a:latin typeface="Times New Roman"/>
                          <a:ea typeface="ＭＳ 明朝"/>
                          <a:cs typeface="Times New Roman"/>
                        </a:rPr>
                        <a:t>*</a:t>
                      </a:r>
                      <a:r>
                        <a:rPr lang="en-US" sz="2400" b="1" kern="100" dirty="0" smtClean="0">
                          <a:latin typeface="Times New Roman"/>
                          <a:ea typeface="ＭＳ 明朝"/>
                          <a:cs typeface="Times New Roman"/>
                        </a:rPr>
                        <a:t>WH (relative clause)</a:t>
                      </a:r>
                      <a:r>
                        <a:rPr lang="en-US" sz="2400" kern="100" dirty="0" smtClean="0">
                          <a:latin typeface="Times New Roman"/>
                          <a:ea typeface="ＭＳ 明朝"/>
                          <a:cs typeface="Times New Roman"/>
                        </a:rPr>
                        <a:t>: What did he interview the teacher who wrote?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685760" y="8015310"/>
          <a:ext cx="11572956" cy="857255"/>
        </p:xfrm>
        <a:graphic>
          <a:graphicData uri="http://schemas.openxmlformats.org/drawingml/2006/table">
            <a:tbl>
              <a:tblPr/>
              <a:tblGrid>
                <a:gridCol w="1295428"/>
                <a:gridCol w="10277528"/>
              </a:tblGrid>
              <a:tr h="8572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Rank 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4</a:t>
                      </a:r>
                      <a:endParaRPr lang="ja-JP" sz="24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[R02]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 RC (that)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The car that you can see over there caused this accident.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[R06] 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RC (null)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The magazine they are always talking about is very useful.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685760" y="585758"/>
          <a:ext cx="11572956" cy="1143008"/>
        </p:xfrm>
        <a:graphic>
          <a:graphicData uri="http://schemas.openxmlformats.org/drawingml/2006/table">
            <a:tbl>
              <a:tblPr/>
              <a:tblGrid>
                <a:gridCol w="1295428"/>
                <a:gridCol w="10277528"/>
              </a:tblGrid>
              <a:tr h="11430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Rank 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5</a:t>
                      </a:r>
                      <a:endParaRPr lang="ja-JP" sz="24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[R20] 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RC (that)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The student that has written this letter must be crazy.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[R25]</a:t>
                      </a:r>
                      <a:r>
                        <a:rPr lang="en-US" sz="2400" b="0" kern="100" dirty="0">
                          <a:latin typeface="Times New Roman"/>
                          <a:ea typeface="ＭＳ 明朝"/>
                          <a:cs typeface="Times New Roman"/>
                        </a:rPr>
                        <a:t>*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RC (</a:t>
                      </a:r>
                      <a:r>
                        <a:rPr lang="en-US" sz="2400" b="1" kern="100" dirty="0" err="1">
                          <a:latin typeface="Times New Roman"/>
                          <a:ea typeface="ＭＳ 明朝"/>
                          <a:cs typeface="Times New Roman"/>
                        </a:rPr>
                        <a:t>resumptive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 pro)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US" sz="2200" kern="100" dirty="0">
                          <a:latin typeface="Times New Roman"/>
                          <a:ea typeface="ＭＳ 明朝"/>
                          <a:cs typeface="Times New Roman"/>
                        </a:rPr>
                        <a:t>The classmate that you don’t like him is very unkind.</a:t>
                      </a:r>
                      <a:endParaRPr lang="ja-JP" sz="22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457200" indent="-457200"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[R04]</a:t>
                      </a:r>
                      <a:r>
                        <a:rPr lang="en-US" sz="2400" b="0" kern="100" dirty="0">
                          <a:latin typeface="Times New Roman"/>
                          <a:ea typeface="ＭＳ 明朝"/>
                          <a:cs typeface="Times New Roman"/>
                        </a:rPr>
                        <a:t>*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RC (doubly-filled comp)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US" sz="2100" kern="100" dirty="0">
                          <a:latin typeface="Times New Roman"/>
                          <a:ea typeface="ＭＳ 明朝"/>
                          <a:cs typeface="Times New Roman"/>
                        </a:rPr>
                        <a:t>The woman who that is singing on the stage is my aunt.</a:t>
                      </a:r>
                      <a:endParaRPr lang="ja-JP" sz="21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46809548"/>
              </p:ext>
            </p:extLst>
          </p:nvPr>
        </p:nvGraphicFramePr>
        <p:xfrm>
          <a:off x="685760" y="1871643"/>
          <a:ext cx="11572956" cy="2214578"/>
        </p:xfrm>
        <a:graphic>
          <a:graphicData uri="http://schemas.openxmlformats.org/drawingml/2006/table">
            <a:tbl>
              <a:tblPr/>
              <a:tblGrid>
                <a:gridCol w="1295428"/>
                <a:gridCol w="10277528"/>
              </a:tblGrid>
              <a:tr h="2214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Rank 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6</a:t>
                      </a:r>
                      <a:endParaRPr lang="ja-JP" sz="24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[R18]</a:t>
                      </a:r>
                      <a:r>
                        <a:rPr lang="en-US" sz="2400" b="0" kern="100" dirty="0">
                          <a:latin typeface="Times New Roman"/>
                          <a:ea typeface="ＭＳ 明朝"/>
                          <a:cs typeface="Times New Roman"/>
                        </a:rPr>
                        <a:t>*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RC (</a:t>
                      </a:r>
                      <a:r>
                        <a:rPr lang="en-US" sz="2400" b="1" kern="100" dirty="0" err="1">
                          <a:latin typeface="Times New Roman"/>
                          <a:ea typeface="ＭＳ 明朝"/>
                          <a:cs typeface="Times New Roman"/>
                        </a:rPr>
                        <a:t>resumptive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 pro)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US" sz="2200" kern="100" dirty="0">
                          <a:latin typeface="Times New Roman"/>
                          <a:ea typeface="ＭＳ 明朝"/>
                          <a:cs typeface="Times New Roman"/>
                        </a:rPr>
                        <a:t>The town that my mother came from it is far from </a:t>
                      </a:r>
                      <a:r>
                        <a:rPr lang="en-US" sz="2200" kern="100" dirty="0" smtClean="0">
                          <a:latin typeface="Times New Roman"/>
                          <a:ea typeface="ＭＳ 明朝"/>
                          <a:cs typeface="Times New Roman"/>
                        </a:rPr>
                        <a:t>here.</a:t>
                      </a:r>
                      <a:endParaRPr lang="ja-JP" sz="22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[R31]</a:t>
                      </a:r>
                      <a:r>
                        <a:rPr lang="en-US" sz="2400" b="0" kern="100" dirty="0">
                          <a:latin typeface="Times New Roman"/>
                          <a:ea typeface="ＭＳ 明朝"/>
                          <a:cs typeface="Times New Roman"/>
                        </a:rPr>
                        <a:t>*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RC (</a:t>
                      </a:r>
                      <a:r>
                        <a:rPr lang="en-US" sz="2400" b="1" kern="100" dirty="0" err="1">
                          <a:latin typeface="Times New Roman"/>
                          <a:ea typeface="ＭＳ 明朝"/>
                          <a:cs typeface="Times New Roman"/>
                        </a:rPr>
                        <a:t>resumptive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 pro)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US" sz="2200" kern="100" dirty="0">
                          <a:latin typeface="Times New Roman"/>
                          <a:ea typeface="ＭＳ 明朝"/>
                          <a:cs typeface="Times New Roman"/>
                        </a:rPr>
                        <a:t>The friend that I lent the book to her studied very hard.</a:t>
                      </a:r>
                      <a:endParaRPr lang="ja-JP" sz="22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457200" indent="-457200"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rgbClr val="FF0000"/>
                          </a:solidFill>
                          <a:latin typeface="Times New Roman"/>
                          <a:ea typeface="ＭＳ 明朝"/>
                          <a:cs typeface="Times New Roman"/>
                        </a:rPr>
                        <a:t>[R44]</a:t>
                      </a:r>
                      <a:r>
                        <a:rPr lang="en-US" sz="2400" b="0" kern="100" dirty="0">
                          <a:latin typeface="Times New Roman"/>
                          <a:ea typeface="ＭＳ 明朝"/>
                          <a:cs typeface="Times New Roman"/>
                        </a:rPr>
                        <a:t>*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RC (sentential subject)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US" sz="1800" kern="100" dirty="0">
                          <a:latin typeface="Times New Roman"/>
                          <a:ea typeface="ＭＳ 明朝"/>
                          <a:cs typeface="Times New Roman"/>
                        </a:rPr>
                        <a:t>This is the meeting which that Taro attended shocked his parents.</a:t>
                      </a:r>
                      <a:endParaRPr lang="ja-JP" sz="1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[W11]</a:t>
                      </a:r>
                      <a:r>
                        <a:rPr lang="en-US" sz="2400" b="0" kern="100" dirty="0">
                          <a:latin typeface="Times New Roman"/>
                          <a:ea typeface="ＭＳ 明朝"/>
                          <a:cs typeface="Times New Roman"/>
                        </a:rPr>
                        <a:t>*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WH (sub-aux inversion)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Which city you believe that they attacked?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[W25]</a:t>
                      </a:r>
                      <a:r>
                        <a:rPr lang="en-US" sz="2400" b="0" kern="100" dirty="0">
                          <a:latin typeface="Times New Roman"/>
                          <a:ea typeface="ＭＳ 明朝"/>
                          <a:cs typeface="Times New Roman"/>
                        </a:rPr>
                        <a:t>*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WH (sub-aux inversion)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Whose car your father is going to drive?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[W35]</a:t>
                      </a:r>
                      <a:r>
                        <a:rPr lang="en-US" sz="2400" b="0" kern="100" dirty="0">
                          <a:latin typeface="Times New Roman"/>
                          <a:ea typeface="ＭＳ 明朝"/>
                          <a:cs typeface="Times New Roman"/>
                        </a:rPr>
                        <a:t>*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WH (sub-aux inversion)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Which medal it is difficult for him to win?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685760" y="4229096"/>
          <a:ext cx="11572956" cy="785818"/>
        </p:xfrm>
        <a:graphic>
          <a:graphicData uri="http://schemas.openxmlformats.org/drawingml/2006/table">
            <a:tbl>
              <a:tblPr/>
              <a:tblGrid>
                <a:gridCol w="1295428"/>
                <a:gridCol w="10277528"/>
              </a:tblGrid>
              <a:tr h="7858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Rank 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7</a:t>
                      </a:r>
                      <a:endParaRPr lang="ja-JP" sz="24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rgbClr val="FF0000"/>
                          </a:solidFill>
                          <a:latin typeface="Times New Roman"/>
                          <a:ea typeface="ＭＳ 明朝"/>
                          <a:cs typeface="Times New Roman"/>
                        </a:rPr>
                        <a:t>[R03]</a:t>
                      </a:r>
                      <a:r>
                        <a:rPr lang="en-US" sz="2400" b="0" kern="100" dirty="0">
                          <a:latin typeface="Times New Roman"/>
                          <a:ea typeface="ＭＳ 明朝"/>
                          <a:cs typeface="Times New Roman"/>
                        </a:rPr>
                        <a:t>*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RC (sentential subject)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US" sz="2000" kern="100" dirty="0">
                          <a:latin typeface="Times New Roman"/>
                          <a:ea typeface="ＭＳ 明朝"/>
                          <a:cs typeface="Times New Roman"/>
                        </a:rPr>
                        <a:t>This is the ghost which a picture of frightened the children. </a:t>
                      </a:r>
                      <a:endParaRPr lang="ja-JP" sz="2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457200" indent="-457200"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rgbClr val="FF0000"/>
                          </a:solidFill>
                          <a:latin typeface="Times New Roman"/>
                          <a:ea typeface="ＭＳ 明朝"/>
                          <a:cs typeface="Times New Roman"/>
                        </a:rPr>
                        <a:t>[R40]</a:t>
                      </a:r>
                      <a:r>
                        <a:rPr lang="en-US" sz="2400" b="0" kern="100" dirty="0">
                          <a:latin typeface="Times New Roman"/>
                          <a:ea typeface="ＭＳ 明朝"/>
                          <a:cs typeface="Times New Roman"/>
                        </a:rPr>
                        <a:t>*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RC (adjunct island)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US" sz="2000" kern="100" dirty="0" smtClean="0">
                          <a:latin typeface="Times New Roman"/>
                          <a:ea typeface="ＭＳ 明朝"/>
                          <a:cs typeface="Times New Roman"/>
                        </a:rPr>
                        <a:t>This is the homework which Ann went to school before she did.</a:t>
                      </a:r>
                      <a:endParaRPr lang="ja-JP" sz="2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685760" y="5157791"/>
          <a:ext cx="11572956" cy="2286016"/>
        </p:xfrm>
        <a:graphic>
          <a:graphicData uri="http://schemas.openxmlformats.org/drawingml/2006/table">
            <a:tbl>
              <a:tblPr/>
              <a:tblGrid>
                <a:gridCol w="1295428"/>
                <a:gridCol w="10277528"/>
              </a:tblGrid>
              <a:tr h="22860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Rank 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8</a:t>
                      </a:r>
                      <a:endParaRPr lang="ja-JP" sz="24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[R10] 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RC (</a:t>
                      </a:r>
                      <a:r>
                        <a:rPr lang="en-US" sz="2400" b="1" i="1" kern="100" dirty="0" err="1">
                          <a:latin typeface="Times New Roman"/>
                          <a:ea typeface="ＭＳ 明朝"/>
                          <a:cs typeface="Times New Roman"/>
                        </a:rPr>
                        <a:t>wh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-operator)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US" sz="2200" kern="100" dirty="0" smtClean="0">
                          <a:latin typeface="Times New Roman"/>
                          <a:ea typeface="ＭＳ 明朝"/>
                          <a:cs typeface="Times New Roman"/>
                        </a:rPr>
                        <a:t>The girl whose handbag was stolen is suffering from shock.</a:t>
                      </a:r>
                      <a:endParaRPr lang="ja-JP" sz="22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[R14] 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RC (</a:t>
                      </a:r>
                      <a:r>
                        <a:rPr lang="en-US" sz="2400" b="1" i="1" kern="100" dirty="0" err="1">
                          <a:latin typeface="Times New Roman"/>
                          <a:ea typeface="ＭＳ 明朝"/>
                          <a:cs typeface="Times New Roman"/>
                        </a:rPr>
                        <a:t>wh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-operator)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US" sz="2200" kern="100" dirty="0">
                          <a:latin typeface="Times New Roman"/>
                          <a:ea typeface="ＭＳ 明朝"/>
                          <a:cs typeface="Times New Roman"/>
                        </a:rPr>
                        <a:t>The boy to whom I talked yesterday seemed very nervous.</a:t>
                      </a:r>
                      <a:endParaRPr lang="ja-JP" sz="22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[R27] 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RC (</a:t>
                      </a:r>
                      <a:r>
                        <a:rPr lang="en-US" sz="2400" b="1" i="1" kern="100" dirty="0" err="1">
                          <a:latin typeface="Times New Roman"/>
                          <a:ea typeface="ＭＳ 明朝"/>
                          <a:cs typeface="Times New Roman"/>
                        </a:rPr>
                        <a:t>wh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-operator)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US" sz="2200" kern="100" dirty="0">
                          <a:latin typeface="Times New Roman"/>
                          <a:ea typeface="ＭＳ 明朝"/>
                          <a:cs typeface="Times New Roman"/>
                        </a:rPr>
                        <a:t>The girl for whom I have bought a computer is my sister.</a:t>
                      </a:r>
                      <a:endParaRPr lang="ja-JP" sz="22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457200" indent="-457200"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[R08]</a:t>
                      </a:r>
                      <a:r>
                        <a:rPr lang="en-US" sz="2400" b="0" kern="100" dirty="0">
                          <a:latin typeface="Times New Roman"/>
                          <a:ea typeface="ＭＳ 明朝"/>
                          <a:cs typeface="Times New Roman"/>
                        </a:rPr>
                        <a:t>*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RC (doubly-filled comp)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US" sz="2100" kern="100" dirty="0">
                          <a:latin typeface="Times New Roman"/>
                          <a:ea typeface="ＭＳ 明朝"/>
                          <a:cs typeface="Times New Roman"/>
                        </a:rPr>
                        <a:t>The woman whom that we talked with was our teacher.</a:t>
                      </a:r>
                      <a:endParaRPr lang="ja-JP" sz="21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457200" indent="-457200"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[R39]</a:t>
                      </a:r>
                      <a:r>
                        <a:rPr lang="en-US" sz="2400" b="0" kern="100" dirty="0">
                          <a:latin typeface="Times New Roman"/>
                          <a:ea typeface="ＭＳ 明朝"/>
                          <a:cs typeface="Times New Roman"/>
                        </a:rPr>
                        <a:t>*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RC (doubly-filled comp)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US" sz="2000" kern="100" dirty="0">
                          <a:latin typeface="Times New Roman"/>
                          <a:ea typeface="ＭＳ 明朝"/>
                          <a:cs typeface="Times New Roman"/>
                        </a:rPr>
                        <a:t>The dogs which that I gave the milk to were very small.</a:t>
                      </a:r>
                      <a:endParaRPr lang="ja-JP" sz="2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[W03]</a:t>
                      </a:r>
                      <a:r>
                        <a:rPr lang="en-US" sz="2400" b="0" kern="100" dirty="0">
                          <a:latin typeface="Times New Roman"/>
                          <a:ea typeface="ＭＳ 明朝"/>
                          <a:cs typeface="Times New Roman"/>
                        </a:rPr>
                        <a:t>*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WH (sub-aux inversion)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Why she was worried about her daughter?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99396382"/>
              </p:ext>
            </p:extLst>
          </p:nvPr>
        </p:nvGraphicFramePr>
        <p:xfrm>
          <a:off x="685760" y="7586682"/>
          <a:ext cx="11572956" cy="928694"/>
        </p:xfrm>
        <a:graphic>
          <a:graphicData uri="http://schemas.openxmlformats.org/drawingml/2006/table">
            <a:tbl>
              <a:tblPr/>
              <a:tblGrid>
                <a:gridCol w="1295428"/>
                <a:gridCol w="10277528"/>
              </a:tblGrid>
              <a:tr h="9286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Rank 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9</a:t>
                      </a:r>
                      <a:endParaRPr lang="ja-JP" sz="24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[R11]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*RC (doubly-filled comp)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US" sz="2000" kern="100" dirty="0">
                          <a:latin typeface="Times New Roman"/>
                          <a:ea typeface="ＭＳ 明朝"/>
                          <a:cs typeface="Times New Roman"/>
                        </a:rPr>
                        <a:t>The glasses which that Judy broke were very expensive.</a:t>
                      </a:r>
                      <a:endParaRPr lang="ja-JP" sz="2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rgbClr val="FF0000"/>
                          </a:solidFill>
                          <a:latin typeface="Times New Roman"/>
                          <a:ea typeface="ＭＳ 明朝"/>
                          <a:cs typeface="Times New Roman"/>
                        </a:rPr>
                        <a:t>[R21]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*RC (adjunct island)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US" sz="2100" kern="100" dirty="0">
                          <a:latin typeface="Times New Roman"/>
                          <a:ea typeface="ＭＳ 明朝"/>
                          <a:cs typeface="Times New Roman"/>
                        </a:rPr>
                        <a:t>This is the girl who(m) the bell rang while I was thinking of.</a:t>
                      </a:r>
                      <a:endParaRPr lang="ja-JP" sz="21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99278438"/>
              </p:ext>
            </p:extLst>
          </p:nvPr>
        </p:nvGraphicFramePr>
        <p:xfrm>
          <a:off x="685760" y="8658252"/>
          <a:ext cx="11572956" cy="428628"/>
        </p:xfrm>
        <a:graphic>
          <a:graphicData uri="http://schemas.openxmlformats.org/drawingml/2006/table">
            <a:tbl>
              <a:tblPr/>
              <a:tblGrid>
                <a:gridCol w="1295428"/>
                <a:gridCol w="10277528"/>
              </a:tblGrid>
              <a:tr h="4286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kern="100" dirty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Rank </a:t>
                      </a:r>
                      <a:r>
                        <a:rPr lang="en-US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10</a:t>
                      </a:r>
                      <a:endParaRPr lang="ja-JP" sz="24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solidFill>
                            <a:srgbClr val="FF0000"/>
                          </a:solidFill>
                          <a:latin typeface="Times New Roman"/>
                          <a:ea typeface="ＭＳ 明朝"/>
                          <a:cs typeface="Times New Roman"/>
                        </a:rPr>
                        <a:t>[W29]</a:t>
                      </a:r>
                      <a:r>
                        <a:rPr lang="en-US" sz="2400" b="0" kern="100" dirty="0">
                          <a:latin typeface="Times New Roman"/>
                          <a:ea typeface="ＭＳ 明朝"/>
                          <a:cs typeface="Times New Roman"/>
                        </a:rPr>
                        <a:t>*</a:t>
                      </a:r>
                      <a:r>
                        <a:rPr lang="en-US" sz="2400" b="1" kern="100" dirty="0">
                          <a:latin typeface="Times New Roman"/>
                          <a:ea typeface="ＭＳ 明朝"/>
                          <a:cs typeface="Times New Roman"/>
                        </a:rPr>
                        <a:t>WH (sentential subject)</a:t>
                      </a:r>
                      <a:r>
                        <a:rPr lang="en-US" sz="2400" kern="100" dirty="0">
                          <a:latin typeface="Times New Roman"/>
                          <a:ea typeface="ＭＳ 明朝"/>
                          <a:cs typeface="Times New Roman"/>
                        </a:rPr>
                        <a:t>: </a:t>
                      </a:r>
                      <a:r>
                        <a:rPr lang="en-US" sz="2200" kern="100" dirty="0">
                          <a:latin typeface="Times New Roman"/>
                          <a:ea typeface="ＭＳ 明朝"/>
                          <a:cs typeface="Times New Roman"/>
                        </a:rPr>
                        <a:t>What did a discussion of occur during the meeting?</a:t>
                      </a:r>
                      <a:endParaRPr lang="ja-JP" sz="22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2991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99396382"/>
              </p:ext>
            </p:extLst>
          </p:nvPr>
        </p:nvGraphicFramePr>
        <p:xfrm>
          <a:off x="685760" y="466694"/>
          <a:ext cx="11572956" cy="8548748"/>
        </p:xfrm>
        <a:graphic>
          <a:graphicData uri="http://schemas.openxmlformats.org/drawingml/2006/table">
            <a:tbl>
              <a:tblPr/>
              <a:tblGrid>
                <a:gridCol w="1295428"/>
                <a:gridCol w="10277528"/>
              </a:tblGrid>
              <a:tr h="85487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altLang="ja-JP" sz="2400" b="1" kern="100" dirty="0" smtClean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Below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2.500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ja-JP" sz="2400" kern="100" dirty="0">
                        <a:latin typeface="Times New Roman" pitchFamily="18" charset="0"/>
                        <a:ea typeface="ＭＳ 明朝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[R23] 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RC (that)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The student that you gave a present to looked very happy.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[R35] 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RC (null)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The friend they lent money to bought a very big house.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[W13] 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RC (</a:t>
                      </a:r>
                      <a:r>
                        <a:rPr lang="en-US" altLang="ja-JP" sz="2400" b="1" i="1" kern="100" dirty="0" err="1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-operator)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 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The girl from whom I received a letter is pretty.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[R16] 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RC (</a:t>
                      </a:r>
                      <a:r>
                        <a:rPr lang="en-US" altLang="ja-JP" sz="2400" b="1" i="1" kern="100" dirty="0" err="1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-operator)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</a:t>
                      </a:r>
                      <a:r>
                        <a:rPr lang="en-US" altLang="ja-JP" sz="22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The man used a word whose meaning I don’t know at all.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[W01] 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(question)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Whose books did you borrow yesterday?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[W06] 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(question)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Who came to see your father yesterday?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[W19] 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(question)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 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Who(m) does she know that Mary loved?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[W32] 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(question)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 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What books is it necessary for you to read?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[R41]*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RC (</a:t>
                      </a:r>
                      <a:r>
                        <a:rPr lang="en-US" altLang="ja-JP" sz="2400" b="1" kern="100" dirty="0" err="1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resumptive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 pro)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</a:t>
                      </a:r>
                      <a:r>
                        <a:rPr lang="en-US" altLang="ja-JP" sz="22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The building that it stands near the lake is our school.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[W17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]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(sub-aux inversion)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What you and your son looked at?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[W30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]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(sub-aux inversion)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 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What you and your friend wanted to do?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[R36]</a:t>
                      </a:r>
                      <a:r>
                        <a:rPr lang="en-US" altLang="ja-JP" sz="2400" b="0" kern="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RC (relative clause)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</a:t>
                      </a:r>
                      <a:r>
                        <a:rPr lang="en-US" altLang="ja-JP" sz="19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This is the book which John interviewed the man who criticized.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[W16]</a:t>
                      </a:r>
                      <a:r>
                        <a:rPr lang="en-US" altLang="ja-JP" sz="2400" kern="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(adjunct island)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 </a:t>
                      </a:r>
                      <a:r>
                        <a:rPr lang="en-US" altLang="ja-JP" sz="22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Which car did they cross the street when John stopped?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[W26]</a:t>
                      </a:r>
                      <a:r>
                        <a:rPr lang="en-US" altLang="ja-JP" sz="2400" kern="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(adjunct island)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</a:t>
                      </a:r>
                      <a:r>
                        <a:rPr lang="en-US" altLang="ja-JP" sz="22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Who(m) did a fire occur while you were talking with?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[R19]</a:t>
                      </a:r>
                      <a:r>
                        <a:rPr lang="en-US" altLang="ja-JP" sz="2400" kern="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RC (complex NP)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 </a:t>
                      </a:r>
                      <a:r>
                        <a:rPr lang="en-US" altLang="ja-JP" sz="22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This is the boy who(m) Jack described the way that Bill hit.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[R28]</a:t>
                      </a:r>
                      <a:r>
                        <a:rPr lang="en-US" altLang="ja-JP" sz="2400" kern="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RC (complex NP)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 </a:t>
                      </a:r>
                      <a:r>
                        <a:rPr lang="en-US" altLang="ja-JP" sz="22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This is the car which we heard the news that Toru bought.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[W15]</a:t>
                      </a:r>
                      <a:r>
                        <a:rPr lang="en-US" altLang="ja-JP" sz="2400" kern="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(complex NP)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 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Who(m) did they know the fact that David hit?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[W34]</a:t>
                      </a:r>
                      <a:r>
                        <a:rPr lang="en-US" altLang="ja-JP" sz="2400" kern="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(complex NP)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Which car did he believe the claim that John stole?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[R15]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RC (embedded question)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 </a:t>
                      </a:r>
                      <a:r>
                        <a:rPr lang="en-US" altLang="ja-JP" sz="20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This is the house which Peter knows when Tom bought.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[R32]</a:t>
                      </a:r>
                      <a:r>
                        <a:rPr lang="en-US" altLang="ja-JP" sz="2400" kern="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RC (embedded question)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 </a:t>
                      </a:r>
                      <a:r>
                        <a:rPr lang="en-US" altLang="ja-JP" sz="20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This is the story which Kyoko wondered who believed.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[W08]</a:t>
                      </a:r>
                      <a:r>
                        <a:rPr lang="en-US" altLang="ja-JP" sz="2400" kern="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(embedded question)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Which book did she ask John when he read?</a:t>
                      </a:r>
                    </a:p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2400" kern="1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[W36]</a:t>
                      </a:r>
                      <a:r>
                        <a:rPr lang="en-US" altLang="ja-JP" sz="2400" kern="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*</a:t>
                      </a:r>
                      <a:r>
                        <a:rPr lang="en-US" altLang="ja-JP" sz="2400" b="1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 (embedded question)</a:t>
                      </a:r>
                      <a:r>
                        <a:rPr lang="en-US" altLang="ja-JP" sz="2400" b="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: </a:t>
                      </a:r>
                      <a:r>
                        <a:rPr lang="en-US" altLang="ja-JP" sz="2400" kern="100" dirty="0" smtClean="0">
                          <a:latin typeface="Times New Roman" pitchFamily="18" charset="0"/>
                          <a:ea typeface="ＭＳ 明朝"/>
                          <a:cs typeface="Times New Roman" pitchFamily="18" charset="0"/>
                        </a:rPr>
                        <a:t>What did you wonder who would believe?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3311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0034" y="1800204"/>
            <a:ext cx="11587244" cy="6858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- One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of the interesting topics in second language (L2)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acquisition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research has been to account for how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syntactic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knowledge develops over time (Hawkins,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2001).</a:t>
            </a:r>
          </a:p>
          <a:p>
            <a:pPr marL="0" indent="0">
              <a:buNone/>
            </a:pPr>
            <a:endParaRPr lang="en-US" altLang="ja-JP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- W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hy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some grammatical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properties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are acquired earlier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than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others and why some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grammatical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properties </a:t>
            </a:r>
            <a:endParaRPr lang="en-US" altLang="ja-JP" sz="3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remain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difficult even for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advanced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L2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learners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ja-JP" sz="3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altLang="ja-JP" sz="3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ja-JP" sz="3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ja-JP" sz="3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en-US" altLang="ja-JP" sz="3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ja-JP" altLang="en-US" sz="3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0034" y="600046"/>
            <a:ext cx="11521440" cy="985844"/>
          </a:xfrm>
        </p:spPr>
        <p:txBody>
          <a:bodyPr>
            <a:normAutofit/>
          </a:bodyPr>
          <a:lstStyle/>
          <a:p>
            <a:pPr algn="l"/>
            <a:r>
              <a:rPr lang="en-US" altLang="ja-JP" sz="5400" b="1" dirty="0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INTRODUCTION</a:t>
            </a:r>
            <a:endParaRPr kumimoji="1" lang="ja-JP" altLang="en-US" sz="5400" b="1" dirty="0">
              <a:solidFill>
                <a:schemeClr val="tx1"/>
              </a:solidFill>
              <a:effectLst>
                <a:glow rad="101600">
                  <a:schemeClr val="bg2">
                    <a:tint val="20000"/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/>
          <p:cNvGraphicFramePr/>
          <p:nvPr/>
        </p:nvGraphicFramePr>
        <p:xfrm>
          <a:off x="6615114" y="942948"/>
          <a:ext cx="5214974" cy="6357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グラフ 3"/>
          <p:cNvGraphicFramePr/>
          <p:nvPr/>
        </p:nvGraphicFramePr>
        <p:xfrm>
          <a:off x="757198" y="942948"/>
          <a:ext cx="5357850" cy="6357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グラフ 2"/>
          <p:cNvGraphicFramePr/>
          <p:nvPr/>
        </p:nvGraphicFramePr>
        <p:xfrm>
          <a:off x="6686552" y="871510"/>
          <a:ext cx="5214974" cy="628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グラフ 3"/>
          <p:cNvGraphicFramePr/>
          <p:nvPr/>
        </p:nvGraphicFramePr>
        <p:xfrm>
          <a:off x="1042950" y="871510"/>
          <a:ext cx="5286412" cy="628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1950" indent="-207963">
              <a:buNone/>
            </a:pP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- A learner in a higher rank judged correctly in more test </a:t>
            </a:r>
          </a:p>
          <a:p>
            <a:pPr marL="361950" indent="-207963">
              <a:buNone/>
            </a:pP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  items.</a:t>
            </a: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361950" indent="-207963">
              <a:buNone/>
            </a:pP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- There were several items in which, as the learners’ ranks went up, parallel increase was observed in the probabilities of both correct and incorrect responses. </a:t>
            </a: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This implies that even for advanced-level L2 learners, acquisition of some types of relative clause and </a:t>
            </a:r>
            <a:r>
              <a:rPr lang="en-US" altLang="ja-JP" sz="3600" i="1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-question </a:t>
            </a: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constructions poses unique difficulty. </a:t>
            </a: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361950" indent="-207963">
              <a:buNone/>
            </a:pPr>
            <a:r>
              <a:rPr kumimoji="1" lang="en-US" altLang="ja-JP" sz="3600" dirty="0" smtClean="0">
                <a:latin typeface="Times New Roman" pitchFamily="18" charset="0"/>
                <a:cs typeface="Times New Roman" pitchFamily="18" charset="0"/>
              </a:rPr>
              <a:t>- Japanese advanced-level EFL learners might have different</a:t>
            </a:r>
          </a:p>
          <a:p>
            <a:pPr marL="361950" indent="-207963">
              <a:buNone/>
            </a:pPr>
            <a:r>
              <a:rPr kumimoji="1" lang="en-US" altLang="ja-JP" sz="3600" dirty="0" smtClean="0">
                <a:latin typeface="Times New Roman" pitchFamily="18" charset="0"/>
                <a:cs typeface="Times New Roman" pitchFamily="18" charset="0"/>
              </a:rPr>
              <a:t> 	processing strategies of  relative clauses and </a:t>
            </a:r>
            <a:r>
              <a:rPr kumimoji="1" lang="en-US" altLang="ja-JP" sz="3600" i="1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kumimoji="1" lang="en-US" altLang="ja-JP" sz="3600" dirty="0" smtClean="0">
                <a:latin typeface="Times New Roman" pitchFamily="18" charset="0"/>
                <a:cs typeface="Times New Roman" pitchFamily="18" charset="0"/>
              </a:rPr>
              <a:t>-question </a:t>
            </a:r>
          </a:p>
          <a:p>
            <a:pPr marL="361950" indent="-207963">
              <a:buNone/>
            </a:pP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ja-JP" sz="3600" dirty="0" smtClean="0">
                <a:latin typeface="Times New Roman" pitchFamily="18" charset="0"/>
                <a:cs typeface="Times New Roman" pitchFamily="18" charset="0"/>
              </a:rPr>
              <a:t>formation from native speakers of English (</a:t>
            </a:r>
            <a:r>
              <a:rPr kumimoji="1" lang="en-US" altLang="ja-JP" sz="3500" dirty="0" smtClean="0">
                <a:latin typeface="Times New Roman" pitchFamily="18" charset="0"/>
                <a:cs typeface="Times New Roman" pitchFamily="18" charset="0"/>
              </a:rPr>
              <a:t>non-UG</a:t>
            </a:r>
            <a:r>
              <a:rPr kumimoji="1" lang="en-US" altLang="ja-JP" sz="36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361950" indent="-207963">
              <a:buNone/>
            </a:pPr>
            <a:endParaRPr kumimoji="1" lang="ja-JP" alt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5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Conclusion</a:t>
            </a:r>
            <a:endParaRPr kumimoji="1" lang="ja-JP" altLang="en-US" sz="5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0034" y="1728766"/>
            <a:ext cx="11587244" cy="70009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This study investigates: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(1) the acquisition of relative clause and  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-question  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constructions in English by native speakers of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Japanese.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(2) whether Japanese EFL learners are sensitive to the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constraints on 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-movement which are not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involved in their native language, Japanese, when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they construct relative clauses and 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-questions in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English which are both generated </a:t>
            </a:r>
            <a:r>
              <a:rPr lang="en-US" altLang="ja-JP" sz="3900" dirty="0" err="1" smtClean="0">
                <a:latin typeface="Times New Roman" pitchFamily="18" charset="0"/>
                <a:cs typeface="Times New Roman" pitchFamily="18" charset="0"/>
              </a:rPr>
              <a:t>utilising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overt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-movement.</a:t>
            </a:r>
          </a:p>
          <a:p>
            <a:pPr marL="0" indent="0">
              <a:buNone/>
            </a:pPr>
            <a:endParaRPr lang="en-US" altLang="ja-JP" sz="3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en-US" altLang="ja-JP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ja-JP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0034" y="600046"/>
            <a:ext cx="11521440" cy="985844"/>
          </a:xfrm>
        </p:spPr>
        <p:txBody>
          <a:bodyPr>
            <a:normAutofit/>
          </a:bodyPr>
          <a:lstStyle/>
          <a:p>
            <a:pPr algn="l"/>
            <a:r>
              <a:rPr lang="en-US" altLang="ja-JP" sz="5400" b="1" dirty="0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INTRODUCTION</a:t>
            </a:r>
            <a:endParaRPr kumimoji="1" lang="ja-JP" altLang="en-US" sz="5400" b="1" dirty="0">
              <a:solidFill>
                <a:schemeClr val="tx1"/>
              </a:solidFill>
              <a:effectLst>
                <a:glow rad="101600">
                  <a:schemeClr val="bg2">
                    <a:tint val="20000"/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0034" y="1728766"/>
            <a:ext cx="11587244" cy="75009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- One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of the biggest problems in the field of L2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acquisition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is what kind of test and data analysis can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tell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us a real L2 developmental process. </a:t>
            </a:r>
          </a:p>
          <a:p>
            <a:pPr marL="0" indent="0">
              <a:buNone/>
            </a:pPr>
            <a:endParaRPr lang="en-US" altLang="ja-JP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- We </a:t>
            </a:r>
            <a:r>
              <a:rPr lang="en-US" altLang="ja-JP" sz="3900" dirty="0" err="1" smtClean="0">
                <a:latin typeface="Times New Roman" pitchFamily="18" charset="0"/>
                <a:cs typeface="Times New Roman" pitchFamily="18" charset="0"/>
              </a:rPr>
              <a:t>analyse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the data obtained from a grammaticality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err="1" smtClean="0">
                <a:latin typeface="Times New Roman" pitchFamily="18" charset="0"/>
                <a:cs typeface="Times New Roman" pitchFamily="18" charset="0"/>
              </a:rPr>
              <a:t>judgement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test on how adult Japanese</a:t>
            </a:r>
            <a:r>
              <a:rPr lang="ja-JP" alt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EFL learners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interpret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English relative clause and 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-question </a:t>
            </a:r>
            <a:endParaRPr lang="en-US" altLang="ja-JP" sz="3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constructions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, using a new test theory, Latent Rank </a:t>
            </a:r>
            <a:endParaRPr lang="en-US" altLang="ja-JP" sz="3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Theory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(LRT) (</a:t>
            </a:r>
            <a:r>
              <a:rPr lang="en-US" altLang="ja-JP" sz="3900" dirty="0" err="1" smtClean="0">
                <a:latin typeface="Times New Roman" pitchFamily="18" charset="0"/>
                <a:cs typeface="Times New Roman" pitchFamily="18" charset="0"/>
              </a:rPr>
              <a:t>Shojima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, 2008, 2009).</a:t>
            </a:r>
          </a:p>
          <a:p>
            <a:pPr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en-US" altLang="ja-JP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ja-JP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0034" y="600046"/>
            <a:ext cx="11521440" cy="985844"/>
          </a:xfrm>
        </p:spPr>
        <p:txBody>
          <a:bodyPr>
            <a:normAutofit/>
          </a:bodyPr>
          <a:lstStyle/>
          <a:p>
            <a:pPr algn="l"/>
            <a:r>
              <a:rPr lang="en-US" altLang="ja-JP" sz="5400" b="1" dirty="0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INTRODUCTION</a:t>
            </a:r>
            <a:endParaRPr kumimoji="1" lang="ja-JP" altLang="en-US" sz="5400" b="1" dirty="0">
              <a:solidFill>
                <a:schemeClr val="tx1"/>
              </a:solidFill>
              <a:effectLst>
                <a:glow rad="101600">
                  <a:schemeClr val="bg2">
                    <a:tint val="20000"/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0034" y="1728766"/>
            <a:ext cx="11587244" cy="75009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- Within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the syntactic theory (Chomsky, 1995,1998),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overt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movement is only allowed when it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ja-JP" alt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motivated </a:t>
            </a:r>
            <a:endParaRPr lang="en-US" altLang="ja-JP" sz="3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by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the presence of a strong formal feature to check. </a:t>
            </a:r>
          </a:p>
          <a:p>
            <a:pPr marL="0" indent="0">
              <a:buNone/>
            </a:pPr>
            <a:endParaRPr lang="en-US" altLang="ja-JP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- In 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-question and relative clause formation, it is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assumed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that English and Japanese vary in the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feature</a:t>
            </a:r>
            <a:r>
              <a:rPr lang="ja-JP" alt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specifications of functional category C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altLang="ja-JP" sz="3900" dirty="0" err="1" smtClean="0">
                <a:latin typeface="Times New Roman" pitchFamily="18" charset="0"/>
                <a:cs typeface="Times New Roman" pitchFamily="18" charset="0"/>
              </a:rPr>
              <a:t>Complementiser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) which determine how their </a:t>
            </a:r>
            <a:endParaRPr lang="en-US" altLang="ja-JP" sz="3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properties are </a:t>
            </a:r>
            <a:r>
              <a:rPr lang="en-US" altLang="ja-JP" sz="3900" dirty="0" err="1" smtClean="0">
                <a:latin typeface="Times New Roman" pitchFamily="18" charset="0"/>
                <a:cs typeface="Times New Roman" pitchFamily="18" charset="0"/>
              </a:rPr>
              <a:t>realised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en-US" altLang="ja-JP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ja-JP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0034" y="600046"/>
            <a:ext cx="11521440" cy="985844"/>
          </a:xfrm>
        </p:spPr>
        <p:txBody>
          <a:bodyPr>
            <a:normAutofit/>
          </a:bodyPr>
          <a:lstStyle/>
          <a:p>
            <a:pPr algn="l"/>
            <a:r>
              <a:rPr lang="en-US" altLang="ja-JP" sz="5400" b="1" dirty="0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Syntactic Background</a:t>
            </a:r>
            <a:endParaRPr kumimoji="1" lang="ja-JP" altLang="en-US" sz="5400" b="1" dirty="0">
              <a:solidFill>
                <a:schemeClr val="tx1"/>
              </a:solidFill>
              <a:effectLst>
                <a:glow rad="101600">
                  <a:schemeClr val="bg2">
                    <a:tint val="20000"/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0034" y="1585890"/>
            <a:ext cx="11587244" cy="764386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ja-JP" sz="3900" b="1" u="sng" dirty="0" smtClean="0">
                <a:latin typeface="Times New Roman" pitchFamily="18" charset="0"/>
                <a:cs typeface="Times New Roman" pitchFamily="18" charset="0"/>
              </a:rPr>
              <a:t>Relative clause formation</a:t>
            </a:r>
          </a:p>
          <a:p>
            <a:pPr marL="0" indent="0">
              <a:buNone/>
            </a:pPr>
            <a:r>
              <a:rPr lang="en-US" altLang="ja-JP" sz="3900" b="1" dirty="0" smtClean="0"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: the strong feature [+R] in C drives relative-operator  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      movement, as in (3). </a:t>
            </a:r>
          </a:p>
          <a:p>
            <a:pPr marL="0" indent="0">
              <a:buNone/>
            </a:pPr>
            <a:r>
              <a:rPr lang="en-US" altLang="ja-JP" sz="3900" b="1" dirty="0" smtClean="0">
                <a:latin typeface="Times New Roman" pitchFamily="18" charset="0"/>
                <a:cs typeface="Times New Roman" pitchFamily="18" charset="0"/>
              </a:rPr>
              <a:t>Japanese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: an adjunct/predication type relation with no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      operator, and no feature-driven movement is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      required due to the lack of the operator and the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      feature [+R], as in (4) (see Takeda, 1999 for details). 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(3)	The book [</a:t>
            </a:r>
            <a:r>
              <a:rPr lang="en-US" altLang="ja-JP" sz="3900" dirty="0" err="1" smtClean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en-US" altLang="ja-JP" sz="39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[John bought 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sz="39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]] was interesting.</a:t>
            </a:r>
          </a:p>
          <a:p>
            <a:pPr marL="0" indent="0">
              <a:buNone/>
            </a:pPr>
            <a:endParaRPr lang="en-US" altLang="ja-JP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(4)	</a:t>
            </a:r>
            <a:r>
              <a:rPr lang="en-US" altLang="ja-JP" sz="3900" i="1" dirty="0" smtClean="0">
                <a:latin typeface="Times New Roman" pitchFamily="18" charset="0"/>
                <a:cs typeface="Times New Roman" pitchFamily="18" charset="0"/>
              </a:rPr>
              <a:t>[[John-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altLang="ja-JP" sz="3900" i="1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altLang="ja-JP" sz="3900" i="1" dirty="0" smtClean="0">
                <a:latin typeface="Times New Roman" pitchFamily="18" charset="0"/>
                <a:cs typeface="Times New Roman" pitchFamily="18" charset="0"/>
              </a:rPr>
              <a:t>] 	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hon</a:t>
            </a:r>
            <a:r>
              <a:rPr lang="en-US" altLang="ja-JP" sz="3900" i="1" dirty="0" smtClean="0">
                <a:latin typeface="Times New Roman" pitchFamily="18" charset="0"/>
                <a:cs typeface="Times New Roman" pitchFamily="18" charset="0"/>
              </a:rPr>
              <a:t>]-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wa</a:t>
            </a:r>
            <a:r>
              <a:rPr lang="en-US" altLang="ja-JP" sz="39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omosirokatta</a:t>
            </a:r>
            <a:endParaRPr lang="en-US" altLang="ja-JP" sz="39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	John-Nom 	bought	book-Top	interesting was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	‘The book which John bought was interesting.’</a:t>
            </a:r>
          </a:p>
          <a:p>
            <a:pPr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en-US" altLang="ja-JP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ja-JP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0034" y="600046"/>
            <a:ext cx="11521440" cy="985844"/>
          </a:xfrm>
        </p:spPr>
        <p:txBody>
          <a:bodyPr>
            <a:normAutofit/>
          </a:bodyPr>
          <a:lstStyle/>
          <a:p>
            <a:pPr algn="l"/>
            <a:r>
              <a:rPr lang="en-US" altLang="ja-JP" sz="5400" b="1" dirty="0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Syntactic Background</a:t>
            </a:r>
            <a:endParaRPr kumimoji="1" lang="ja-JP" altLang="en-US" sz="5400" b="1" dirty="0">
              <a:solidFill>
                <a:schemeClr val="tx1"/>
              </a:solidFill>
              <a:effectLst>
                <a:glow rad="101600">
                  <a:schemeClr val="bg2">
                    <a:tint val="20000"/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 rot="5400000">
            <a:off x="7436651" y="6693707"/>
            <a:ext cx="3571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4043346" y="6872302"/>
            <a:ext cx="3571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 rot="5400000" flipH="1" flipV="1">
            <a:off x="3829826" y="6657194"/>
            <a:ext cx="42862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0034" y="1585890"/>
            <a:ext cx="11587244" cy="76438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sz="3900" b="1" i="1" u="sng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900" b="1" u="sng" dirty="0" smtClean="0">
                <a:latin typeface="Times New Roman" pitchFamily="18" charset="0"/>
                <a:cs typeface="Times New Roman" pitchFamily="18" charset="0"/>
              </a:rPr>
              <a:t>-question formation</a:t>
            </a:r>
          </a:p>
          <a:p>
            <a:pPr marL="0" indent="0">
              <a:buNone/>
            </a:pPr>
            <a:r>
              <a:rPr lang="en-US" altLang="ja-JP" sz="3900" b="1" dirty="0" smtClean="0"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: 	the strong features [+</a:t>
            </a:r>
            <a:r>
              <a:rPr lang="en-US" altLang="ja-JP" sz="3900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, +Q] in C force </a:t>
            </a:r>
            <a:r>
              <a:rPr lang="en-US" altLang="ja-JP" sz="3900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-        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        operator movement and subject- auxiliary inversion, 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        as in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(5). </a:t>
            </a:r>
            <a:endParaRPr lang="en-US" altLang="ja-JP" sz="3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900" b="1" dirty="0" smtClean="0">
                <a:latin typeface="Times New Roman" pitchFamily="18" charset="0"/>
                <a:cs typeface="Times New Roman" pitchFamily="18" charset="0"/>
              </a:rPr>
              <a:t>Japanese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: a [</a:t>
            </a:r>
            <a:r>
              <a:rPr lang="en-US" altLang="ja-JP" sz="3900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] feature in Japanese is not strong, so that it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         does not drive 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-operator movement, as in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(6), </a:t>
            </a:r>
            <a:endParaRPr lang="en-US" altLang="ja-JP" sz="3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         although a [Q] feature has the same property as in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         English. 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(5)	[What]</a:t>
            </a:r>
            <a:r>
              <a:rPr lang="en-US" altLang="ja-JP" sz="39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dirty="0" err="1" smtClean="0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altLang="ja-JP" sz="3900" baseline="-250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[you 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sz="3900" baseline="-250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reading 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sz="39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]?</a:t>
            </a:r>
          </a:p>
          <a:p>
            <a:pPr marL="0" indent="0">
              <a:buNone/>
            </a:pPr>
            <a:endParaRPr lang="en-US" altLang="ja-JP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(6) 	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Anata-wa</a:t>
            </a:r>
            <a:r>
              <a:rPr lang="en-US" altLang="ja-JP" sz="3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nani</a:t>
            </a:r>
            <a:r>
              <a:rPr lang="en-US" altLang="ja-JP" sz="3900" i="1" dirty="0" smtClean="0">
                <a:latin typeface="Times New Roman" pitchFamily="18" charset="0"/>
                <a:cs typeface="Times New Roman" pitchFamily="18" charset="0"/>
              </a:rPr>
              <a:t>-o </a:t>
            </a:r>
            <a:r>
              <a:rPr lang="en-US" altLang="ja-JP" sz="39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ja-JP" sz="3900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yonde</a:t>
            </a:r>
            <a:r>
              <a:rPr lang="en-US" altLang="ja-JP" sz="3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ja-JP" sz="3900" i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ja-JP" sz="3900" i="1" dirty="0" err="1" smtClean="0">
                <a:latin typeface="Times New Roman" pitchFamily="18" charset="0"/>
                <a:cs typeface="Times New Roman" pitchFamily="18" charset="0"/>
              </a:rPr>
              <a:t>imasu</a:t>
            </a:r>
            <a:r>
              <a:rPr lang="en-US" altLang="ja-JP" sz="3900" i="1" dirty="0" smtClean="0">
                <a:latin typeface="Times New Roman" pitchFamily="18" charset="0"/>
                <a:cs typeface="Times New Roman" pitchFamily="18" charset="0"/>
              </a:rPr>
              <a:t>   ka</a:t>
            </a:r>
            <a:r>
              <a:rPr lang="en-US" altLang="ja-JP" sz="39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	You-Top 	   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what-Acc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reading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	   </a:t>
            </a: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Q</a:t>
            </a:r>
            <a:endParaRPr lang="en-US" altLang="ja-JP" sz="3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altLang="ja-JP" sz="3900" dirty="0" smtClean="0">
                <a:latin typeface="Times New Roman" pitchFamily="18" charset="0"/>
                <a:cs typeface="Times New Roman" pitchFamily="18" charset="0"/>
              </a:rPr>
              <a:t>        ‘What are you reading?’</a:t>
            </a:r>
          </a:p>
          <a:p>
            <a:pPr>
              <a:buNone/>
            </a:pPr>
            <a:endParaRPr lang="en-US" altLang="ja-JP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en-US" altLang="ja-JP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ja-JP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0034" y="600046"/>
            <a:ext cx="11521440" cy="985844"/>
          </a:xfrm>
        </p:spPr>
        <p:txBody>
          <a:bodyPr>
            <a:normAutofit/>
          </a:bodyPr>
          <a:lstStyle/>
          <a:p>
            <a:pPr algn="l"/>
            <a:r>
              <a:rPr lang="en-US" altLang="ja-JP" sz="5400" b="1" dirty="0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Syntactic Background</a:t>
            </a:r>
            <a:endParaRPr kumimoji="1" lang="ja-JP" altLang="en-US" sz="5400" b="1" dirty="0">
              <a:solidFill>
                <a:schemeClr val="tx1"/>
              </a:solidFill>
              <a:effectLst>
                <a:glow rad="101600">
                  <a:schemeClr val="bg2">
                    <a:tint val="20000"/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 rot="5400000">
            <a:off x="6507957" y="6765145"/>
            <a:ext cx="5000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2471710" y="7015178"/>
            <a:ext cx="42862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 rot="5400000" flipH="1" flipV="1">
            <a:off x="2186752" y="6728632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 rot="5400000" flipH="1" flipV="1">
            <a:off x="3222603" y="6621475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5400000">
            <a:off x="4757726" y="6657988"/>
            <a:ext cx="285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3400404" y="6800864"/>
            <a:ext cx="150019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0034" y="1585890"/>
            <a:ext cx="11587244" cy="764386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ja-JP" sz="3600" b="1" u="sng" dirty="0" smtClean="0">
                <a:latin typeface="Times New Roman" pitchFamily="18" charset="0"/>
                <a:cs typeface="Times New Roman" pitchFamily="18" charset="0"/>
              </a:rPr>
              <a:t>Constraints on </a:t>
            </a:r>
            <a:r>
              <a:rPr lang="en-US" altLang="ja-JP" sz="3600" b="1" i="1" u="sng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600" b="1" u="sng" dirty="0" smtClean="0">
                <a:latin typeface="Times New Roman" pitchFamily="18" charset="0"/>
                <a:cs typeface="Times New Roman" pitchFamily="18" charset="0"/>
              </a:rPr>
              <a:t>-movement (the </a:t>
            </a:r>
            <a:r>
              <a:rPr lang="en-US" altLang="ja-JP" sz="3600" b="1" u="sng" dirty="0" err="1" smtClean="0">
                <a:latin typeface="Times New Roman" pitchFamily="18" charset="0"/>
                <a:cs typeface="Times New Roman" pitchFamily="18" charset="0"/>
              </a:rPr>
              <a:t>Subjacency</a:t>
            </a:r>
            <a:r>
              <a:rPr lang="en-US" altLang="ja-JP" sz="3600" b="1" u="sng" dirty="0" smtClean="0">
                <a:latin typeface="Times New Roman" pitchFamily="18" charset="0"/>
                <a:cs typeface="Times New Roman" pitchFamily="18" charset="0"/>
              </a:rPr>
              <a:t> condition)</a:t>
            </a:r>
          </a:p>
          <a:p>
            <a:pPr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(7) The Complex Noun Phrase (NP) Island Constraint (weak island)</a:t>
            </a:r>
          </a:p>
          <a:p>
            <a:pPr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*This is the car </a:t>
            </a:r>
            <a:r>
              <a:rPr lang="en-US" altLang="ja-JP" sz="3200" dirty="0" err="1" smtClean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we heard [the news that Toru bought </a:t>
            </a:r>
            <a:r>
              <a:rPr lang="en-US" altLang="ja-JP" sz="32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].</a:t>
            </a:r>
          </a:p>
          <a:p>
            <a:pPr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*</a:t>
            </a:r>
            <a:r>
              <a:rPr lang="en-US" altLang="ja-JP" sz="3200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does James believe [the fact that Alison saw </a:t>
            </a:r>
            <a:r>
              <a:rPr lang="en-US" altLang="ja-JP" sz="32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at work]?</a:t>
            </a:r>
          </a:p>
          <a:p>
            <a:pPr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(8) The Embedded Question Island, </a:t>
            </a:r>
            <a:r>
              <a:rPr lang="en-US" altLang="ja-JP" sz="3200" i="1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-island, Constraint (weak island)</a:t>
            </a:r>
          </a:p>
          <a:p>
            <a:pPr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	*This is the CD </a:t>
            </a:r>
            <a:r>
              <a:rPr lang="en-US" altLang="ja-JP" sz="3200" dirty="0" err="1" smtClean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Peter knows [where Tom bought </a:t>
            </a:r>
            <a:r>
              <a:rPr lang="en-US" altLang="ja-JP" sz="32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].</a:t>
            </a:r>
          </a:p>
          <a:p>
            <a:pPr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	*</a:t>
            </a:r>
            <a:r>
              <a:rPr lang="en-US" altLang="ja-JP" sz="3200" dirty="0" err="1" smtClean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book did she ask John [when he read </a:t>
            </a:r>
            <a:r>
              <a:rPr lang="en-US" altLang="ja-JP" sz="32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]?			</a:t>
            </a:r>
          </a:p>
          <a:p>
            <a:pPr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(9) The Relative Clause Island Constraint (strong island)</a:t>
            </a:r>
          </a:p>
          <a:p>
            <a:pPr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*This is the bicycle </a:t>
            </a:r>
            <a:r>
              <a:rPr lang="en-US" altLang="ja-JP" sz="3200" dirty="0" err="1" smtClean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the police caught [the man who stole </a:t>
            </a:r>
            <a:r>
              <a:rPr lang="en-US" altLang="ja-JP" sz="32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].	</a:t>
            </a:r>
          </a:p>
          <a:p>
            <a:pPr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*</a:t>
            </a:r>
            <a:r>
              <a:rPr lang="en-US" altLang="ja-JP" sz="3200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does Jane visit [the architect who designed </a:t>
            </a:r>
            <a:r>
              <a:rPr lang="en-US" altLang="ja-JP" sz="32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for her friend]?</a:t>
            </a:r>
          </a:p>
          <a:p>
            <a:pPr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(10) The Subject Island Constraint (strong island)</a:t>
            </a:r>
          </a:p>
          <a:p>
            <a:pPr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	*This is the ghost </a:t>
            </a:r>
            <a:r>
              <a:rPr lang="en-US" altLang="ja-JP" sz="3200" dirty="0" err="1" smtClean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[a picture of </a:t>
            </a:r>
            <a:r>
              <a:rPr lang="en-US" altLang="ja-JP" sz="32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] frightened the children.</a:t>
            </a:r>
          </a:p>
          <a:p>
            <a:pPr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*</a:t>
            </a:r>
            <a:r>
              <a:rPr lang="en-US" altLang="ja-JP" sz="3200" dirty="0" err="1" smtClean="0">
                <a:latin typeface="Times New Roman" pitchFamily="18" charset="0"/>
                <a:cs typeface="Times New Roman" pitchFamily="18" charset="0"/>
              </a:rPr>
              <a:t>Who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does the teacher believe [a story by </a:t>
            </a:r>
            <a:r>
              <a:rPr lang="en-US" altLang="ja-JP" sz="32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] amuses the children?</a:t>
            </a:r>
          </a:p>
          <a:p>
            <a:pPr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(11) The Adjunct Island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Constraint 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(strong island)</a:t>
            </a:r>
          </a:p>
          <a:p>
            <a:pPr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	*This is the homework </a:t>
            </a:r>
            <a:r>
              <a:rPr lang="en-US" altLang="ja-JP" sz="3200" dirty="0" err="1" smtClean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Ann went to school [before she did </a:t>
            </a:r>
            <a:r>
              <a:rPr lang="en-US" altLang="ja-JP" sz="32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].</a:t>
            </a:r>
          </a:p>
          <a:p>
            <a:pPr>
              <a:buNone/>
            </a:pP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    *</a:t>
            </a:r>
            <a:r>
              <a:rPr lang="en-US" altLang="ja-JP" sz="3200" dirty="0" err="1" smtClean="0">
                <a:latin typeface="Times New Roman" pitchFamily="18" charset="0"/>
                <a:cs typeface="Times New Roman" pitchFamily="18" charset="0"/>
              </a:rPr>
              <a:t>Who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did Alison go to work [after she took </a:t>
            </a:r>
            <a:r>
              <a:rPr lang="en-US" altLang="ja-JP" sz="32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ja-JP" sz="3200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3200" dirty="0" smtClean="0">
                <a:latin typeface="Times New Roman" pitchFamily="18" charset="0"/>
                <a:cs typeface="Times New Roman" pitchFamily="18" charset="0"/>
              </a:rPr>
              <a:t> to school]?</a:t>
            </a:r>
          </a:p>
          <a:p>
            <a:pPr>
              <a:buNone/>
            </a:pPr>
            <a:endParaRPr kumimoji="1" lang="en-US" altLang="ja-JP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kumimoji="1" lang="ja-JP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0034" y="600046"/>
            <a:ext cx="11521440" cy="985844"/>
          </a:xfrm>
        </p:spPr>
        <p:txBody>
          <a:bodyPr>
            <a:normAutofit/>
          </a:bodyPr>
          <a:lstStyle/>
          <a:p>
            <a:pPr algn="l"/>
            <a:r>
              <a:rPr lang="en-US" altLang="ja-JP" sz="5400" b="1" dirty="0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Syntactic Background</a:t>
            </a:r>
            <a:endParaRPr kumimoji="1" lang="ja-JP" altLang="en-US" sz="5400" b="1" dirty="0">
              <a:solidFill>
                <a:schemeClr val="tx1"/>
              </a:solidFill>
              <a:effectLst>
                <a:glow rad="101600">
                  <a:schemeClr val="bg2">
                    <a:tint val="20000"/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1" y="365126"/>
            <a:ext cx="11391899" cy="1108075"/>
          </a:xfrm>
          <a:noFill/>
        </p:spPr>
        <p:txBody>
          <a:bodyPr>
            <a:normAutofit/>
          </a:bodyPr>
          <a:lstStyle/>
          <a:p>
            <a:pPr algn="l">
              <a:defRPr/>
            </a:pPr>
            <a:r>
              <a:rPr lang="en-US" altLang="ja-JP" sz="5400" b="1" dirty="0" smtClean="0">
                <a:solidFill>
                  <a:schemeClr val="tx1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Latent Rank Theory (LRT)</a:t>
            </a:r>
            <a:endParaRPr lang="en-US" altLang="ja-JP" sz="5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4" descr="Face - Fe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66927" y="6211888"/>
            <a:ext cx="690563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5" descr="Face - Mal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94351" y="4094163"/>
            <a:ext cx="485775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Line 6"/>
          <p:cNvSpPr>
            <a:spLocks noChangeShapeType="1"/>
          </p:cNvSpPr>
          <p:nvPr/>
        </p:nvSpPr>
        <p:spPr bwMode="auto">
          <a:xfrm flipV="1">
            <a:off x="1460500" y="2179637"/>
            <a:ext cx="9074150" cy="5343526"/>
          </a:xfrm>
          <a:prstGeom prst="line">
            <a:avLst/>
          </a:prstGeom>
          <a:noFill/>
          <a:ln w="139700">
            <a:solidFill>
              <a:srgbClr val="0070C0"/>
            </a:solidFill>
            <a:round/>
            <a:headEnd/>
            <a:tailEnd type="triangle" w="med" len="med"/>
          </a:ln>
        </p:spPr>
        <p:txBody>
          <a:bodyPr lIns="128001" tIns="64001" rIns="128001" bIns="64001"/>
          <a:lstStyle/>
          <a:p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0" name="Picture 8" descr="Face - Fe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71763" y="5707063"/>
            <a:ext cx="690563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9" descr="Face - Fe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7888" y="4598987"/>
            <a:ext cx="690563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10" descr="Face - Mal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79863" y="5202238"/>
            <a:ext cx="487362" cy="654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11" descr="Face - Mal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13726" y="2582863"/>
            <a:ext cx="487362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12" descr="Face - Mal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1" y="5405438"/>
            <a:ext cx="485775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5" name="Picture 13" descr="Face - Mal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00827" y="3600451"/>
            <a:ext cx="487362" cy="654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6" name="Picture 14" descr="Face - Mal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05626" y="3289301"/>
            <a:ext cx="485775" cy="654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7" name="Picture 15" descr="Face - Mal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088" y="2784476"/>
            <a:ext cx="487362" cy="654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8" name="Picture 16" descr="Face - Fe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23364" y="2179637"/>
            <a:ext cx="690563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9" name="Picture 17" descr="Face - Fe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9514" y="4498977"/>
            <a:ext cx="690563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0" name="Picture 18" descr="Face - Femal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00902" y="3100388"/>
            <a:ext cx="690563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1" name="Picture 19" descr="Face - Fe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78214" y="5305424"/>
            <a:ext cx="690563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2" name="Picture 21" descr="Face - Fema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99163" y="3790951"/>
            <a:ext cx="690563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3" name="Picture 22" descr="Face - Mal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0489" y="6613525"/>
            <a:ext cx="485775" cy="654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4400535" y="6300799"/>
            <a:ext cx="7715305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8001" tIns="64001" rIns="128001" bIns="64001" anchor="ctr"/>
          <a:lstStyle/>
          <a:p>
            <a:pPr>
              <a:defRPr/>
            </a:pPr>
            <a:r>
              <a:rPr lang="en-US" altLang="ja-JP" sz="3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Tests </a:t>
            </a:r>
            <a:r>
              <a:rPr lang="en-US" altLang="ja-JP" sz="3600" dirty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do not have </a:t>
            </a:r>
            <a:r>
              <a:rPr lang="en-US" altLang="ja-JP" sz="3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sufficient “resolution”    </a:t>
            </a:r>
          </a:p>
          <a:p>
            <a:pPr>
              <a:defRPr/>
            </a:pPr>
            <a:r>
              <a:rPr lang="en-US" altLang="ja-JP" sz="3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to continuously evaluate </a:t>
            </a:r>
            <a:r>
              <a:rPr lang="en-US" altLang="ja-JP" sz="3600" dirty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human </a:t>
            </a:r>
            <a:r>
              <a:rPr lang="en-US" altLang="ja-JP" sz="3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ability   </a:t>
            </a:r>
          </a:p>
          <a:p>
            <a:pPr>
              <a:defRPr/>
            </a:pPr>
            <a:r>
              <a:rPr lang="en-US" altLang="ja-JP" sz="3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on </a:t>
            </a:r>
            <a:r>
              <a:rPr lang="en-US" altLang="ja-JP" sz="3600" dirty="0" smtClean="0">
                <a:solidFill>
                  <a:srgbClr val="FF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a continuous scale</a:t>
            </a:r>
            <a:r>
              <a:rPr lang="en-US" altLang="ja-JP" sz="3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.</a:t>
            </a:r>
          </a:p>
        </p:txBody>
      </p:sp>
      <p:pic>
        <p:nvPicPr>
          <p:cNvPr id="6166" name="Picture 27" descr="Test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5663" y="2078038"/>
            <a:ext cx="1957388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7" name="AutoShape 28"/>
          <p:cNvSpPr>
            <a:spLocks noChangeArrowheads="1"/>
          </p:cNvSpPr>
          <p:nvPr/>
        </p:nvSpPr>
        <p:spPr bwMode="auto">
          <a:xfrm flipH="1">
            <a:off x="5757855" y="1585890"/>
            <a:ext cx="2071703" cy="896961"/>
          </a:xfrm>
          <a:prstGeom prst="wedgeEllipseCallout">
            <a:avLst>
              <a:gd name="adj1" fmla="val 6592"/>
              <a:gd name="adj2" fmla="val 16736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28001" tIns="64001" rIns="128001" bIns="64001"/>
          <a:lstStyle/>
          <a:p>
            <a:pPr algn="ctr"/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62 </a:t>
            </a:r>
            <a:r>
              <a:rPr lang="en-US" altLang="ja-JP" sz="2800" dirty="0">
                <a:latin typeface="Times New Roman" pitchFamily="18" charset="0"/>
                <a:cs typeface="Times New Roman" pitchFamily="18" charset="0"/>
              </a:rPr>
              <a:t>pts</a:t>
            </a:r>
          </a:p>
        </p:txBody>
      </p:sp>
      <p:sp>
        <p:nvSpPr>
          <p:cNvPr id="6168" name="AutoShape 29"/>
          <p:cNvSpPr>
            <a:spLocks noChangeArrowheads="1"/>
          </p:cNvSpPr>
          <p:nvPr/>
        </p:nvSpPr>
        <p:spPr bwMode="auto">
          <a:xfrm flipH="1">
            <a:off x="4186222" y="2443146"/>
            <a:ext cx="1714512" cy="928694"/>
          </a:xfrm>
          <a:prstGeom prst="wedgeEllipseCallout">
            <a:avLst>
              <a:gd name="adj1" fmla="val -54091"/>
              <a:gd name="adj2" fmla="val 8804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28001" tIns="64001" rIns="128001" bIns="64001"/>
          <a:lstStyle/>
          <a:p>
            <a:pPr algn="ctr"/>
            <a:r>
              <a:rPr lang="en-US" altLang="ja-JP" sz="2800" dirty="0" smtClean="0">
                <a:latin typeface="Times New Roman" pitchFamily="18" charset="0"/>
                <a:cs typeface="Times New Roman" pitchFamily="18" charset="0"/>
              </a:rPr>
              <a:t>61pts</a:t>
            </a:r>
            <a:endParaRPr lang="en-US" altLang="ja-JP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0" name="AutoShape 29"/>
          <p:cNvSpPr>
            <a:spLocks noChangeArrowheads="1"/>
          </p:cNvSpPr>
          <p:nvPr/>
        </p:nvSpPr>
        <p:spPr bwMode="auto">
          <a:xfrm flipH="1">
            <a:off x="800102" y="4100513"/>
            <a:ext cx="1712913" cy="706437"/>
          </a:xfrm>
          <a:prstGeom prst="wedgeEllipseCallout">
            <a:avLst>
              <a:gd name="adj1" fmla="val -95269"/>
              <a:gd name="adj2" fmla="val 10723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28001" tIns="64001" rIns="128001" bIns="64001"/>
          <a:lstStyle/>
          <a:p>
            <a:pPr algn="ctr"/>
            <a:r>
              <a:rPr lang="en-US" altLang="ja-JP" sz="2800" dirty="0">
                <a:latin typeface="Times New Roman" pitchFamily="18" charset="0"/>
                <a:cs typeface="Times New Roman" pitchFamily="18" charset="0"/>
              </a:rPr>
              <a:t>30pts</a:t>
            </a:r>
          </a:p>
        </p:txBody>
      </p:sp>
      <p:sp>
        <p:nvSpPr>
          <p:cNvPr id="6171" name="テキスト ボックス 28"/>
          <p:cNvSpPr txBox="1">
            <a:spLocks noChangeArrowheads="1"/>
          </p:cNvSpPr>
          <p:nvPr/>
        </p:nvSpPr>
        <p:spPr bwMode="auto">
          <a:xfrm>
            <a:off x="10258426" y="2443164"/>
            <a:ext cx="1900618" cy="5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8001" tIns="64001" rIns="128001" bIns="64001">
            <a:spAutoFit/>
          </a:bodyPr>
          <a:lstStyle/>
          <a:p>
            <a:r>
              <a:rPr lang="en-US" altLang="ja-JP" sz="2800" dirty="0">
                <a:latin typeface="Times New Roman" pitchFamily="18" charset="0"/>
                <a:cs typeface="Times New Roman" pitchFamily="18" charset="0"/>
              </a:rPr>
              <a:t>Test scores</a:t>
            </a:r>
            <a:endParaRPr lang="ja-JP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300038" y="220663"/>
            <a:ext cx="12301537" cy="9180513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01" tIns="64001" rIns="128001" bIns="64001" anchor="ctr"/>
          <a:lstStyle/>
          <a:p>
            <a:pPr algn="ctr">
              <a:defRPr/>
            </a:pPr>
            <a:endParaRPr lang="ja-JP" alt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ビジネス">
  <a:themeElements>
    <a:clrScheme name="リゾート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ビジネス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リゾート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  <a:fontScheme name="ビジネス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</a:minorFont>
  </a:fontScheme>
  <a:fmtScheme name="ビジネス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95000" t="-106500" r="5000" b="2065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4693</TotalTime>
  <Words>3793</Words>
  <Application>Microsoft Office PowerPoint</Application>
  <PresentationFormat>A3 297x420 mm</PresentationFormat>
  <Paragraphs>1210</Paragraphs>
  <Slides>22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3" baseType="lpstr">
      <vt:lpstr>ビジネス</vt:lpstr>
      <vt:lpstr>Acquisition of Relative Clauses  and Wh-questions in English by Japanese Speakers: The Application of the Latent Rank Theory </vt:lpstr>
      <vt:lpstr>INTRODUCTION</vt:lpstr>
      <vt:lpstr>INTRODUCTION</vt:lpstr>
      <vt:lpstr>INTRODUCTION</vt:lpstr>
      <vt:lpstr>Syntactic Background</vt:lpstr>
      <vt:lpstr>Syntactic Background</vt:lpstr>
      <vt:lpstr>Syntactic Background</vt:lpstr>
      <vt:lpstr>Syntactic Background</vt:lpstr>
      <vt:lpstr>Latent Rank Theory (LRT)</vt:lpstr>
      <vt:lpstr>Ordinal scale based on LRT</vt:lpstr>
      <vt:lpstr>The Study</vt:lpstr>
      <vt:lpstr>Wh-question constructions</vt:lpstr>
      <vt:lpstr>Relative cluase and wh-question constructions violating the subjacency condition</vt:lpstr>
      <vt:lpstr>The Study</vt:lpstr>
      <vt:lpstr>RESULTS</vt:lpstr>
      <vt:lpstr>スライド 16</vt:lpstr>
      <vt:lpstr>スライド 17</vt:lpstr>
      <vt:lpstr>スライド 18</vt:lpstr>
      <vt:lpstr>スライド 19</vt:lpstr>
      <vt:lpstr>スライド 20</vt:lpstr>
      <vt:lpstr>スライド 21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yamakawa</dc:creator>
  <cp:lastModifiedBy>Hiromasa</cp:lastModifiedBy>
  <cp:revision>297</cp:revision>
  <dcterms:created xsi:type="dcterms:W3CDTF">2010-02-27T02:06:30Z</dcterms:created>
  <dcterms:modified xsi:type="dcterms:W3CDTF">2011-12-01T23:04:44Z</dcterms:modified>
</cp:coreProperties>
</file>