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0" r:id="rId5"/>
    <p:sldId id="261" r:id="rId6"/>
    <p:sldId id="262" r:id="rId7"/>
    <p:sldId id="263" r:id="rId8"/>
    <p:sldId id="265" r:id="rId9"/>
    <p:sldId id="264" r:id="rId10"/>
    <p:sldId id="277" r:id="rId11"/>
    <p:sldId id="266" r:id="rId12"/>
    <p:sldId id="275" r:id="rId13"/>
    <p:sldId id="278" r:id="rId14"/>
    <p:sldId id="267" r:id="rId15"/>
    <p:sldId id="268" r:id="rId16"/>
    <p:sldId id="281" r:id="rId17"/>
    <p:sldId id="282" r:id="rId18"/>
    <p:sldId id="283" r:id="rId19"/>
    <p:sldId id="269" r:id="rId20"/>
    <p:sldId id="271" r:id="rId21"/>
    <p:sldId id="273" r:id="rId22"/>
    <p:sldId id="279" r:id="rId23"/>
    <p:sldId id="280" r:id="rId24"/>
    <p:sldId id="272" r:id="rId25"/>
    <p:sldId id="274" r:id="rId2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85" autoAdjust="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4" name="タイトル 13"/>
          <p:cNvSpPr>
            <a:spLocks noGrp="1"/>
          </p:cNvSpPr>
          <p:nvPr>
            <p:ph type="ctrTitle"/>
          </p:nvPr>
        </p:nvSpPr>
        <p:spPr>
          <a:xfrm>
            <a:off x="1432560" y="359898"/>
            <a:ext cx="7406640" cy="1472184"/>
          </a:xfrm>
        </p:spPr>
        <p:txBody>
          <a:bodyPr anchor="b"/>
          <a:lstStyle>
            <a:lvl1pPr algn="l">
              <a:defRPr/>
            </a:lvl1pPr>
            <a:extLst/>
          </a:lstStyle>
          <a:p>
            <a:r>
              <a:rPr kumimoji="0" lang="ja-JP" altLang="en-US" smtClean="0"/>
              <a:t>マスタ タイトルの書式設定</a:t>
            </a:r>
            <a:endParaRPr kumimoji="0" lang="en-US"/>
          </a:p>
        </p:txBody>
      </p:sp>
      <p:sp>
        <p:nvSpPr>
          <p:cNvPr id="22" name="サブタイトル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ja-JP" altLang="en-US" smtClean="0"/>
              <a:t>マスタ サブタイトルの書式設定</a:t>
            </a:r>
            <a:endParaRPr kumimoji="0" lang="en-US"/>
          </a:p>
        </p:txBody>
      </p:sp>
      <p:sp>
        <p:nvSpPr>
          <p:cNvPr id="7" name="日付プレースホルダ 6"/>
          <p:cNvSpPr>
            <a:spLocks noGrp="1"/>
          </p:cNvSpPr>
          <p:nvPr>
            <p:ph type="dt" sz="half" idx="10"/>
          </p:nvPr>
        </p:nvSpPr>
        <p:spPr/>
        <p:txBody>
          <a:bodyPr/>
          <a:lstStyle>
            <a:extLst/>
          </a:lstStyle>
          <a:p>
            <a:fld id="{7D903835-DD4B-4CFF-8692-5A91FDC38556}" type="datetimeFigureOut">
              <a:rPr kumimoji="1" lang="ja-JP" altLang="en-US" smtClean="0"/>
              <a:pPr/>
              <a:t>2009/9/4</a:t>
            </a:fld>
            <a:endParaRPr kumimoji="1" lang="ja-JP" altLang="en-US"/>
          </a:p>
        </p:txBody>
      </p:sp>
      <p:sp>
        <p:nvSpPr>
          <p:cNvPr id="20" name="フッター プレースホルダ 19"/>
          <p:cNvSpPr>
            <a:spLocks noGrp="1"/>
          </p:cNvSpPr>
          <p:nvPr>
            <p:ph type="ftr" sz="quarter" idx="11"/>
          </p:nvPr>
        </p:nvSpPr>
        <p:spPr/>
        <p:txBody>
          <a:bodyPr/>
          <a:lstStyle>
            <a:extLst/>
          </a:lstStyle>
          <a:p>
            <a:endParaRPr kumimoji="1" lang="ja-JP" altLang="en-US"/>
          </a:p>
        </p:txBody>
      </p:sp>
      <p:sp>
        <p:nvSpPr>
          <p:cNvPr id="10" name="スライド番号プレースホルダ 9"/>
          <p:cNvSpPr>
            <a:spLocks noGrp="1"/>
          </p:cNvSpPr>
          <p:nvPr>
            <p:ph type="sldNum" sz="quarter" idx="12"/>
          </p:nvPr>
        </p:nvSpPr>
        <p:spPr/>
        <p:txBody>
          <a:bodyPr/>
          <a:lstStyle>
            <a:extLst/>
          </a:lstStyle>
          <a:p>
            <a:fld id="{4D6C2DF6-ACB9-40A2-8A73-C7D9AC2DA5CA}" type="slidenum">
              <a:rPr kumimoji="1" lang="ja-JP" altLang="en-US" smtClean="0"/>
              <a:pPr/>
              <a:t>&lt;#&gt;</a:t>
            </a:fld>
            <a:endParaRPr kumimoji="1" lang="ja-JP" altLang="en-US"/>
          </a:p>
        </p:txBody>
      </p:sp>
      <p:sp>
        <p:nvSpPr>
          <p:cNvPr id="8" name="円/楕円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円/楕円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7D903835-DD4B-4CFF-8692-5A91FDC38556}" type="datetimeFigureOut">
              <a:rPr kumimoji="1" lang="ja-JP" altLang="en-US" smtClean="0"/>
              <a:pPr/>
              <a:t>2009/9/4</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4D6C2DF6-ACB9-40A2-8A73-C7D9AC2DA5CA}"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858000" y="274639"/>
            <a:ext cx="1828800" cy="5851525"/>
          </a:xfrm>
        </p:spPr>
        <p:txBody>
          <a:bodyPr vert="eaVert"/>
          <a:lstStyle>
            <a:extLs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1143000" y="274640"/>
            <a:ext cx="5562600" cy="5851525"/>
          </a:xfrm>
        </p:spPr>
        <p:txBody>
          <a:bodyPr vert="eaVert"/>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7D903835-DD4B-4CFF-8692-5A91FDC38556}" type="datetimeFigureOut">
              <a:rPr kumimoji="1" lang="ja-JP" altLang="en-US" smtClean="0"/>
              <a:pPr/>
              <a:t>2009/9/4</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4D6C2DF6-ACB9-40A2-8A73-C7D9AC2DA5CA}"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kumimoji="0" lang="ja-JP" altLang="en-US" smtClean="0"/>
              <a:t>マスタ タイトルの書式設定</a:t>
            </a:r>
            <a:endParaRPr kumimoji="0" lang="en-US"/>
          </a:p>
        </p:txBody>
      </p:sp>
      <p:sp>
        <p:nvSpPr>
          <p:cNvPr id="3" name="コンテンツ プレースホルダ 2"/>
          <p:cNvSpPr>
            <a:spLocks noGrp="1"/>
          </p:cNvSpPr>
          <p:nvPr>
            <p:ph idx="1"/>
          </p:nvPr>
        </p:nvSpPr>
        <p:spPr/>
        <p:txBody>
          <a:bodyPr/>
          <a:lstStyle>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extLst/>
          </a:lstStyle>
          <a:p>
            <a:fld id="{7D903835-DD4B-4CFF-8692-5A91FDC38556}" type="datetimeFigureOut">
              <a:rPr kumimoji="1" lang="ja-JP" altLang="en-US" smtClean="0"/>
              <a:pPr/>
              <a:t>2009/9/4</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4D6C2DF6-ACB9-40A2-8A73-C7D9AC2DA5CA}"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7" name="正方形/長方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タイトル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p:txBody>
          <a:bodyPr/>
          <a:lstStyle>
            <a:extLst/>
          </a:lstStyle>
          <a:p>
            <a:fld id="{7D903835-DD4B-4CFF-8692-5A91FDC38556}" type="datetimeFigureOut">
              <a:rPr kumimoji="1" lang="ja-JP" altLang="en-US" smtClean="0"/>
              <a:pPr/>
              <a:t>2009/9/4</a:t>
            </a:fld>
            <a:endParaRPr kumimoji="1" lang="ja-JP" altLang="en-US"/>
          </a:p>
        </p:txBody>
      </p:sp>
      <p:sp>
        <p:nvSpPr>
          <p:cNvPr id="5" name="フッター プレースホルダ 4"/>
          <p:cNvSpPr>
            <a:spLocks noGrp="1"/>
          </p:cNvSpPr>
          <p:nvPr>
            <p:ph type="ftr" sz="quarter" idx="11"/>
          </p:nvPr>
        </p:nvSpPr>
        <p:spPr/>
        <p:txBody>
          <a:bodyPr/>
          <a:lstStyle>
            <a:extLst/>
          </a:lstStyle>
          <a:p>
            <a:endParaRPr kumimoji="1" lang="ja-JP" altLang="en-US"/>
          </a:p>
        </p:txBody>
      </p:sp>
      <p:sp>
        <p:nvSpPr>
          <p:cNvPr id="6" name="スライド番号プレースホルダ 5"/>
          <p:cNvSpPr>
            <a:spLocks noGrp="1"/>
          </p:cNvSpPr>
          <p:nvPr>
            <p:ph type="sldNum" sz="quarter" idx="12"/>
          </p:nvPr>
        </p:nvSpPr>
        <p:spPr/>
        <p:txBody>
          <a:bodyPr/>
          <a:lstStyle>
            <a:extLst/>
          </a:lstStyle>
          <a:p>
            <a:fld id="{4D6C2DF6-ACB9-40A2-8A73-C7D9AC2DA5CA}" type="slidenum">
              <a:rPr kumimoji="1" lang="ja-JP" altLang="en-US" smtClean="0"/>
              <a:pPr/>
              <a:t>&lt;#&gt;</a:t>
            </a:fld>
            <a:endParaRPr kumimoji="1" lang="ja-JP" altLang="en-US"/>
          </a:p>
        </p:txBody>
      </p:sp>
      <p:sp>
        <p:nvSpPr>
          <p:cNvPr id="10" name="正方形/長方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円/楕円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円/楕円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435608" y="274320"/>
            <a:ext cx="7498080" cy="1143000"/>
          </a:xfrm>
        </p:spPr>
        <p:txBody>
          <a:bodyPr/>
          <a:lstStyle>
            <a:extLst/>
          </a:lstStyle>
          <a:p>
            <a:r>
              <a:rPr kumimoji="0" lang="ja-JP" altLang="en-US" smtClean="0"/>
              <a:t>マスタ タイトルの書式設定</a:t>
            </a:r>
            <a:endParaRPr kumimoji="0" lang="en-US"/>
          </a:p>
        </p:txBody>
      </p:sp>
      <p:sp>
        <p:nvSpPr>
          <p:cNvPr id="3" name="コンテンツ プレースホル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コンテンツ プレースホル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extLst/>
          </a:lstStyle>
          <a:p>
            <a:fld id="{7D903835-DD4B-4CFF-8692-5A91FDC38556}" type="datetimeFigureOut">
              <a:rPr kumimoji="1" lang="ja-JP" altLang="en-US" smtClean="0"/>
              <a:pPr/>
              <a:t>2009/9/4</a:t>
            </a:fld>
            <a:endParaRPr kumimoji="1" lang="ja-JP" altLang="en-US"/>
          </a:p>
        </p:txBody>
      </p:sp>
      <p:sp>
        <p:nvSpPr>
          <p:cNvPr id="6" name="フッター プレースホルダ 5"/>
          <p:cNvSpPr>
            <a:spLocks noGrp="1"/>
          </p:cNvSpPr>
          <p:nvPr>
            <p:ph type="ftr" sz="quarter" idx="11"/>
          </p:nvPr>
        </p:nvSpPr>
        <p:spPr/>
        <p:txBody>
          <a:bodyPr/>
          <a:lstStyle>
            <a:extLst/>
          </a:lstStyle>
          <a:p>
            <a:endParaRPr kumimoji="1" lang="ja-JP" altLang="en-US"/>
          </a:p>
        </p:txBody>
      </p:sp>
      <p:sp>
        <p:nvSpPr>
          <p:cNvPr id="7" name="スライド番号プレースホルダ 6"/>
          <p:cNvSpPr>
            <a:spLocks noGrp="1"/>
          </p:cNvSpPr>
          <p:nvPr>
            <p:ph type="sldNum" sz="quarter" idx="12"/>
          </p:nvPr>
        </p:nvSpPr>
        <p:spPr/>
        <p:txBody>
          <a:bodyPr/>
          <a:lstStyle>
            <a:extLst/>
          </a:lstStyle>
          <a:p>
            <a:fld id="{4D6C2DF6-ACB9-40A2-8A73-C7D9AC2DA5CA}"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ja-JP" altLang="en-US" smtClean="0"/>
              <a:t>マスタ テキストの書式設定</a:t>
            </a:r>
          </a:p>
        </p:txBody>
      </p:sp>
      <p:sp>
        <p:nvSpPr>
          <p:cNvPr id="5" name="コンテンツ プレースホル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6" name="コンテンツ プレースホル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0"/>
          </p:nvPr>
        </p:nvSpPr>
        <p:spPr/>
        <p:txBody>
          <a:bodyPr/>
          <a:lstStyle>
            <a:extLst/>
          </a:lstStyle>
          <a:p>
            <a:fld id="{7D903835-DD4B-4CFF-8692-5A91FDC38556}" type="datetimeFigureOut">
              <a:rPr kumimoji="1" lang="ja-JP" altLang="en-US" smtClean="0"/>
              <a:pPr/>
              <a:t>2009/9/4</a:t>
            </a:fld>
            <a:endParaRPr kumimoji="1" lang="ja-JP" altLang="en-US"/>
          </a:p>
        </p:txBody>
      </p:sp>
      <p:sp>
        <p:nvSpPr>
          <p:cNvPr id="8" name="フッター プレースホルダ 7"/>
          <p:cNvSpPr>
            <a:spLocks noGrp="1"/>
          </p:cNvSpPr>
          <p:nvPr>
            <p:ph type="ftr" sz="quarter" idx="11"/>
          </p:nvPr>
        </p:nvSpPr>
        <p:spPr/>
        <p:txBody>
          <a:bodyPr/>
          <a:lstStyle>
            <a:extLst/>
          </a:lstStyle>
          <a:p>
            <a:endParaRPr kumimoji="1" lang="ja-JP" altLang="en-US"/>
          </a:p>
        </p:txBody>
      </p:sp>
      <p:sp>
        <p:nvSpPr>
          <p:cNvPr id="9" name="スライド番号プレースホルダ 8"/>
          <p:cNvSpPr>
            <a:spLocks noGrp="1"/>
          </p:cNvSpPr>
          <p:nvPr>
            <p:ph type="sldNum" sz="quarter" idx="12"/>
          </p:nvPr>
        </p:nvSpPr>
        <p:spPr/>
        <p:txBody>
          <a:bodyPr/>
          <a:lstStyle>
            <a:extLst/>
          </a:lstStyle>
          <a:p>
            <a:fld id="{4D6C2DF6-ACB9-40A2-8A73-C7D9AC2DA5CA}"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1435608" y="274320"/>
            <a:ext cx="7498080" cy="1143000"/>
          </a:xfrm>
        </p:spPr>
        <p:txBody>
          <a:bodyPr anchor="ctr"/>
          <a:lstStyle>
            <a:extLst/>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extLst/>
          </a:lstStyle>
          <a:p>
            <a:fld id="{7D903835-DD4B-4CFF-8692-5A91FDC38556}" type="datetimeFigureOut">
              <a:rPr kumimoji="1" lang="ja-JP" altLang="en-US" smtClean="0"/>
              <a:pPr/>
              <a:t>2009/9/4</a:t>
            </a:fld>
            <a:endParaRPr kumimoji="1" lang="ja-JP" altLang="en-US"/>
          </a:p>
        </p:txBody>
      </p:sp>
      <p:sp>
        <p:nvSpPr>
          <p:cNvPr id="4" name="フッター プレースホルダ 3"/>
          <p:cNvSpPr>
            <a:spLocks noGrp="1"/>
          </p:cNvSpPr>
          <p:nvPr>
            <p:ph type="ftr" sz="quarter" idx="11"/>
          </p:nvPr>
        </p:nvSpPr>
        <p:spPr/>
        <p:txBody>
          <a:bodyPr/>
          <a:lstStyle>
            <a:extLst/>
          </a:lstStyle>
          <a:p>
            <a:endParaRPr kumimoji="1" lang="ja-JP" altLang="en-US"/>
          </a:p>
        </p:txBody>
      </p:sp>
      <p:sp>
        <p:nvSpPr>
          <p:cNvPr id="5" name="スライド番号プレースホルダ 4"/>
          <p:cNvSpPr>
            <a:spLocks noGrp="1"/>
          </p:cNvSpPr>
          <p:nvPr>
            <p:ph type="sldNum" sz="quarter" idx="12"/>
          </p:nvPr>
        </p:nvSpPr>
        <p:spPr/>
        <p:txBody>
          <a:bodyPr/>
          <a:lstStyle>
            <a:extLst/>
          </a:lstStyle>
          <a:p>
            <a:fld id="{4D6C2DF6-ACB9-40A2-8A73-C7D9AC2DA5CA}"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正方形/長方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付プレースホルダ 1"/>
          <p:cNvSpPr>
            <a:spLocks noGrp="1"/>
          </p:cNvSpPr>
          <p:nvPr>
            <p:ph type="dt" sz="half" idx="10"/>
          </p:nvPr>
        </p:nvSpPr>
        <p:spPr/>
        <p:txBody>
          <a:bodyPr/>
          <a:lstStyle>
            <a:extLst/>
          </a:lstStyle>
          <a:p>
            <a:fld id="{7D903835-DD4B-4CFF-8692-5A91FDC38556}" type="datetimeFigureOut">
              <a:rPr kumimoji="1" lang="ja-JP" altLang="en-US" smtClean="0"/>
              <a:pPr/>
              <a:t>2009/9/4</a:t>
            </a:fld>
            <a:endParaRPr kumimoji="1" lang="ja-JP" altLang="en-US"/>
          </a:p>
        </p:txBody>
      </p:sp>
      <p:sp>
        <p:nvSpPr>
          <p:cNvPr id="3" name="フッター プレースホルダ 2"/>
          <p:cNvSpPr>
            <a:spLocks noGrp="1"/>
          </p:cNvSpPr>
          <p:nvPr>
            <p:ph type="ftr" sz="quarter" idx="11"/>
          </p:nvPr>
        </p:nvSpPr>
        <p:spPr/>
        <p:txBody>
          <a:bodyPr/>
          <a:lstStyle>
            <a:extLst/>
          </a:lstStyle>
          <a:p>
            <a:endParaRPr kumimoji="1" lang="ja-JP" altLang="en-US"/>
          </a:p>
        </p:txBody>
      </p:sp>
      <p:sp>
        <p:nvSpPr>
          <p:cNvPr id="4" name="スライド番号プレースホルダ 3"/>
          <p:cNvSpPr>
            <a:spLocks noGrp="1"/>
          </p:cNvSpPr>
          <p:nvPr>
            <p:ph type="sldNum" sz="quarter" idx="12"/>
          </p:nvPr>
        </p:nvSpPr>
        <p:spPr/>
        <p:txBody>
          <a:bodyPr/>
          <a:lstStyle>
            <a:extLst/>
          </a:lstStyle>
          <a:p>
            <a:fld id="{4D6C2DF6-ACB9-40A2-8A73-C7D9AC2DA5CA}" type="slidenum">
              <a:rPr kumimoji="1" lang="ja-JP" altLang="en-US" smtClean="0"/>
              <a:pPr/>
              <a:t>&lt;#&gt;</a:t>
            </a:fld>
            <a:endParaRPr kumimoji="1" lang="ja-JP" altLang="en-US"/>
          </a:p>
        </p:txBody>
      </p:sp>
      <p:sp>
        <p:nvSpPr>
          <p:cNvPr id="6" name="正方形/長方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ja-JP" altLang="en-US" smtClean="0"/>
              <a:t>マスタ テキストの書式設定</a:t>
            </a:r>
          </a:p>
        </p:txBody>
      </p:sp>
      <p:sp>
        <p:nvSpPr>
          <p:cNvPr id="4" name="コンテンツ プレースホル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日付プレースホルダ 4"/>
          <p:cNvSpPr>
            <a:spLocks noGrp="1"/>
          </p:cNvSpPr>
          <p:nvPr>
            <p:ph type="dt" sz="half" idx="10"/>
          </p:nvPr>
        </p:nvSpPr>
        <p:spPr/>
        <p:txBody>
          <a:bodyPr/>
          <a:lstStyle>
            <a:extLst/>
          </a:lstStyle>
          <a:p>
            <a:fld id="{7D903835-DD4B-4CFF-8692-5A91FDC38556}" type="datetimeFigureOut">
              <a:rPr kumimoji="1" lang="ja-JP" altLang="en-US" smtClean="0"/>
              <a:pPr/>
              <a:t>2009/9/4</a:t>
            </a:fld>
            <a:endParaRPr kumimoji="1" lang="ja-JP" altLang="en-US"/>
          </a:p>
        </p:txBody>
      </p:sp>
      <p:sp>
        <p:nvSpPr>
          <p:cNvPr id="6" name="フッター プレースホルダ 5"/>
          <p:cNvSpPr>
            <a:spLocks noGrp="1"/>
          </p:cNvSpPr>
          <p:nvPr>
            <p:ph type="ftr" sz="quarter" idx="11"/>
          </p:nvPr>
        </p:nvSpPr>
        <p:spPr/>
        <p:txBody>
          <a:bodyPr/>
          <a:lstStyle>
            <a:extLst/>
          </a:lstStyle>
          <a:p>
            <a:endParaRPr kumimoji="1" lang="ja-JP" altLang="en-US"/>
          </a:p>
        </p:txBody>
      </p:sp>
      <p:sp>
        <p:nvSpPr>
          <p:cNvPr id="7" name="スライド番号プレースホルダ 6"/>
          <p:cNvSpPr>
            <a:spLocks noGrp="1"/>
          </p:cNvSpPr>
          <p:nvPr>
            <p:ph type="sldNum" sz="quarter" idx="12"/>
          </p:nvPr>
        </p:nvSpPr>
        <p:spPr/>
        <p:txBody>
          <a:bodyPr/>
          <a:lstStyle>
            <a:extLst/>
          </a:lstStyle>
          <a:p>
            <a:fld id="{4D6C2DF6-ACB9-40A2-8A73-C7D9AC2DA5CA}"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extLst/>
          </a:lstStyle>
          <a:p>
            <a:fld id="{7D903835-DD4B-4CFF-8692-5A91FDC38556}" type="datetimeFigureOut">
              <a:rPr kumimoji="1" lang="ja-JP" altLang="en-US" smtClean="0"/>
              <a:pPr/>
              <a:t>2009/9/4</a:t>
            </a:fld>
            <a:endParaRPr kumimoji="1" lang="ja-JP" altLang="en-US"/>
          </a:p>
        </p:txBody>
      </p:sp>
      <p:sp>
        <p:nvSpPr>
          <p:cNvPr id="6" name="フッター プレースホルダ 5"/>
          <p:cNvSpPr>
            <a:spLocks noGrp="1"/>
          </p:cNvSpPr>
          <p:nvPr>
            <p:ph type="ftr" sz="quarter" idx="11"/>
          </p:nvPr>
        </p:nvSpPr>
        <p:spPr/>
        <p:txBody>
          <a:bodyPr/>
          <a:lstStyle>
            <a:extLst/>
          </a:lstStyle>
          <a:p>
            <a:endParaRPr kumimoji="1" lang="ja-JP" altLang="en-US"/>
          </a:p>
        </p:txBody>
      </p:sp>
      <p:sp>
        <p:nvSpPr>
          <p:cNvPr id="7" name="スライド番号プレースホルダ 6"/>
          <p:cNvSpPr>
            <a:spLocks noGrp="1"/>
          </p:cNvSpPr>
          <p:nvPr>
            <p:ph type="sldNum" sz="quarter" idx="12"/>
          </p:nvPr>
        </p:nvSpPr>
        <p:spPr/>
        <p:txBody>
          <a:bodyPr/>
          <a:lstStyle>
            <a:extLst/>
          </a:lstStyle>
          <a:p>
            <a:fld id="{4D6C2DF6-ACB9-40A2-8A73-C7D9AC2DA5CA}" type="slidenum">
              <a:rPr kumimoji="1" lang="ja-JP" altLang="en-US" smtClean="0"/>
              <a:pPr/>
              <a:t>&lt;#&gt;</a:t>
            </a:fld>
            <a:endParaRPr kumimoji="1" lang="ja-JP" altLang="en-US"/>
          </a:p>
        </p:txBody>
      </p:sp>
      <p:sp>
        <p:nvSpPr>
          <p:cNvPr id="8" name="正方形/長方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図プレースホル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ja-JP" altLang="en-US" smtClean="0"/>
              <a:t>アイコンをクリックして図を追加</a:t>
            </a:r>
            <a:endParaRPr kumimoji="0" lang="en-US" dirty="0"/>
          </a:p>
        </p:txBody>
      </p:sp>
      <p:sp>
        <p:nvSpPr>
          <p:cNvPr id="9" name="フローチャート: 処理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フローチャート: 処理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テキスト プレースホル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パイ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円/楕円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ドーナツ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正方形/長方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タイトル プレースホルダ 4"/>
          <p:cNvSpPr>
            <a:spLocks noGrp="1"/>
          </p:cNvSpPr>
          <p:nvPr>
            <p:ph type="title"/>
          </p:nvPr>
        </p:nvSpPr>
        <p:spPr>
          <a:xfrm>
            <a:off x="1435608" y="274638"/>
            <a:ext cx="7498080" cy="1143000"/>
          </a:xfrm>
          <a:prstGeom prst="rect">
            <a:avLst/>
          </a:prstGeom>
        </p:spPr>
        <p:txBody>
          <a:bodyPr anchor="ctr">
            <a:normAutofit/>
          </a:bodyPr>
          <a:lstStyle>
            <a:extLst/>
          </a:lstStyle>
          <a:p>
            <a:r>
              <a:rPr kumimoji="0" lang="ja-JP" altLang="en-US" smtClean="0"/>
              <a:t>マスタ タイトルの書式設定</a:t>
            </a:r>
            <a:endParaRPr kumimoji="0" lang="en-US"/>
          </a:p>
        </p:txBody>
      </p:sp>
      <p:sp>
        <p:nvSpPr>
          <p:cNvPr id="9" name="テキスト プレースホル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24" name="日付プレースホル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D903835-DD4B-4CFF-8692-5A91FDC38556}" type="datetimeFigureOut">
              <a:rPr kumimoji="1" lang="ja-JP" altLang="en-US" smtClean="0"/>
              <a:pPr/>
              <a:t>2009/9/4</a:t>
            </a:fld>
            <a:endParaRPr kumimoji="1" lang="ja-JP" altLang="en-US"/>
          </a:p>
        </p:txBody>
      </p:sp>
      <p:sp>
        <p:nvSpPr>
          <p:cNvPr id="10" name="フッター プレースホル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1" lang="ja-JP" altLang="en-US"/>
          </a:p>
        </p:txBody>
      </p:sp>
      <p:sp>
        <p:nvSpPr>
          <p:cNvPr id="22" name="スライド番号プレースホル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D6C2DF6-ACB9-40A2-8A73-C7D9AC2DA5CA}" type="slidenum">
              <a:rPr kumimoji="1" lang="ja-JP" altLang="en-US" smtClean="0"/>
              <a:pPr/>
              <a:t>&lt;#&gt;</a:t>
            </a:fld>
            <a:endParaRPr kumimoji="1" lang="ja-JP" altLang="en-US"/>
          </a:p>
        </p:txBody>
      </p:sp>
      <p:sp>
        <p:nvSpPr>
          <p:cNvPr id="15" name="正方形/長方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1"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1"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1"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1"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1"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1"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1"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1" sz="2000" kern="120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23.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32.png"/><Relationship Id="rId3" Type="http://schemas.openxmlformats.org/officeDocument/2006/relationships/image" Target="../media/image27.png"/><Relationship Id="rId7" Type="http://schemas.openxmlformats.org/officeDocument/2006/relationships/image" Target="../media/image31.png"/><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image" Target="../media/image33.png"/><Relationship Id="rId1" Type="http://schemas.openxmlformats.org/officeDocument/2006/relationships/slideLayout" Target="../slideLayouts/slideLayout2.xml"/><Relationship Id="rId4" Type="http://schemas.openxmlformats.org/officeDocument/2006/relationships/image" Target="../media/image3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images.google.co.jp/imgres?imgurl=http://www.goo-net.com/cgi-bin/search/disp_pic2.cgi?10101013_199808.jpg&amp;imgrefurl=http://www.goo-net.com/car/TOYOTA/CHASER.html&amp;usg=__XycRrwqqa6kZiOD2uCyev8sMA9M=&amp;h=225&amp;w=450&amp;sz=66&amp;hl=ja&amp;start=78&amp;tbnid=FG0y2lqwayoWLM:&amp;tbnh=64&amp;tbnw=127&amp;prev=/images?q=%E3%83%88%E3%83%A8%E3%82%BF%E8%87%AA%E5%8B%95%E8%BB%8A%E3%80%80chaser&amp;gbv=2&amp;ndsp=20&amp;hl=ja&amp;sa=N&amp;start=60" TargetMode="Externa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hyperlink" Target="http://images.google.co.jp/imgres?imgurl=http://www.carview.co.jp/tms/2005/just/lexus_lf_a/images/01_l.jpg&amp;imgrefurl=http://www.carview.co.jp/tms/2005/just/lexus_lf_a/&amp;usg=__H1Sc-RQg5-SVMBVRN-3vbvH0N6M=&amp;h=514&amp;w=772&amp;sz=39&amp;hl=ja&amp;start=37&amp;tbnid=H6emSTXDfujzxM:&amp;tbnh=95&amp;tbnw=142&amp;prev=/images?q=%E3%83%AC%E3%82%AF%E3%82%B5%E3%82%B9&amp;gbv=2&amp;ndsp=20&amp;hl=ja&amp;sa=N&amp;start=20" TargetMode="Externa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5.png"/><Relationship Id="rId7" Type="http://schemas.openxmlformats.org/officeDocument/2006/relationships/image" Target="../media/image2.jpeg"/><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hyperlink" Target="http://images.google.co.jp/imgres?imgurl=http://www.goo-net.com/cgi-bin/search/disp_pic2.cgi?10101013_199808.jpg&amp;imgrefurl=http://www.goo-net.com/car/TOYOTA/CHASER.html&amp;usg=__XycRrwqqa6kZiOD2uCyev8sMA9M=&amp;h=225&amp;w=450&amp;sz=66&amp;hl=ja&amp;start=78&amp;tbnid=FG0y2lqwayoWLM:&amp;tbnh=64&amp;tbnw=127&amp;prev=/images?q=%E3%83%88%E3%83%A8%E3%82%BF%E8%87%AA%E5%8B%95%E8%BB%8A%E3%80%80chaser&amp;gbv=2&amp;ndsp=20&amp;hl=ja&amp;sa=N&amp;start=60" TargetMode="External"/><Relationship Id="rId5" Type="http://schemas.openxmlformats.org/officeDocument/2006/relationships/image" Target="../media/image3.jpeg"/><Relationship Id="rId4" Type="http://schemas.openxmlformats.org/officeDocument/2006/relationships/hyperlink" Target="http://images.google.co.jp/imgres?imgurl=http://www.carview.co.jp/tms/2005/just/lexus_lf_a/images/01_l.jpg&amp;imgrefurl=http://www.carview.co.jp/tms/2005/just/lexus_lf_a/&amp;usg=__H1Sc-RQg5-SVMBVRN-3vbvH0N6M=&amp;h=514&amp;w=772&amp;sz=39&amp;hl=ja&amp;start=37&amp;tbnid=H6emSTXDfujzxM:&amp;tbnh=95&amp;tbnw=142&amp;prev=/images?q=%E3%83%AC%E3%82%AF%E3%82%B5%E3%82%B9&amp;gbv=2&amp;ndsp=20&amp;hl=ja&amp;sa=N&amp;start=20"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 Id="rId9" Type="http://schemas.openxmlformats.org/officeDocument/2006/relationships/image" Target="../media/image1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00166" y="1034572"/>
            <a:ext cx="7072362" cy="1894362"/>
          </a:xfrm>
        </p:spPr>
        <p:txBody>
          <a:bodyPr>
            <a:normAutofit/>
          </a:bodyPr>
          <a:lstStyle/>
          <a:p>
            <a:r>
              <a:rPr kumimoji="1" lang="ja-JP" altLang="en-US" sz="3200" dirty="0" smtClean="0"/>
              <a:t>     </a:t>
            </a:r>
            <a:r>
              <a:rPr kumimoji="1" lang="en-US" altLang="ja-JP" sz="3200" dirty="0" smtClean="0"/>
              <a:t>N</a:t>
            </a:r>
            <a:r>
              <a:rPr lang="en-US" altLang="ja-JP" sz="3200" dirty="0" smtClean="0"/>
              <a:t>TT</a:t>
            </a:r>
            <a:r>
              <a:rPr kumimoji="1" lang="ja-JP" altLang="en-US" sz="3200" dirty="0" smtClean="0"/>
              <a:t>に基づく応用モデルの検討</a:t>
            </a:r>
            <a:r>
              <a:rPr lang="en-US" altLang="ja-JP" dirty="0" smtClean="0"/>
              <a:t/>
            </a:r>
            <a:br>
              <a:rPr lang="en-US" altLang="ja-JP" dirty="0" smtClean="0"/>
            </a:br>
            <a:r>
              <a:rPr lang="en-US" altLang="ja-JP" dirty="0" smtClean="0"/>
              <a:t> -</a:t>
            </a:r>
            <a:r>
              <a:rPr lang="ja-JP" altLang="en-US" sz="2700" dirty="0" smtClean="0"/>
              <a:t>一対比較モデルと多次元モデルを中心に</a:t>
            </a:r>
            <a:r>
              <a:rPr lang="en-US" altLang="ja-JP" dirty="0" smtClean="0"/>
              <a:t>-</a:t>
            </a:r>
            <a:endParaRPr kumimoji="1" lang="ja-JP" altLang="en-US" dirty="0"/>
          </a:p>
        </p:txBody>
      </p:sp>
      <p:sp>
        <p:nvSpPr>
          <p:cNvPr id="3" name="サブタイトル 2"/>
          <p:cNvSpPr>
            <a:spLocks noGrp="1"/>
          </p:cNvSpPr>
          <p:nvPr>
            <p:ph type="subTitle" idx="1"/>
          </p:nvPr>
        </p:nvSpPr>
        <p:spPr>
          <a:xfrm>
            <a:off x="1643042" y="4414854"/>
            <a:ext cx="7000892" cy="1371600"/>
          </a:xfrm>
        </p:spPr>
        <p:txBody>
          <a:bodyPr/>
          <a:lstStyle/>
          <a:p>
            <a:r>
              <a:rPr kumimoji="1" lang="ja-JP" altLang="en-US" sz="2800" dirty="0" smtClean="0"/>
              <a:t>                     宇佐美慧</a:t>
            </a:r>
            <a:endParaRPr lang="en-US" altLang="ja-JP" sz="2800" dirty="0" smtClean="0"/>
          </a:p>
          <a:p>
            <a:r>
              <a:rPr lang="en-US" altLang="ja-JP" sz="2400" dirty="0" smtClean="0"/>
              <a:t> (</a:t>
            </a:r>
            <a:r>
              <a:rPr lang="ja-JP" altLang="en-US" sz="2400" dirty="0" smtClean="0"/>
              <a:t>東京大学大学院教育学研究科・日本学術振興会</a:t>
            </a:r>
            <a:r>
              <a:rPr lang="en-US" altLang="ja-JP" sz="2400" dirty="0" err="1" smtClean="0"/>
              <a:t>)</a:t>
            </a:r>
            <a:endParaRPr kumimoji="1" lang="ja-JP" alt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分析例</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lang="ja-JP" altLang="en-US" dirty="0" smtClean="0"/>
              <a:t>乱数を用いて発生させた一対比較データに対して提案したアルゴリズムを用いて、被験者を離散的な潜在ランクに割り振る。</a:t>
            </a:r>
            <a:endParaRPr lang="en-US" altLang="ja-JP" dirty="0" smtClean="0"/>
          </a:p>
          <a:p>
            <a:endParaRPr lang="en-US" altLang="ja-JP" dirty="0" smtClean="0"/>
          </a:p>
          <a:p>
            <a:endParaRPr lang="en-US" altLang="ja-JP" dirty="0" smtClean="0"/>
          </a:p>
          <a:p>
            <a:r>
              <a:rPr lang="ja-JP" altLang="en-US" dirty="0" smtClean="0"/>
              <a:t>被験者は</a:t>
            </a:r>
            <a:r>
              <a:rPr lang="en-US" altLang="ja-JP" dirty="0" smtClean="0"/>
              <a:t>300</a:t>
            </a:r>
            <a:r>
              <a:rPr lang="ja-JP" altLang="en-US" dirty="0" smtClean="0"/>
              <a:t>人で刺激数は</a:t>
            </a:r>
            <a:r>
              <a:rPr lang="en-US" altLang="ja-JP" dirty="0" smtClean="0"/>
              <a:t>10(A</a:t>
            </a:r>
            <a:r>
              <a:rPr lang="ja-JP" altLang="en-US" dirty="0" smtClean="0"/>
              <a:t>～</a:t>
            </a:r>
            <a:r>
              <a:rPr lang="en-US" altLang="ja-JP" dirty="0" smtClean="0"/>
              <a:t>J)</a:t>
            </a:r>
            <a:r>
              <a:rPr lang="ja-JP" altLang="en-US" dirty="0" err="1" smtClean="0"/>
              <a:t>、</a:t>
            </a:r>
            <a:r>
              <a:rPr lang="ja-JP" altLang="en-US" dirty="0" smtClean="0"/>
              <a:t>そして潜在ランク数を</a:t>
            </a:r>
            <a:r>
              <a:rPr lang="en-US" altLang="ja-JP" dirty="0" smtClean="0"/>
              <a:t>10</a:t>
            </a:r>
            <a:r>
              <a:rPr lang="ja-JP" altLang="en-US" dirty="0" smtClean="0"/>
              <a:t>とした。</a:t>
            </a:r>
            <a:endParaRPr lang="en-US" altLang="ja-JP" dirty="0" smtClean="0"/>
          </a:p>
          <a:p>
            <a:endParaRPr lang="en-US" altLang="ja-JP" dirty="0" smtClean="0"/>
          </a:p>
          <a:p>
            <a:endParaRPr lang="en-US" altLang="ja-JP" dirty="0" smtClean="0"/>
          </a:p>
          <a:p>
            <a:r>
              <a:rPr lang="ja-JP" altLang="en-US" dirty="0" smtClean="0"/>
              <a:t>項目参照プロファイルをもとに、一対比較データにおける潜在ランクの特徴を検討する。</a:t>
            </a:r>
            <a:endParaRPr lang="en-US" altLang="ja-JP" dirty="0" smtClean="0"/>
          </a:p>
          <a:p>
            <a:endParaRPr lang="en-US" altLang="ja-JP" dirty="0" smtClean="0"/>
          </a:p>
          <a:p>
            <a:endParaRPr lang="en-US" altLang="ja-JP" dirty="0" smtClean="0"/>
          </a:p>
          <a:p>
            <a:endParaRPr kumimoji="1"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35608" y="71414"/>
            <a:ext cx="7498080" cy="1143000"/>
          </a:xfrm>
          <a:ln w="0">
            <a:noFill/>
          </a:ln>
        </p:spPr>
        <p:txBody>
          <a:bodyPr/>
          <a:lstStyle/>
          <a:p>
            <a:endParaRPr kumimoji="1" lang="ja-JP" altLang="en-US" dirty="0"/>
          </a:p>
        </p:txBody>
      </p:sp>
      <p:sp>
        <p:nvSpPr>
          <p:cNvPr id="3" name="コンテンツ プレースホルダ 2"/>
          <p:cNvSpPr>
            <a:spLocks noGrp="1"/>
          </p:cNvSpPr>
          <p:nvPr>
            <p:ph idx="1"/>
          </p:nvPr>
        </p:nvSpPr>
        <p:spPr/>
        <p:txBody>
          <a:bodyPr/>
          <a:lstStyle/>
          <a:p>
            <a:endParaRPr kumimoji="1" lang="ja-JP" altLang="en-US" dirty="0"/>
          </a:p>
        </p:txBody>
      </p:sp>
      <p:pic>
        <p:nvPicPr>
          <p:cNvPr id="45" name="Picture 4"/>
          <p:cNvPicPr>
            <a:picLocks noChangeAspect="1" noChangeArrowheads="1"/>
          </p:cNvPicPr>
          <p:nvPr/>
        </p:nvPicPr>
        <p:blipFill>
          <a:blip r:embed="rId2"/>
          <a:srcRect/>
          <a:stretch>
            <a:fillRect/>
          </a:stretch>
        </p:blipFill>
        <p:spPr bwMode="auto">
          <a:xfrm>
            <a:off x="1500166" y="857232"/>
            <a:ext cx="3357586" cy="2324110"/>
          </a:xfrm>
          <a:prstGeom prst="rect">
            <a:avLst/>
          </a:prstGeom>
          <a:noFill/>
        </p:spPr>
      </p:pic>
      <p:sp>
        <p:nvSpPr>
          <p:cNvPr id="46" name="角丸四角形 45"/>
          <p:cNvSpPr/>
          <p:nvPr/>
        </p:nvSpPr>
        <p:spPr>
          <a:xfrm>
            <a:off x="2285984" y="142852"/>
            <a:ext cx="2000264" cy="35719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B&gt;A</a:t>
            </a:r>
            <a:endParaRPr kumimoji="1" lang="ja-JP" altLang="en-US" dirty="0">
              <a:solidFill>
                <a:schemeClr val="tx1"/>
              </a:solidFill>
            </a:endParaRPr>
          </a:p>
        </p:txBody>
      </p:sp>
      <p:pic>
        <p:nvPicPr>
          <p:cNvPr id="47" name="Picture 10"/>
          <p:cNvPicPr>
            <a:picLocks noChangeAspect="1" noChangeArrowheads="1"/>
          </p:cNvPicPr>
          <p:nvPr/>
        </p:nvPicPr>
        <p:blipFill>
          <a:blip r:embed="rId3"/>
          <a:srcRect/>
          <a:stretch>
            <a:fillRect/>
          </a:stretch>
        </p:blipFill>
        <p:spPr bwMode="auto">
          <a:xfrm>
            <a:off x="5286380" y="857232"/>
            <a:ext cx="3357586" cy="2143140"/>
          </a:xfrm>
          <a:prstGeom prst="rect">
            <a:avLst/>
          </a:prstGeom>
          <a:noFill/>
        </p:spPr>
      </p:pic>
      <p:sp>
        <p:nvSpPr>
          <p:cNvPr id="48" name="角丸四角形 47"/>
          <p:cNvSpPr/>
          <p:nvPr/>
        </p:nvSpPr>
        <p:spPr>
          <a:xfrm>
            <a:off x="6215074" y="142852"/>
            <a:ext cx="2000264" cy="35719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F</a:t>
            </a:r>
            <a:r>
              <a:rPr kumimoji="1" lang="en-US" altLang="ja-JP" dirty="0" smtClean="0">
                <a:solidFill>
                  <a:schemeClr val="tx1"/>
                </a:solidFill>
              </a:rPr>
              <a:t>&gt;E</a:t>
            </a:r>
            <a:endParaRPr kumimoji="1" lang="ja-JP" altLang="en-US" dirty="0">
              <a:solidFill>
                <a:schemeClr val="tx1"/>
              </a:solidFill>
            </a:endParaRPr>
          </a:p>
        </p:txBody>
      </p:sp>
      <p:sp>
        <p:nvSpPr>
          <p:cNvPr id="82" name="テキスト ボックス 81"/>
          <p:cNvSpPr txBox="1"/>
          <p:nvPr/>
        </p:nvSpPr>
        <p:spPr>
          <a:xfrm>
            <a:off x="1214414" y="5429264"/>
            <a:ext cx="7500990" cy="1261884"/>
          </a:xfrm>
          <a:prstGeom prst="rect">
            <a:avLst/>
          </a:prstGeom>
          <a:noFill/>
        </p:spPr>
        <p:txBody>
          <a:bodyPr wrap="square" rtlCol="0">
            <a:spAutoFit/>
          </a:bodyPr>
          <a:lstStyle/>
          <a:p>
            <a:r>
              <a:rPr kumimoji="1" lang="ja-JP" altLang="en-US" sz="1600" dirty="0" smtClean="0"/>
              <a:t>＊潜在ランクの位置を意味する、人の背の高さは度数を意味する。</a:t>
            </a:r>
            <a:endParaRPr kumimoji="1" lang="en-US" altLang="ja-JP" sz="1600" dirty="0" smtClean="0"/>
          </a:p>
          <a:p>
            <a:endParaRPr lang="en-US" altLang="ja-JP" dirty="0" smtClean="0"/>
          </a:p>
          <a:p>
            <a:r>
              <a:rPr lang="ja-JP" altLang="en-US" sz="2000" dirty="0" smtClean="0">
                <a:solidFill>
                  <a:srgbClr val="FF0000"/>
                </a:solidFill>
              </a:rPr>
              <a:t>・刺激の位置が高い（右側に位置する）</a:t>
            </a:r>
            <a:r>
              <a:rPr lang="ja-JP" altLang="en-US" sz="2000" dirty="0" err="1" smtClean="0">
                <a:solidFill>
                  <a:srgbClr val="FF0000"/>
                </a:solidFill>
              </a:rPr>
              <a:t>ほど</a:t>
            </a:r>
            <a:r>
              <a:rPr lang="ja-JP" altLang="en-US" sz="2000" dirty="0" smtClean="0">
                <a:solidFill>
                  <a:srgbClr val="FF0000"/>
                </a:solidFill>
              </a:rPr>
              <a:t>全体的にＶの要素の値は小さくなる。</a:t>
            </a:r>
            <a:endParaRPr kumimoji="1" lang="ja-JP" altLang="en-US" sz="2000" dirty="0">
              <a:solidFill>
                <a:srgbClr val="FF0000"/>
              </a:solidFill>
            </a:endParaRPr>
          </a:p>
        </p:txBody>
      </p:sp>
      <p:cxnSp>
        <p:nvCxnSpPr>
          <p:cNvPr id="83" name="直線コネクタ 82"/>
          <p:cNvCxnSpPr/>
          <p:nvPr/>
        </p:nvCxnSpPr>
        <p:spPr>
          <a:xfrm>
            <a:off x="357158" y="4845618"/>
            <a:ext cx="8572560" cy="12142"/>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84" name="テキスト ボックス 83"/>
          <p:cNvSpPr txBox="1"/>
          <p:nvPr/>
        </p:nvSpPr>
        <p:spPr>
          <a:xfrm>
            <a:off x="1500166" y="4917056"/>
            <a:ext cx="428628" cy="369332"/>
          </a:xfrm>
          <a:prstGeom prst="rect">
            <a:avLst/>
          </a:prstGeom>
          <a:noFill/>
        </p:spPr>
        <p:txBody>
          <a:bodyPr wrap="square" rtlCol="0">
            <a:spAutoFit/>
          </a:bodyPr>
          <a:lstStyle/>
          <a:p>
            <a:r>
              <a:rPr kumimoji="1" lang="en-US" altLang="ja-JP" dirty="0" smtClean="0"/>
              <a:t>2</a:t>
            </a:r>
            <a:endParaRPr kumimoji="1" lang="ja-JP" altLang="en-US" dirty="0"/>
          </a:p>
        </p:txBody>
      </p:sp>
      <p:sp>
        <p:nvSpPr>
          <p:cNvPr id="85" name="テキスト ボックス 84"/>
          <p:cNvSpPr txBox="1"/>
          <p:nvPr/>
        </p:nvSpPr>
        <p:spPr>
          <a:xfrm>
            <a:off x="4357686" y="4917056"/>
            <a:ext cx="428628" cy="369332"/>
          </a:xfrm>
          <a:prstGeom prst="rect">
            <a:avLst/>
          </a:prstGeom>
          <a:noFill/>
        </p:spPr>
        <p:txBody>
          <a:bodyPr wrap="square" rtlCol="0">
            <a:spAutoFit/>
          </a:bodyPr>
          <a:lstStyle/>
          <a:p>
            <a:r>
              <a:rPr lang="en-US" altLang="ja-JP" dirty="0" smtClean="0"/>
              <a:t>5</a:t>
            </a:r>
            <a:endParaRPr kumimoji="1" lang="ja-JP" altLang="en-US" dirty="0"/>
          </a:p>
        </p:txBody>
      </p:sp>
      <p:sp>
        <p:nvSpPr>
          <p:cNvPr id="86" name="テキスト ボックス 85"/>
          <p:cNvSpPr txBox="1"/>
          <p:nvPr/>
        </p:nvSpPr>
        <p:spPr>
          <a:xfrm>
            <a:off x="3357554" y="4917056"/>
            <a:ext cx="428628" cy="369332"/>
          </a:xfrm>
          <a:prstGeom prst="rect">
            <a:avLst/>
          </a:prstGeom>
          <a:noFill/>
        </p:spPr>
        <p:txBody>
          <a:bodyPr wrap="square" rtlCol="0">
            <a:spAutoFit/>
          </a:bodyPr>
          <a:lstStyle/>
          <a:p>
            <a:r>
              <a:rPr kumimoji="1" lang="en-US" altLang="ja-JP" dirty="0" smtClean="0"/>
              <a:t>4</a:t>
            </a:r>
            <a:endParaRPr kumimoji="1" lang="ja-JP" altLang="en-US" dirty="0"/>
          </a:p>
        </p:txBody>
      </p:sp>
      <p:sp>
        <p:nvSpPr>
          <p:cNvPr id="87" name="テキスト ボックス 86"/>
          <p:cNvSpPr txBox="1"/>
          <p:nvPr/>
        </p:nvSpPr>
        <p:spPr>
          <a:xfrm>
            <a:off x="2428860" y="4917056"/>
            <a:ext cx="428628" cy="369332"/>
          </a:xfrm>
          <a:prstGeom prst="rect">
            <a:avLst/>
          </a:prstGeom>
          <a:noFill/>
        </p:spPr>
        <p:txBody>
          <a:bodyPr wrap="square" rtlCol="0">
            <a:spAutoFit/>
          </a:bodyPr>
          <a:lstStyle/>
          <a:p>
            <a:r>
              <a:rPr lang="en-US" altLang="ja-JP" dirty="0"/>
              <a:t>3</a:t>
            </a:r>
            <a:endParaRPr kumimoji="1" lang="ja-JP" altLang="en-US" dirty="0"/>
          </a:p>
        </p:txBody>
      </p:sp>
      <p:sp>
        <p:nvSpPr>
          <p:cNvPr id="88" name="テキスト ボックス 87"/>
          <p:cNvSpPr txBox="1"/>
          <p:nvPr/>
        </p:nvSpPr>
        <p:spPr>
          <a:xfrm>
            <a:off x="642910" y="4917056"/>
            <a:ext cx="428628" cy="369332"/>
          </a:xfrm>
          <a:prstGeom prst="rect">
            <a:avLst/>
          </a:prstGeom>
          <a:noFill/>
        </p:spPr>
        <p:txBody>
          <a:bodyPr wrap="square" rtlCol="0">
            <a:spAutoFit/>
          </a:bodyPr>
          <a:lstStyle/>
          <a:p>
            <a:r>
              <a:rPr kumimoji="1" lang="en-US" altLang="ja-JP" dirty="0" smtClean="0"/>
              <a:t>1</a:t>
            </a:r>
            <a:endParaRPr kumimoji="1" lang="ja-JP" altLang="en-US" dirty="0"/>
          </a:p>
        </p:txBody>
      </p:sp>
      <p:sp>
        <p:nvSpPr>
          <p:cNvPr id="89" name="テキスト ボックス 88"/>
          <p:cNvSpPr txBox="1"/>
          <p:nvPr/>
        </p:nvSpPr>
        <p:spPr>
          <a:xfrm>
            <a:off x="5214942" y="4917056"/>
            <a:ext cx="428628" cy="369332"/>
          </a:xfrm>
          <a:prstGeom prst="rect">
            <a:avLst/>
          </a:prstGeom>
          <a:noFill/>
        </p:spPr>
        <p:txBody>
          <a:bodyPr wrap="square" rtlCol="0">
            <a:spAutoFit/>
          </a:bodyPr>
          <a:lstStyle/>
          <a:p>
            <a:r>
              <a:rPr lang="en-US" altLang="ja-JP" dirty="0" smtClean="0"/>
              <a:t>6</a:t>
            </a:r>
            <a:endParaRPr kumimoji="1" lang="ja-JP" altLang="en-US" dirty="0"/>
          </a:p>
        </p:txBody>
      </p:sp>
      <p:sp>
        <p:nvSpPr>
          <p:cNvPr id="90" name="テキスト ボックス 89"/>
          <p:cNvSpPr txBox="1"/>
          <p:nvPr/>
        </p:nvSpPr>
        <p:spPr>
          <a:xfrm>
            <a:off x="6000760" y="4917056"/>
            <a:ext cx="428628" cy="369332"/>
          </a:xfrm>
          <a:prstGeom prst="rect">
            <a:avLst/>
          </a:prstGeom>
          <a:noFill/>
        </p:spPr>
        <p:txBody>
          <a:bodyPr wrap="square" rtlCol="0">
            <a:spAutoFit/>
          </a:bodyPr>
          <a:lstStyle/>
          <a:p>
            <a:r>
              <a:rPr lang="en-US" altLang="ja-JP" dirty="0" smtClean="0"/>
              <a:t>7</a:t>
            </a:r>
            <a:endParaRPr kumimoji="1" lang="ja-JP" altLang="en-US" dirty="0"/>
          </a:p>
        </p:txBody>
      </p:sp>
      <p:sp>
        <p:nvSpPr>
          <p:cNvPr id="91" name="テキスト ボックス 90"/>
          <p:cNvSpPr txBox="1"/>
          <p:nvPr/>
        </p:nvSpPr>
        <p:spPr>
          <a:xfrm>
            <a:off x="7000892" y="4917056"/>
            <a:ext cx="500066" cy="369332"/>
          </a:xfrm>
          <a:prstGeom prst="rect">
            <a:avLst/>
          </a:prstGeom>
          <a:noFill/>
        </p:spPr>
        <p:txBody>
          <a:bodyPr wrap="square" rtlCol="0">
            <a:spAutoFit/>
          </a:bodyPr>
          <a:lstStyle/>
          <a:p>
            <a:r>
              <a:rPr lang="en-US" altLang="ja-JP" dirty="0" smtClean="0"/>
              <a:t>8</a:t>
            </a:r>
            <a:endParaRPr kumimoji="1" lang="ja-JP" altLang="en-US" dirty="0"/>
          </a:p>
        </p:txBody>
      </p:sp>
      <p:pic>
        <p:nvPicPr>
          <p:cNvPr id="92" name="Picture 13"/>
          <p:cNvPicPr>
            <a:picLocks noChangeAspect="1" noChangeArrowheads="1"/>
          </p:cNvPicPr>
          <p:nvPr/>
        </p:nvPicPr>
        <p:blipFill>
          <a:blip r:embed="rId4"/>
          <a:srcRect/>
          <a:stretch>
            <a:fillRect/>
          </a:stretch>
        </p:blipFill>
        <p:spPr bwMode="auto">
          <a:xfrm>
            <a:off x="1428728" y="3416858"/>
            <a:ext cx="361950" cy="1357323"/>
          </a:xfrm>
          <a:prstGeom prst="rect">
            <a:avLst/>
          </a:prstGeom>
          <a:noFill/>
          <a:ln w="9525">
            <a:noFill/>
            <a:miter lim="800000"/>
            <a:headEnd/>
            <a:tailEnd/>
          </a:ln>
        </p:spPr>
      </p:pic>
      <p:pic>
        <p:nvPicPr>
          <p:cNvPr id="93" name="Picture 13"/>
          <p:cNvPicPr>
            <a:picLocks noChangeAspect="1" noChangeArrowheads="1"/>
          </p:cNvPicPr>
          <p:nvPr/>
        </p:nvPicPr>
        <p:blipFill>
          <a:blip r:embed="rId4"/>
          <a:srcRect/>
          <a:stretch>
            <a:fillRect/>
          </a:stretch>
        </p:blipFill>
        <p:spPr bwMode="auto">
          <a:xfrm>
            <a:off x="638150" y="3500438"/>
            <a:ext cx="361950" cy="1273742"/>
          </a:xfrm>
          <a:prstGeom prst="rect">
            <a:avLst/>
          </a:prstGeom>
          <a:noFill/>
          <a:ln w="9525">
            <a:noFill/>
            <a:miter lim="800000"/>
            <a:headEnd/>
            <a:tailEnd/>
          </a:ln>
        </p:spPr>
      </p:pic>
      <p:sp>
        <p:nvSpPr>
          <p:cNvPr id="94" name="テキスト ボックス 93"/>
          <p:cNvSpPr txBox="1"/>
          <p:nvPr/>
        </p:nvSpPr>
        <p:spPr>
          <a:xfrm>
            <a:off x="7786710" y="4917056"/>
            <a:ext cx="500066" cy="369332"/>
          </a:xfrm>
          <a:prstGeom prst="rect">
            <a:avLst/>
          </a:prstGeom>
          <a:noFill/>
        </p:spPr>
        <p:txBody>
          <a:bodyPr wrap="square" rtlCol="0">
            <a:spAutoFit/>
          </a:bodyPr>
          <a:lstStyle/>
          <a:p>
            <a:r>
              <a:rPr lang="en-US" altLang="ja-JP" dirty="0" smtClean="0"/>
              <a:t>9</a:t>
            </a:r>
            <a:endParaRPr kumimoji="1" lang="ja-JP" altLang="en-US" dirty="0"/>
          </a:p>
        </p:txBody>
      </p:sp>
      <p:sp>
        <p:nvSpPr>
          <p:cNvPr id="95" name="テキスト ボックス 94"/>
          <p:cNvSpPr txBox="1"/>
          <p:nvPr/>
        </p:nvSpPr>
        <p:spPr>
          <a:xfrm>
            <a:off x="8429652" y="4917056"/>
            <a:ext cx="642942" cy="369332"/>
          </a:xfrm>
          <a:prstGeom prst="rect">
            <a:avLst/>
          </a:prstGeom>
          <a:noFill/>
        </p:spPr>
        <p:txBody>
          <a:bodyPr wrap="square" rtlCol="0">
            <a:spAutoFit/>
          </a:bodyPr>
          <a:lstStyle/>
          <a:p>
            <a:r>
              <a:rPr kumimoji="1" lang="en-US" altLang="ja-JP" dirty="0" smtClean="0"/>
              <a:t>10</a:t>
            </a:r>
            <a:endParaRPr kumimoji="1" lang="ja-JP" altLang="en-US" dirty="0"/>
          </a:p>
        </p:txBody>
      </p:sp>
      <p:pic>
        <p:nvPicPr>
          <p:cNvPr id="96" name="Picture 13"/>
          <p:cNvPicPr>
            <a:picLocks noChangeAspect="1" noChangeArrowheads="1"/>
          </p:cNvPicPr>
          <p:nvPr/>
        </p:nvPicPr>
        <p:blipFill>
          <a:blip r:embed="rId4"/>
          <a:srcRect/>
          <a:stretch>
            <a:fillRect/>
          </a:stretch>
        </p:blipFill>
        <p:spPr bwMode="auto">
          <a:xfrm>
            <a:off x="2424100" y="3131107"/>
            <a:ext cx="361950" cy="1643074"/>
          </a:xfrm>
          <a:prstGeom prst="rect">
            <a:avLst/>
          </a:prstGeom>
          <a:noFill/>
          <a:ln w="9525">
            <a:noFill/>
            <a:miter lim="800000"/>
            <a:headEnd/>
            <a:tailEnd/>
          </a:ln>
        </p:spPr>
      </p:pic>
      <p:pic>
        <p:nvPicPr>
          <p:cNvPr id="97" name="Picture 13"/>
          <p:cNvPicPr>
            <a:picLocks noChangeAspect="1" noChangeArrowheads="1"/>
          </p:cNvPicPr>
          <p:nvPr/>
        </p:nvPicPr>
        <p:blipFill>
          <a:blip r:embed="rId4"/>
          <a:srcRect/>
          <a:stretch>
            <a:fillRect/>
          </a:stretch>
        </p:blipFill>
        <p:spPr bwMode="auto">
          <a:xfrm>
            <a:off x="3286116" y="2988230"/>
            <a:ext cx="361950" cy="1785950"/>
          </a:xfrm>
          <a:prstGeom prst="rect">
            <a:avLst/>
          </a:prstGeom>
          <a:noFill/>
          <a:ln w="9525">
            <a:noFill/>
            <a:miter lim="800000"/>
            <a:headEnd/>
            <a:tailEnd/>
          </a:ln>
        </p:spPr>
      </p:pic>
      <p:pic>
        <p:nvPicPr>
          <p:cNvPr id="98" name="Picture 13"/>
          <p:cNvPicPr>
            <a:picLocks noChangeAspect="1" noChangeArrowheads="1"/>
          </p:cNvPicPr>
          <p:nvPr/>
        </p:nvPicPr>
        <p:blipFill>
          <a:blip r:embed="rId4"/>
          <a:srcRect/>
          <a:stretch>
            <a:fillRect/>
          </a:stretch>
        </p:blipFill>
        <p:spPr bwMode="auto">
          <a:xfrm>
            <a:off x="4286248" y="2988230"/>
            <a:ext cx="361950" cy="1857388"/>
          </a:xfrm>
          <a:prstGeom prst="rect">
            <a:avLst/>
          </a:prstGeom>
          <a:noFill/>
          <a:ln w="9525">
            <a:noFill/>
            <a:miter lim="800000"/>
            <a:headEnd/>
            <a:tailEnd/>
          </a:ln>
        </p:spPr>
      </p:pic>
      <p:pic>
        <p:nvPicPr>
          <p:cNvPr id="99" name="Picture 13"/>
          <p:cNvPicPr>
            <a:picLocks noChangeAspect="1" noChangeArrowheads="1"/>
          </p:cNvPicPr>
          <p:nvPr/>
        </p:nvPicPr>
        <p:blipFill>
          <a:blip r:embed="rId4"/>
          <a:srcRect/>
          <a:stretch>
            <a:fillRect/>
          </a:stretch>
        </p:blipFill>
        <p:spPr bwMode="auto">
          <a:xfrm>
            <a:off x="5143504" y="3059668"/>
            <a:ext cx="361950" cy="1785950"/>
          </a:xfrm>
          <a:prstGeom prst="rect">
            <a:avLst/>
          </a:prstGeom>
          <a:noFill/>
          <a:ln w="9525">
            <a:noFill/>
            <a:miter lim="800000"/>
            <a:headEnd/>
            <a:tailEnd/>
          </a:ln>
        </p:spPr>
      </p:pic>
      <p:pic>
        <p:nvPicPr>
          <p:cNvPr id="100" name="Picture 13"/>
          <p:cNvPicPr>
            <a:picLocks noChangeAspect="1" noChangeArrowheads="1"/>
          </p:cNvPicPr>
          <p:nvPr/>
        </p:nvPicPr>
        <p:blipFill>
          <a:blip r:embed="rId4"/>
          <a:srcRect/>
          <a:stretch>
            <a:fillRect/>
          </a:stretch>
        </p:blipFill>
        <p:spPr bwMode="auto">
          <a:xfrm>
            <a:off x="5996000" y="3345420"/>
            <a:ext cx="361950" cy="1500198"/>
          </a:xfrm>
          <a:prstGeom prst="rect">
            <a:avLst/>
          </a:prstGeom>
          <a:noFill/>
          <a:ln w="9525">
            <a:noFill/>
            <a:miter lim="800000"/>
            <a:headEnd/>
            <a:tailEnd/>
          </a:ln>
        </p:spPr>
      </p:pic>
      <p:pic>
        <p:nvPicPr>
          <p:cNvPr id="101" name="Picture 13"/>
          <p:cNvPicPr>
            <a:picLocks noChangeAspect="1" noChangeArrowheads="1"/>
          </p:cNvPicPr>
          <p:nvPr/>
        </p:nvPicPr>
        <p:blipFill>
          <a:blip r:embed="rId4"/>
          <a:srcRect/>
          <a:stretch>
            <a:fillRect/>
          </a:stretch>
        </p:blipFill>
        <p:spPr bwMode="auto">
          <a:xfrm>
            <a:off x="6996132" y="3857628"/>
            <a:ext cx="361950" cy="987990"/>
          </a:xfrm>
          <a:prstGeom prst="rect">
            <a:avLst/>
          </a:prstGeom>
          <a:noFill/>
          <a:ln w="9525">
            <a:noFill/>
            <a:miter lim="800000"/>
            <a:headEnd/>
            <a:tailEnd/>
          </a:ln>
        </p:spPr>
      </p:pic>
      <p:pic>
        <p:nvPicPr>
          <p:cNvPr id="102" name="Picture 13"/>
          <p:cNvPicPr>
            <a:picLocks noChangeAspect="1" noChangeArrowheads="1"/>
          </p:cNvPicPr>
          <p:nvPr/>
        </p:nvPicPr>
        <p:blipFill>
          <a:blip r:embed="rId4"/>
          <a:srcRect/>
          <a:stretch>
            <a:fillRect/>
          </a:stretch>
        </p:blipFill>
        <p:spPr bwMode="auto">
          <a:xfrm>
            <a:off x="7710512" y="3929066"/>
            <a:ext cx="361950" cy="916552"/>
          </a:xfrm>
          <a:prstGeom prst="rect">
            <a:avLst/>
          </a:prstGeom>
          <a:noFill/>
          <a:ln w="9525">
            <a:noFill/>
            <a:miter lim="800000"/>
            <a:headEnd/>
            <a:tailEnd/>
          </a:ln>
        </p:spPr>
      </p:pic>
      <p:pic>
        <p:nvPicPr>
          <p:cNvPr id="103" name="Picture 13"/>
          <p:cNvPicPr>
            <a:picLocks noChangeAspect="1" noChangeArrowheads="1"/>
          </p:cNvPicPr>
          <p:nvPr/>
        </p:nvPicPr>
        <p:blipFill>
          <a:blip r:embed="rId4"/>
          <a:srcRect/>
          <a:stretch>
            <a:fillRect/>
          </a:stretch>
        </p:blipFill>
        <p:spPr bwMode="auto">
          <a:xfrm>
            <a:off x="8429652" y="4059800"/>
            <a:ext cx="361950" cy="714380"/>
          </a:xfrm>
          <a:prstGeom prst="rect">
            <a:avLst/>
          </a:prstGeom>
          <a:noFill/>
          <a:ln w="9525">
            <a:noFill/>
            <a:miter lim="800000"/>
            <a:headEnd/>
            <a:tailEnd/>
          </a:ln>
        </p:spPr>
      </p:pic>
      <p:sp>
        <p:nvSpPr>
          <p:cNvPr id="104" name="角丸四角形 103"/>
          <p:cNvSpPr/>
          <p:nvPr/>
        </p:nvSpPr>
        <p:spPr>
          <a:xfrm>
            <a:off x="1285852"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a:t>
            </a:r>
            <a:endParaRPr kumimoji="1" lang="ja-JP" altLang="en-US" dirty="0"/>
          </a:p>
        </p:txBody>
      </p:sp>
      <p:sp>
        <p:nvSpPr>
          <p:cNvPr id="105" name="角丸四角形 104"/>
          <p:cNvSpPr/>
          <p:nvPr/>
        </p:nvSpPr>
        <p:spPr>
          <a:xfrm>
            <a:off x="1857356"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B</a:t>
            </a:r>
            <a:endParaRPr kumimoji="1" lang="ja-JP" altLang="en-US" dirty="0"/>
          </a:p>
        </p:txBody>
      </p:sp>
      <p:sp>
        <p:nvSpPr>
          <p:cNvPr id="106" name="角丸四角形 105"/>
          <p:cNvSpPr/>
          <p:nvPr/>
        </p:nvSpPr>
        <p:spPr>
          <a:xfrm>
            <a:off x="2428860"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C</a:t>
            </a:r>
            <a:endParaRPr kumimoji="1" lang="ja-JP" altLang="en-US" dirty="0"/>
          </a:p>
        </p:txBody>
      </p:sp>
      <p:sp>
        <p:nvSpPr>
          <p:cNvPr id="107" name="角丸四角形 106"/>
          <p:cNvSpPr/>
          <p:nvPr/>
        </p:nvSpPr>
        <p:spPr>
          <a:xfrm>
            <a:off x="3071802"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D</a:t>
            </a:r>
            <a:endParaRPr kumimoji="1" lang="ja-JP" altLang="en-US" dirty="0"/>
          </a:p>
        </p:txBody>
      </p:sp>
      <p:sp>
        <p:nvSpPr>
          <p:cNvPr id="108" name="角丸四角形 107"/>
          <p:cNvSpPr/>
          <p:nvPr/>
        </p:nvSpPr>
        <p:spPr>
          <a:xfrm>
            <a:off x="3643306"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E</a:t>
            </a:r>
            <a:endParaRPr kumimoji="1" lang="ja-JP" altLang="en-US" dirty="0"/>
          </a:p>
        </p:txBody>
      </p:sp>
      <p:sp>
        <p:nvSpPr>
          <p:cNvPr id="109" name="角丸四角形 108"/>
          <p:cNvSpPr/>
          <p:nvPr/>
        </p:nvSpPr>
        <p:spPr>
          <a:xfrm>
            <a:off x="4214810"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F</a:t>
            </a:r>
            <a:endParaRPr kumimoji="1" lang="ja-JP" altLang="en-US" dirty="0"/>
          </a:p>
        </p:txBody>
      </p:sp>
      <p:sp>
        <p:nvSpPr>
          <p:cNvPr id="110" name="角丸四角形 109"/>
          <p:cNvSpPr/>
          <p:nvPr/>
        </p:nvSpPr>
        <p:spPr>
          <a:xfrm>
            <a:off x="4786314"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G</a:t>
            </a:r>
            <a:endParaRPr kumimoji="1" lang="ja-JP" altLang="en-US" dirty="0"/>
          </a:p>
        </p:txBody>
      </p:sp>
      <p:sp>
        <p:nvSpPr>
          <p:cNvPr id="111" name="角丸四角形 110"/>
          <p:cNvSpPr/>
          <p:nvPr/>
        </p:nvSpPr>
        <p:spPr>
          <a:xfrm>
            <a:off x="5357818"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H</a:t>
            </a:r>
            <a:endParaRPr kumimoji="1" lang="ja-JP" altLang="en-US" dirty="0"/>
          </a:p>
        </p:txBody>
      </p:sp>
      <p:sp>
        <p:nvSpPr>
          <p:cNvPr id="112" name="角丸四角形 111"/>
          <p:cNvSpPr/>
          <p:nvPr/>
        </p:nvSpPr>
        <p:spPr>
          <a:xfrm>
            <a:off x="5857884"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I</a:t>
            </a:r>
            <a:endParaRPr kumimoji="1" lang="ja-JP" altLang="en-US" dirty="0"/>
          </a:p>
        </p:txBody>
      </p:sp>
      <p:sp>
        <p:nvSpPr>
          <p:cNvPr id="113" name="角丸四角形 112"/>
          <p:cNvSpPr/>
          <p:nvPr/>
        </p:nvSpPr>
        <p:spPr>
          <a:xfrm>
            <a:off x="6429388"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J</a:t>
            </a:r>
            <a:endParaRPr kumimoji="1" lang="ja-JP" altLang="en-US" dirty="0"/>
          </a:p>
        </p:txBody>
      </p:sp>
      <p:sp>
        <p:nvSpPr>
          <p:cNvPr id="40" name="角丸四角形 39"/>
          <p:cNvSpPr/>
          <p:nvPr/>
        </p:nvSpPr>
        <p:spPr>
          <a:xfrm>
            <a:off x="1214414" y="4214818"/>
            <a:ext cx="1071570" cy="78581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角丸四角形 40"/>
          <p:cNvSpPr/>
          <p:nvPr/>
        </p:nvSpPr>
        <p:spPr>
          <a:xfrm>
            <a:off x="3571868" y="4214818"/>
            <a:ext cx="1071570" cy="78581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animEffect transition="in" filter="blinds(horizontal)">
                                      <p:cBhvr>
                                        <p:cTn id="7" dur="500"/>
                                        <p:tgtEl>
                                          <p:spTgt spid="40"/>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blinds(horizontal)">
                                      <p:cBhvr>
                                        <p:cTn id="1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animBg="1"/>
      <p:bldP spid="4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pic>
        <p:nvPicPr>
          <p:cNvPr id="36" name="Picture 11"/>
          <p:cNvPicPr>
            <a:picLocks noChangeAspect="1" noChangeArrowheads="1"/>
          </p:cNvPicPr>
          <p:nvPr/>
        </p:nvPicPr>
        <p:blipFill>
          <a:blip r:embed="rId2"/>
          <a:srcRect/>
          <a:stretch>
            <a:fillRect/>
          </a:stretch>
        </p:blipFill>
        <p:spPr bwMode="auto">
          <a:xfrm>
            <a:off x="1000100" y="928670"/>
            <a:ext cx="2714644" cy="2005016"/>
          </a:xfrm>
          <a:prstGeom prst="rect">
            <a:avLst/>
          </a:prstGeom>
          <a:noFill/>
        </p:spPr>
      </p:pic>
      <p:pic>
        <p:nvPicPr>
          <p:cNvPr id="37" name="Picture 17"/>
          <p:cNvPicPr>
            <a:picLocks noChangeAspect="1" noChangeArrowheads="1"/>
          </p:cNvPicPr>
          <p:nvPr/>
        </p:nvPicPr>
        <p:blipFill>
          <a:blip r:embed="rId3"/>
          <a:srcRect/>
          <a:stretch>
            <a:fillRect/>
          </a:stretch>
        </p:blipFill>
        <p:spPr bwMode="auto">
          <a:xfrm>
            <a:off x="3714744" y="938205"/>
            <a:ext cx="2643206" cy="1919291"/>
          </a:xfrm>
          <a:prstGeom prst="rect">
            <a:avLst/>
          </a:prstGeom>
          <a:noFill/>
        </p:spPr>
      </p:pic>
      <p:pic>
        <p:nvPicPr>
          <p:cNvPr id="38" name="Picture 18"/>
          <p:cNvPicPr>
            <a:picLocks noGrp="1" noChangeAspect="1" noChangeArrowheads="1"/>
          </p:cNvPicPr>
          <p:nvPr>
            <p:ph idx="1"/>
          </p:nvPr>
        </p:nvPicPr>
        <p:blipFill>
          <a:blip r:embed="rId4"/>
          <a:srcRect/>
          <a:stretch>
            <a:fillRect/>
          </a:stretch>
        </p:blipFill>
        <p:spPr bwMode="auto">
          <a:xfrm>
            <a:off x="6429388" y="928670"/>
            <a:ext cx="2571768" cy="2071702"/>
          </a:xfrm>
          <a:prstGeom prst="rect">
            <a:avLst/>
          </a:prstGeom>
          <a:noFill/>
        </p:spPr>
      </p:pic>
      <p:sp>
        <p:nvSpPr>
          <p:cNvPr id="39" name="角丸四角形 38"/>
          <p:cNvSpPr/>
          <p:nvPr/>
        </p:nvSpPr>
        <p:spPr>
          <a:xfrm>
            <a:off x="1571604" y="500042"/>
            <a:ext cx="2000264" cy="35719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J</a:t>
            </a:r>
            <a:r>
              <a:rPr kumimoji="1" lang="en-US" altLang="ja-JP" dirty="0" smtClean="0">
                <a:solidFill>
                  <a:schemeClr val="tx1"/>
                </a:solidFill>
              </a:rPr>
              <a:t>&gt;I</a:t>
            </a:r>
            <a:endParaRPr kumimoji="1" lang="ja-JP" altLang="en-US" dirty="0">
              <a:solidFill>
                <a:schemeClr val="tx1"/>
              </a:solidFill>
            </a:endParaRPr>
          </a:p>
        </p:txBody>
      </p:sp>
      <p:sp>
        <p:nvSpPr>
          <p:cNvPr id="40" name="角丸四角形 39"/>
          <p:cNvSpPr/>
          <p:nvPr/>
        </p:nvSpPr>
        <p:spPr>
          <a:xfrm>
            <a:off x="4214810" y="500042"/>
            <a:ext cx="2000264" cy="35719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J</a:t>
            </a:r>
            <a:r>
              <a:rPr kumimoji="1" lang="en-US" altLang="ja-JP" dirty="0" smtClean="0">
                <a:solidFill>
                  <a:schemeClr val="tx1"/>
                </a:solidFill>
              </a:rPr>
              <a:t>&gt;E</a:t>
            </a:r>
            <a:endParaRPr kumimoji="1" lang="ja-JP" altLang="en-US" dirty="0">
              <a:solidFill>
                <a:schemeClr val="tx1"/>
              </a:solidFill>
            </a:endParaRPr>
          </a:p>
        </p:txBody>
      </p:sp>
      <p:sp>
        <p:nvSpPr>
          <p:cNvPr id="41" name="角丸四角形 40"/>
          <p:cNvSpPr/>
          <p:nvPr/>
        </p:nvSpPr>
        <p:spPr>
          <a:xfrm>
            <a:off x="6858016" y="500042"/>
            <a:ext cx="2000264" cy="35719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J</a:t>
            </a:r>
            <a:r>
              <a:rPr kumimoji="1" lang="en-US" altLang="ja-JP" dirty="0" smtClean="0">
                <a:solidFill>
                  <a:schemeClr val="tx1"/>
                </a:solidFill>
              </a:rPr>
              <a:t>&gt;A</a:t>
            </a:r>
            <a:endParaRPr kumimoji="1" lang="ja-JP" altLang="en-US" dirty="0">
              <a:solidFill>
                <a:schemeClr val="tx1"/>
              </a:solidFill>
            </a:endParaRPr>
          </a:p>
        </p:txBody>
      </p:sp>
      <p:sp>
        <p:nvSpPr>
          <p:cNvPr id="42" name="テキスト ボックス 41"/>
          <p:cNvSpPr txBox="1"/>
          <p:nvPr/>
        </p:nvSpPr>
        <p:spPr>
          <a:xfrm>
            <a:off x="1071538" y="5319117"/>
            <a:ext cx="7858180" cy="1538883"/>
          </a:xfrm>
          <a:prstGeom prst="rect">
            <a:avLst/>
          </a:prstGeom>
          <a:noFill/>
        </p:spPr>
        <p:txBody>
          <a:bodyPr wrap="square" rtlCol="0">
            <a:spAutoFit/>
          </a:bodyPr>
          <a:lstStyle/>
          <a:p>
            <a:r>
              <a:rPr kumimoji="1" lang="ja-JP" altLang="en-US" sz="1600" dirty="0" smtClean="0"/>
              <a:t>＊潜在ランクの位置を意味する、人の背の高さは度数を意味する。</a:t>
            </a:r>
            <a:endParaRPr kumimoji="1" lang="en-US" altLang="ja-JP" sz="1600" dirty="0" smtClean="0"/>
          </a:p>
          <a:p>
            <a:endParaRPr lang="en-US" altLang="ja-JP" dirty="0" smtClean="0"/>
          </a:p>
          <a:p>
            <a:r>
              <a:rPr lang="ja-JP" altLang="en-US" sz="2000" dirty="0" smtClean="0">
                <a:solidFill>
                  <a:srgbClr val="FF0000"/>
                </a:solidFill>
              </a:rPr>
              <a:t>・ＪとＩは右端に位置している刺激であるため、Ｖの要素は小さい。</a:t>
            </a:r>
            <a:endParaRPr lang="en-US" altLang="ja-JP" sz="2000" dirty="0" smtClean="0">
              <a:solidFill>
                <a:srgbClr val="FF0000"/>
              </a:solidFill>
            </a:endParaRPr>
          </a:p>
          <a:p>
            <a:r>
              <a:rPr lang="ja-JP" altLang="en-US" sz="2000" dirty="0" smtClean="0">
                <a:solidFill>
                  <a:srgbClr val="FF0000"/>
                </a:solidFill>
              </a:rPr>
              <a:t>・刺激間の距離が離れるほど</a:t>
            </a:r>
            <a:r>
              <a:rPr lang="en-US" altLang="ja-JP" sz="2000" dirty="0" smtClean="0">
                <a:solidFill>
                  <a:srgbClr val="FF0000"/>
                </a:solidFill>
              </a:rPr>
              <a:t>ICRP</a:t>
            </a:r>
            <a:r>
              <a:rPr lang="ja-JP" altLang="en-US" sz="2000" dirty="0" smtClean="0">
                <a:solidFill>
                  <a:srgbClr val="FF0000"/>
                </a:solidFill>
              </a:rPr>
              <a:t>は鋭い立ち上がりを示す。</a:t>
            </a:r>
            <a:endParaRPr lang="en-US" altLang="ja-JP" sz="2000" dirty="0" smtClean="0">
              <a:solidFill>
                <a:srgbClr val="FF0000"/>
              </a:solidFill>
            </a:endParaRPr>
          </a:p>
          <a:p>
            <a:endParaRPr kumimoji="1" lang="ja-JP" altLang="en-US" sz="2000" dirty="0">
              <a:solidFill>
                <a:srgbClr val="FF0000"/>
              </a:solidFill>
            </a:endParaRPr>
          </a:p>
        </p:txBody>
      </p:sp>
      <p:cxnSp>
        <p:nvCxnSpPr>
          <p:cNvPr id="46" name="直線コネクタ 45"/>
          <p:cNvCxnSpPr/>
          <p:nvPr/>
        </p:nvCxnSpPr>
        <p:spPr>
          <a:xfrm>
            <a:off x="357158" y="4857760"/>
            <a:ext cx="8572560" cy="12142"/>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7" name="テキスト ボックス 46"/>
          <p:cNvSpPr txBox="1"/>
          <p:nvPr/>
        </p:nvSpPr>
        <p:spPr>
          <a:xfrm>
            <a:off x="1500166" y="4917056"/>
            <a:ext cx="428628" cy="369332"/>
          </a:xfrm>
          <a:prstGeom prst="rect">
            <a:avLst/>
          </a:prstGeom>
          <a:noFill/>
        </p:spPr>
        <p:txBody>
          <a:bodyPr wrap="square" rtlCol="0">
            <a:spAutoFit/>
          </a:bodyPr>
          <a:lstStyle/>
          <a:p>
            <a:r>
              <a:rPr kumimoji="1" lang="en-US" altLang="ja-JP" dirty="0" smtClean="0"/>
              <a:t>2</a:t>
            </a:r>
            <a:endParaRPr kumimoji="1" lang="ja-JP" altLang="en-US" dirty="0"/>
          </a:p>
        </p:txBody>
      </p:sp>
      <p:sp>
        <p:nvSpPr>
          <p:cNvPr id="48" name="テキスト ボックス 47"/>
          <p:cNvSpPr txBox="1"/>
          <p:nvPr/>
        </p:nvSpPr>
        <p:spPr>
          <a:xfrm>
            <a:off x="4357686" y="4917056"/>
            <a:ext cx="428628" cy="369332"/>
          </a:xfrm>
          <a:prstGeom prst="rect">
            <a:avLst/>
          </a:prstGeom>
          <a:noFill/>
        </p:spPr>
        <p:txBody>
          <a:bodyPr wrap="square" rtlCol="0">
            <a:spAutoFit/>
          </a:bodyPr>
          <a:lstStyle/>
          <a:p>
            <a:r>
              <a:rPr lang="en-US" altLang="ja-JP" dirty="0" smtClean="0"/>
              <a:t>5</a:t>
            </a:r>
            <a:endParaRPr kumimoji="1" lang="ja-JP" altLang="en-US" dirty="0"/>
          </a:p>
        </p:txBody>
      </p:sp>
      <p:sp>
        <p:nvSpPr>
          <p:cNvPr id="49" name="テキスト ボックス 48"/>
          <p:cNvSpPr txBox="1"/>
          <p:nvPr/>
        </p:nvSpPr>
        <p:spPr>
          <a:xfrm>
            <a:off x="3357554" y="4929198"/>
            <a:ext cx="428628" cy="369332"/>
          </a:xfrm>
          <a:prstGeom prst="rect">
            <a:avLst/>
          </a:prstGeom>
          <a:noFill/>
        </p:spPr>
        <p:txBody>
          <a:bodyPr wrap="square" rtlCol="0">
            <a:spAutoFit/>
          </a:bodyPr>
          <a:lstStyle/>
          <a:p>
            <a:r>
              <a:rPr kumimoji="1" lang="en-US" altLang="ja-JP" dirty="0" smtClean="0"/>
              <a:t>4</a:t>
            </a:r>
            <a:endParaRPr kumimoji="1" lang="ja-JP" altLang="en-US" dirty="0"/>
          </a:p>
        </p:txBody>
      </p:sp>
      <p:sp>
        <p:nvSpPr>
          <p:cNvPr id="50" name="テキスト ボックス 49"/>
          <p:cNvSpPr txBox="1"/>
          <p:nvPr/>
        </p:nvSpPr>
        <p:spPr>
          <a:xfrm>
            <a:off x="2428860" y="4917056"/>
            <a:ext cx="428628" cy="369332"/>
          </a:xfrm>
          <a:prstGeom prst="rect">
            <a:avLst/>
          </a:prstGeom>
          <a:noFill/>
        </p:spPr>
        <p:txBody>
          <a:bodyPr wrap="square" rtlCol="0">
            <a:spAutoFit/>
          </a:bodyPr>
          <a:lstStyle/>
          <a:p>
            <a:r>
              <a:rPr lang="en-US" altLang="ja-JP" dirty="0"/>
              <a:t>3</a:t>
            </a:r>
            <a:endParaRPr kumimoji="1" lang="ja-JP" altLang="en-US" dirty="0"/>
          </a:p>
        </p:txBody>
      </p:sp>
      <p:sp>
        <p:nvSpPr>
          <p:cNvPr id="51" name="テキスト ボックス 50"/>
          <p:cNvSpPr txBox="1"/>
          <p:nvPr/>
        </p:nvSpPr>
        <p:spPr>
          <a:xfrm>
            <a:off x="642910" y="4917056"/>
            <a:ext cx="428628" cy="369332"/>
          </a:xfrm>
          <a:prstGeom prst="rect">
            <a:avLst/>
          </a:prstGeom>
          <a:noFill/>
        </p:spPr>
        <p:txBody>
          <a:bodyPr wrap="square" rtlCol="0">
            <a:spAutoFit/>
          </a:bodyPr>
          <a:lstStyle/>
          <a:p>
            <a:r>
              <a:rPr kumimoji="1" lang="en-US" altLang="ja-JP" dirty="0" smtClean="0"/>
              <a:t>1</a:t>
            </a:r>
            <a:endParaRPr kumimoji="1" lang="ja-JP" altLang="en-US" dirty="0"/>
          </a:p>
        </p:txBody>
      </p:sp>
      <p:sp>
        <p:nvSpPr>
          <p:cNvPr id="52" name="テキスト ボックス 51"/>
          <p:cNvSpPr txBox="1"/>
          <p:nvPr/>
        </p:nvSpPr>
        <p:spPr>
          <a:xfrm>
            <a:off x="5214942" y="4917056"/>
            <a:ext cx="428628" cy="369332"/>
          </a:xfrm>
          <a:prstGeom prst="rect">
            <a:avLst/>
          </a:prstGeom>
          <a:noFill/>
        </p:spPr>
        <p:txBody>
          <a:bodyPr wrap="square" rtlCol="0">
            <a:spAutoFit/>
          </a:bodyPr>
          <a:lstStyle/>
          <a:p>
            <a:r>
              <a:rPr lang="en-US" altLang="ja-JP" dirty="0" smtClean="0"/>
              <a:t>6</a:t>
            </a:r>
            <a:endParaRPr kumimoji="1" lang="ja-JP" altLang="en-US" dirty="0"/>
          </a:p>
        </p:txBody>
      </p:sp>
      <p:sp>
        <p:nvSpPr>
          <p:cNvPr id="53" name="テキスト ボックス 52"/>
          <p:cNvSpPr txBox="1"/>
          <p:nvPr/>
        </p:nvSpPr>
        <p:spPr>
          <a:xfrm>
            <a:off x="6000760" y="4917056"/>
            <a:ext cx="428628" cy="369332"/>
          </a:xfrm>
          <a:prstGeom prst="rect">
            <a:avLst/>
          </a:prstGeom>
          <a:noFill/>
        </p:spPr>
        <p:txBody>
          <a:bodyPr wrap="square" rtlCol="0">
            <a:spAutoFit/>
          </a:bodyPr>
          <a:lstStyle/>
          <a:p>
            <a:r>
              <a:rPr lang="en-US" altLang="ja-JP" dirty="0" smtClean="0"/>
              <a:t>7</a:t>
            </a:r>
            <a:endParaRPr kumimoji="1" lang="ja-JP" altLang="en-US" dirty="0"/>
          </a:p>
        </p:txBody>
      </p:sp>
      <p:sp>
        <p:nvSpPr>
          <p:cNvPr id="54" name="テキスト ボックス 53"/>
          <p:cNvSpPr txBox="1"/>
          <p:nvPr/>
        </p:nvSpPr>
        <p:spPr>
          <a:xfrm>
            <a:off x="7000892" y="4917056"/>
            <a:ext cx="500066" cy="369332"/>
          </a:xfrm>
          <a:prstGeom prst="rect">
            <a:avLst/>
          </a:prstGeom>
          <a:noFill/>
        </p:spPr>
        <p:txBody>
          <a:bodyPr wrap="square" rtlCol="0">
            <a:spAutoFit/>
          </a:bodyPr>
          <a:lstStyle/>
          <a:p>
            <a:r>
              <a:rPr lang="en-US" altLang="ja-JP" dirty="0" smtClean="0"/>
              <a:t>8</a:t>
            </a:r>
            <a:endParaRPr kumimoji="1" lang="ja-JP" altLang="en-US" dirty="0"/>
          </a:p>
        </p:txBody>
      </p:sp>
      <p:pic>
        <p:nvPicPr>
          <p:cNvPr id="55" name="Picture 13"/>
          <p:cNvPicPr>
            <a:picLocks noChangeAspect="1" noChangeArrowheads="1"/>
          </p:cNvPicPr>
          <p:nvPr/>
        </p:nvPicPr>
        <p:blipFill>
          <a:blip r:embed="rId5"/>
          <a:srcRect/>
          <a:stretch>
            <a:fillRect/>
          </a:stretch>
        </p:blipFill>
        <p:spPr bwMode="auto">
          <a:xfrm>
            <a:off x="1428728" y="3416858"/>
            <a:ext cx="361950" cy="1357323"/>
          </a:xfrm>
          <a:prstGeom prst="rect">
            <a:avLst/>
          </a:prstGeom>
          <a:noFill/>
          <a:ln w="9525">
            <a:noFill/>
            <a:miter lim="800000"/>
            <a:headEnd/>
            <a:tailEnd/>
          </a:ln>
        </p:spPr>
      </p:pic>
      <p:pic>
        <p:nvPicPr>
          <p:cNvPr id="56" name="Picture 13"/>
          <p:cNvPicPr>
            <a:picLocks noChangeAspect="1" noChangeArrowheads="1"/>
          </p:cNvPicPr>
          <p:nvPr/>
        </p:nvPicPr>
        <p:blipFill>
          <a:blip r:embed="rId5"/>
          <a:srcRect/>
          <a:stretch>
            <a:fillRect/>
          </a:stretch>
        </p:blipFill>
        <p:spPr bwMode="auto">
          <a:xfrm>
            <a:off x="638150" y="3559734"/>
            <a:ext cx="361950" cy="1214446"/>
          </a:xfrm>
          <a:prstGeom prst="rect">
            <a:avLst/>
          </a:prstGeom>
          <a:noFill/>
          <a:ln w="9525">
            <a:noFill/>
            <a:miter lim="800000"/>
            <a:headEnd/>
            <a:tailEnd/>
          </a:ln>
        </p:spPr>
      </p:pic>
      <p:sp>
        <p:nvSpPr>
          <p:cNvPr id="57" name="テキスト ボックス 56"/>
          <p:cNvSpPr txBox="1"/>
          <p:nvPr/>
        </p:nvSpPr>
        <p:spPr>
          <a:xfrm>
            <a:off x="7786710" y="4917056"/>
            <a:ext cx="500066" cy="369332"/>
          </a:xfrm>
          <a:prstGeom prst="rect">
            <a:avLst/>
          </a:prstGeom>
          <a:noFill/>
        </p:spPr>
        <p:txBody>
          <a:bodyPr wrap="square" rtlCol="0">
            <a:spAutoFit/>
          </a:bodyPr>
          <a:lstStyle/>
          <a:p>
            <a:r>
              <a:rPr lang="en-US" altLang="ja-JP" dirty="0" smtClean="0"/>
              <a:t>9</a:t>
            </a:r>
            <a:endParaRPr kumimoji="1" lang="ja-JP" altLang="en-US" dirty="0"/>
          </a:p>
        </p:txBody>
      </p:sp>
      <p:sp>
        <p:nvSpPr>
          <p:cNvPr id="58" name="テキスト ボックス 57"/>
          <p:cNvSpPr txBox="1"/>
          <p:nvPr/>
        </p:nvSpPr>
        <p:spPr>
          <a:xfrm>
            <a:off x="8429652" y="4917056"/>
            <a:ext cx="642942" cy="369332"/>
          </a:xfrm>
          <a:prstGeom prst="rect">
            <a:avLst/>
          </a:prstGeom>
          <a:noFill/>
        </p:spPr>
        <p:txBody>
          <a:bodyPr wrap="square" rtlCol="0">
            <a:spAutoFit/>
          </a:bodyPr>
          <a:lstStyle/>
          <a:p>
            <a:r>
              <a:rPr kumimoji="1" lang="en-US" altLang="ja-JP" dirty="0" smtClean="0"/>
              <a:t>10</a:t>
            </a:r>
            <a:endParaRPr kumimoji="1" lang="ja-JP" altLang="en-US" dirty="0"/>
          </a:p>
        </p:txBody>
      </p:sp>
      <p:pic>
        <p:nvPicPr>
          <p:cNvPr id="59" name="Picture 13"/>
          <p:cNvPicPr>
            <a:picLocks noChangeAspect="1" noChangeArrowheads="1"/>
          </p:cNvPicPr>
          <p:nvPr/>
        </p:nvPicPr>
        <p:blipFill>
          <a:blip r:embed="rId5"/>
          <a:srcRect/>
          <a:stretch>
            <a:fillRect/>
          </a:stretch>
        </p:blipFill>
        <p:spPr bwMode="auto">
          <a:xfrm>
            <a:off x="2424100" y="3131107"/>
            <a:ext cx="361950" cy="1643074"/>
          </a:xfrm>
          <a:prstGeom prst="rect">
            <a:avLst/>
          </a:prstGeom>
          <a:noFill/>
          <a:ln w="9525">
            <a:noFill/>
            <a:miter lim="800000"/>
            <a:headEnd/>
            <a:tailEnd/>
          </a:ln>
        </p:spPr>
      </p:pic>
      <p:pic>
        <p:nvPicPr>
          <p:cNvPr id="60" name="Picture 13"/>
          <p:cNvPicPr>
            <a:picLocks noChangeAspect="1" noChangeArrowheads="1"/>
          </p:cNvPicPr>
          <p:nvPr/>
        </p:nvPicPr>
        <p:blipFill>
          <a:blip r:embed="rId5"/>
          <a:srcRect/>
          <a:stretch>
            <a:fillRect/>
          </a:stretch>
        </p:blipFill>
        <p:spPr bwMode="auto">
          <a:xfrm>
            <a:off x="3286116" y="2988230"/>
            <a:ext cx="361950" cy="1785950"/>
          </a:xfrm>
          <a:prstGeom prst="rect">
            <a:avLst/>
          </a:prstGeom>
          <a:noFill/>
          <a:ln w="9525">
            <a:noFill/>
            <a:miter lim="800000"/>
            <a:headEnd/>
            <a:tailEnd/>
          </a:ln>
        </p:spPr>
      </p:pic>
      <p:pic>
        <p:nvPicPr>
          <p:cNvPr id="61" name="Picture 13"/>
          <p:cNvPicPr>
            <a:picLocks noChangeAspect="1" noChangeArrowheads="1"/>
          </p:cNvPicPr>
          <p:nvPr/>
        </p:nvPicPr>
        <p:blipFill>
          <a:blip r:embed="rId5"/>
          <a:srcRect/>
          <a:stretch>
            <a:fillRect/>
          </a:stretch>
        </p:blipFill>
        <p:spPr bwMode="auto">
          <a:xfrm>
            <a:off x="4286248" y="2988230"/>
            <a:ext cx="361950" cy="1857388"/>
          </a:xfrm>
          <a:prstGeom prst="rect">
            <a:avLst/>
          </a:prstGeom>
          <a:noFill/>
          <a:ln w="9525">
            <a:noFill/>
            <a:miter lim="800000"/>
            <a:headEnd/>
            <a:tailEnd/>
          </a:ln>
        </p:spPr>
      </p:pic>
      <p:pic>
        <p:nvPicPr>
          <p:cNvPr id="62" name="Picture 13"/>
          <p:cNvPicPr>
            <a:picLocks noChangeAspect="1" noChangeArrowheads="1"/>
          </p:cNvPicPr>
          <p:nvPr/>
        </p:nvPicPr>
        <p:blipFill>
          <a:blip r:embed="rId5"/>
          <a:srcRect/>
          <a:stretch>
            <a:fillRect/>
          </a:stretch>
        </p:blipFill>
        <p:spPr bwMode="auto">
          <a:xfrm>
            <a:off x="5143504" y="3059668"/>
            <a:ext cx="361950" cy="1785950"/>
          </a:xfrm>
          <a:prstGeom prst="rect">
            <a:avLst/>
          </a:prstGeom>
          <a:noFill/>
          <a:ln w="9525">
            <a:noFill/>
            <a:miter lim="800000"/>
            <a:headEnd/>
            <a:tailEnd/>
          </a:ln>
        </p:spPr>
      </p:pic>
      <p:pic>
        <p:nvPicPr>
          <p:cNvPr id="63" name="Picture 13"/>
          <p:cNvPicPr>
            <a:picLocks noChangeAspect="1" noChangeArrowheads="1"/>
          </p:cNvPicPr>
          <p:nvPr/>
        </p:nvPicPr>
        <p:blipFill>
          <a:blip r:embed="rId5"/>
          <a:srcRect/>
          <a:stretch>
            <a:fillRect/>
          </a:stretch>
        </p:blipFill>
        <p:spPr bwMode="auto">
          <a:xfrm>
            <a:off x="5996000" y="3345420"/>
            <a:ext cx="361950" cy="1500198"/>
          </a:xfrm>
          <a:prstGeom prst="rect">
            <a:avLst/>
          </a:prstGeom>
          <a:noFill/>
          <a:ln w="9525">
            <a:noFill/>
            <a:miter lim="800000"/>
            <a:headEnd/>
            <a:tailEnd/>
          </a:ln>
        </p:spPr>
      </p:pic>
      <p:pic>
        <p:nvPicPr>
          <p:cNvPr id="64" name="Picture 13"/>
          <p:cNvPicPr>
            <a:picLocks noChangeAspect="1" noChangeArrowheads="1"/>
          </p:cNvPicPr>
          <p:nvPr/>
        </p:nvPicPr>
        <p:blipFill>
          <a:blip r:embed="rId5"/>
          <a:srcRect/>
          <a:stretch>
            <a:fillRect/>
          </a:stretch>
        </p:blipFill>
        <p:spPr bwMode="auto">
          <a:xfrm>
            <a:off x="6996132" y="3857628"/>
            <a:ext cx="361950" cy="987990"/>
          </a:xfrm>
          <a:prstGeom prst="rect">
            <a:avLst/>
          </a:prstGeom>
          <a:noFill/>
          <a:ln w="9525">
            <a:noFill/>
            <a:miter lim="800000"/>
            <a:headEnd/>
            <a:tailEnd/>
          </a:ln>
        </p:spPr>
      </p:pic>
      <p:pic>
        <p:nvPicPr>
          <p:cNvPr id="65" name="Picture 13"/>
          <p:cNvPicPr>
            <a:picLocks noChangeAspect="1" noChangeArrowheads="1"/>
          </p:cNvPicPr>
          <p:nvPr/>
        </p:nvPicPr>
        <p:blipFill>
          <a:blip r:embed="rId5"/>
          <a:srcRect/>
          <a:stretch>
            <a:fillRect/>
          </a:stretch>
        </p:blipFill>
        <p:spPr bwMode="auto">
          <a:xfrm>
            <a:off x="7710512" y="3929066"/>
            <a:ext cx="361950" cy="916552"/>
          </a:xfrm>
          <a:prstGeom prst="rect">
            <a:avLst/>
          </a:prstGeom>
          <a:noFill/>
          <a:ln w="9525">
            <a:noFill/>
            <a:miter lim="800000"/>
            <a:headEnd/>
            <a:tailEnd/>
          </a:ln>
        </p:spPr>
      </p:pic>
      <p:pic>
        <p:nvPicPr>
          <p:cNvPr id="66" name="Picture 13"/>
          <p:cNvPicPr>
            <a:picLocks noChangeAspect="1" noChangeArrowheads="1"/>
          </p:cNvPicPr>
          <p:nvPr/>
        </p:nvPicPr>
        <p:blipFill>
          <a:blip r:embed="rId5"/>
          <a:srcRect/>
          <a:stretch>
            <a:fillRect/>
          </a:stretch>
        </p:blipFill>
        <p:spPr bwMode="auto">
          <a:xfrm>
            <a:off x="8501090" y="4059800"/>
            <a:ext cx="361950" cy="714380"/>
          </a:xfrm>
          <a:prstGeom prst="rect">
            <a:avLst/>
          </a:prstGeom>
          <a:noFill/>
          <a:ln w="9525">
            <a:noFill/>
            <a:miter lim="800000"/>
            <a:headEnd/>
            <a:tailEnd/>
          </a:ln>
        </p:spPr>
      </p:pic>
      <p:sp>
        <p:nvSpPr>
          <p:cNvPr id="67" name="角丸四角形 66"/>
          <p:cNvSpPr/>
          <p:nvPr/>
        </p:nvSpPr>
        <p:spPr>
          <a:xfrm>
            <a:off x="1285852"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a:t>
            </a:r>
            <a:endParaRPr kumimoji="1" lang="ja-JP" altLang="en-US" dirty="0"/>
          </a:p>
        </p:txBody>
      </p:sp>
      <p:sp>
        <p:nvSpPr>
          <p:cNvPr id="68" name="角丸四角形 67"/>
          <p:cNvSpPr/>
          <p:nvPr/>
        </p:nvSpPr>
        <p:spPr>
          <a:xfrm>
            <a:off x="1857356"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B</a:t>
            </a:r>
            <a:endParaRPr kumimoji="1" lang="ja-JP" altLang="en-US" dirty="0"/>
          </a:p>
        </p:txBody>
      </p:sp>
      <p:sp>
        <p:nvSpPr>
          <p:cNvPr id="69" name="角丸四角形 68"/>
          <p:cNvSpPr/>
          <p:nvPr/>
        </p:nvSpPr>
        <p:spPr>
          <a:xfrm>
            <a:off x="2428860"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C</a:t>
            </a:r>
            <a:endParaRPr kumimoji="1" lang="ja-JP" altLang="en-US" dirty="0"/>
          </a:p>
        </p:txBody>
      </p:sp>
      <p:sp>
        <p:nvSpPr>
          <p:cNvPr id="70" name="角丸四角形 69"/>
          <p:cNvSpPr/>
          <p:nvPr/>
        </p:nvSpPr>
        <p:spPr>
          <a:xfrm>
            <a:off x="3071802"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D</a:t>
            </a:r>
            <a:endParaRPr kumimoji="1" lang="ja-JP" altLang="en-US" dirty="0"/>
          </a:p>
        </p:txBody>
      </p:sp>
      <p:sp>
        <p:nvSpPr>
          <p:cNvPr id="71" name="角丸四角形 70"/>
          <p:cNvSpPr/>
          <p:nvPr/>
        </p:nvSpPr>
        <p:spPr>
          <a:xfrm>
            <a:off x="3643306"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E</a:t>
            </a:r>
            <a:endParaRPr kumimoji="1" lang="ja-JP" altLang="en-US" dirty="0"/>
          </a:p>
        </p:txBody>
      </p:sp>
      <p:sp>
        <p:nvSpPr>
          <p:cNvPr id="72" name="角丸四角形 71"/>
          <p:cNvSpPr/>
          <p:nvPr/>
        </p:nvSpPr>
        <p:spPr>
          <a:xfrm>
            <a:off x="4214810"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F</a:t>
            </a:r>
            <a:endParaRPr kumimoji="1" lang="ja-JP" altLang="en-US" dirty="0"/>
          </a:p>
        </p:txBody>
      </p:sp>
      <p:sp>
        <p:nvSpPr>
          <p:cNvPr id="73" name="角丸四角形 72"/>
          <p:cNvSpPr/>
          <p:nvPr/>
        </p:nvSpPr>
        <p:spPr>
          <a:xfrm>
            <a:off x="4786314"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G</a:t>
            </a:r>
            <a:endParaRPr kumimoji="1" lang="ja-JP" altLang="en-US" dirty="0"/>
          </a:p>
        </p:txBody>
      </p:sp>
      <p:sp>
        <p:nvSpPr>
          <p:cNvPr id="74" name="角丸四角形 73"/>
          <p:cNvSpPr/>
          <p:nvPr/>
        </p:nvSpPr>
        <p:spPr>
          <a:xfrm>
            <a:off x="5357818"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H</a:t>
            </a:r>
            <a:endParaRPr kumimoji="1" lang="ja-JP" altLang="en-US" dirty="0"/>
          </a:p>
        </p:txBody>
      </p:sp>
      <p:sp>
        <p:nvSpPr>
          <p:cNvPr id="75" name="角丸四角形 74"/>
          <p:cNvSpPr/>
          <p:nvPr/>
        </p:nvSpPr>
        <p:spPr>
          <a:xfrm>
            <a:off x="5857884"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I</a:t>
            </a:r>
            <a:endParaRPr kumimoji="1" lang="ja-JP" altLang="en-US" dirty="0"/>
          </a:p>
        </p:txBody>
      </p:sp>
      <p:sp>
        <p:nvSpPr>
          <p:cNvPr id="76" name="角丸四角形 75"/>
          <p:cNvSpPr/>
          <p:nvPr/>
        </p:nvSpPr>
        <p:spPr>
          <a:xfrm>
            <a:off x="6429388" y="4416990"/>
            <a:ext cx="285752" cy="3571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t>J</a:t>
            </a:r>
            <a:endParaRPr kumimoji="1" lang="ja-JP" altLang="en-US" dirty="0"/>
          </a:p>
        </p:txBody>
      </p:sp>
      <p:sp>
        <p:nvSpPr>
          <p:cNvPr id="43" name="上カーブ矢印 42"/>
          <p:cNvSpPr/>
          <p:nvPr/>
        </p:nvSpPr>
        <p:spPr>
          <a:xfrm>
            <a:off x="6000760" y="4929198"/>
            <a:ext cx="571504" cy="357190"/>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4" name="上カーブ矢印 43"/>
          <p:cNvSpPr/>
          <p:nvPr/>
        </p:nvSpPr>
        <p:spPr>
          <a:xfrm>
            <a:off x="3857620" y="4929198"/>
            <a:ext cx="2786082" cy="357190"/>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45" name="上カーブ矢印 44"/>
          <p:cNvSpPr/>
          <p:nvPr/>
        </p:nvSpPr>
        <p:spPr>
          <a:xfrm>
            <a:off x="1357290" y="5000636"/>
            <a:ext cx="5072098" cy="285752"/>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blinds(horizontal)">
                                      <p:cBhvr>
                                        <p:cTn id="7" dur="500"/>
                                        <p:tgtEl>
                                          <p:spTgt spid="4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blinds(horizontal)">
                                      <p:cBhvr>
                                        <p:cTn id="12" dur="500"/>
                                        <p:tgtEl>
                                          <p:spTgt spid="4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5"/>
                                        </p:tgtEl>
                                        <p:attrNameLst>
                                          <p:attrName>style.visibility</p:attrName>
                                        </p:attrNameLst>
                                      </p:cBhvr>
                                      <p:to>
                                        <p:strVal val="visible"/>
                                      </p:to>
                                    </p:set>
                                    <p:animEffect transition="in" filter="blinds(horizontal)">
                                      <p:cBhvr>
                                        <p:cTn id="17"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animBg="1"/>
      <p:bldP spid="44" grpId="0" animBg="1"/>
      <p:bldP spid="4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提案手法に関する考察</a:t>
            </a:r>
            <a:endParaRPr kumimoji="1" lang="ja-JP" altLang="en-US" dirty="0"/>
          </a:p>
        </p:txBody>
      </p:sp>
      <p:sp>
        <p:nvSpPr>
          <p:cNvPr id="3" name="コンテンツ プレースホルダ 2"/>
          <p:cNvSpPr>
            <a:spLocks noGrp="1"/>
          </p:cNvSpPr>
          <p:nvPr>
            <p:ph idx="1"/>
          </p:nvPr>
        </p:nvSpPr>
        <p:spPr/>
        <p:txBody>
          <a:bodyPr>
            <a:normAutofit fontScale="77500" lnSpcReduction="20000"/>
          </a:bodyPr>
          <a:lstStyle/>
          <a:p>
            <a:r>
              <a:rPr kumimoji="1" lang="ja-JP" altLang="en-US" dirty="0" smtClean="0"/>
              <a:t>一対比較データにおいて、ノンパラメトリックな方法に基づいて、個人と刺激を一次元尺度上に布置することができる。</a:t>
            </a:r>
            <a:endParaRPr kumimoji="1" lang="en-US" altLang="ja-JP" dirty="0" smtClean="0"/>
          </a:p>
          <a:p>
            <a:endParaRPr lang="en-US" altLang="ja-JP" dirty="0" smtClean="0"/>
          </a:p>
          <a:p>
            <a:r>
              <a:rPr kumimoji="1" lang="ja-JP" altLang="en-US" dirty="0" smtClean="0"/>
              <a:t>真の潜在尺度値をほぼ等分割した形で潜在ランクが形成されている</a:t>
            </a:r>
            <a:r>
              <a:rPr lang="ja-JP" altLang="en-US" dirty="0" smtClean="0"/>
              <a:t>。</a:t>
            </a:r>
            <a:endParaRPr lang="en-US" altLang="ja-JP" dirty="0" smtClean="0"/>
          </a:p>
          <a:p>
            <a:endParaRPr lang="en-US" altLang="ja-JP" dirty="0" smtClean="0"/>
          </a:p>
          <a:p>
            <a:r>
              <a:rPr lang="ja-JP" altLang="en-US" dirty="0" smtClean="0"/>
              <a:t>真の潜在尺度値との相関は</a:t>
            </a:r>
            <a:r>
              <a:rPr lang="en-US" altLang="ja-JP" dirty="0" smtClean="0"/>
              <a:t>0.9492</a:t>
            </a:r>
            <a:r>
              <a:rPr lang="ja-JP" altLang="en-US" dirty="0" smtClean="0"/>
              <a:t>であり高い。</a:t>
            </a:r>
            <a:endParaRPr kumimoji="1" lang="en-US" altLang="ja-JP" dirty="0" smtClean="0"/>
          </a:p>
          <a:p>
            <a:pPr>
              <a:buNone/>
            </a:pPr>
            <a:endParaRPr lang="en-US" altLang="ja-JP" dirty="0" smtClean="0"/>
          </a:p>
          <a:p>
            <a:r>
              <a:rPr kumimoji="1" lang="ja-JP" altLang="en-US" sz="2800" dirty="0" smtClean="0"/>
              <a:t>（一般のＮＴＴモデルにおいても同様に）</a:t>
            </a:r>
            <a:r>
              <a:rPr kumimoji="1" lang="ja-JP" altLang="en-US" dirty="0" smtClean="0"/>
              <a:t>刺激の布置そのものでなく確率を直接推定しているために、刺激や個人の</a:t>
            </a:r>
            <a:r>
              <a:rPr lang="ja-JP" altLang="en-US" dirty="0" smtClean="0"/>
              <a:t>布置は事後的に評価することになる。</a:t>
            </a:r>
            <a:endParaRPr kumimoji="1" lang="ja-JP" alt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NTT</a:t>
            </a:r>
            <a:r>
              <a:rPr kumimoji="1" lang="ja-JP" altLang="en-US" dirty="0" smtClean="0"/>
              <a:t>と多次元モデル</a:t>
            </a:r>
            <a:endParaRPr kumimoji="1" lang="ja-JP" altLang="en-US" dirty="0"/>
          </a:p>
        </p:txBody>
      </p:sp>
      <p:sp>
        <p:nvSpPr>
          <p:cNvPr id="3" name="コンテンツ プレースホルダ 2"/>
          <p:cNvSpPr>
            <a:spLocks noGrp="1"/>
          </p:cNvSpPr>
          <p:nvPr>
            <p:ph idx="1"/>
          </p:nvPr>
        </p:nvSpPr>
        <p:spPr>
          <a:xfrm>
            <a:off x="1357290" y="1590676"/>
            <a:ext cx="7498080" cy="4624406"/>
          </a:xfrm>
        </p:spPr>
        <p:txBody>
          <a:bodyPr>
            <a:normAutofit/>
          </a:bodyPr>
          <a:lstStyle/>
          <a:p>
            <a:r>
              <a:rPr lang="ja-JP" altLang="en-US" sz="2400" dirty="0" smtClean="0"/>
              <a:t>ここでは，対比較ではなく，一般の学力テストデータのように，個人と</a:t>
            </a:r>
            <a:r>
              <a:rPr lang="en-US" altLang="ja-JP" sz="2400" u="sng" dirty="0" smtClean="0"/>
              <a:t>1</a:t>
            </a:r>
            <a:r>
              <a:rPr lang="ja-JP" altLang="en-US" sz="2400" u="sng" dirty="0" err="1" smtClean="0"/>
              <a:t>つの</a:t>
            </a:r>
            <a:r>
              <a:rPr lang="ja-JP" altLang="en-US" sz="2400" u="sng" dirty="0" smtClean="0"/>
              <a:t>刺激</a:t>
            </a:r>
            <a:r>
              <a:rPr lang="en-US" altLang="ja-JP" sz="2400" u="sng" dirty="0" smtClean="0"/>
              <a:t>(</a:t>
            </a:r>
            <a:r>
              <a:rPr lang="ja-JP" altLang="en-US" sz="2400" u="sng" dirty="0" smtClean="0"/>
              <a:t>項目</a:t>
            </a:r>
            <a:r>
              <a:rPr lang="en-US" altLang="ja-JP" sz="2400" u="sng" dirty="0" smtClean="0"/>
              <a:t>)</a:t>
            </a:r>
            <a:r>
              <a:rPr lang="ja-JP" altLang="en-US" sz="2400" dirty="0" smtClean="0"/>
              <a:t>の潜在特性値の関数で反応が規定される場合を考える．</a:t>
            </a:r>
            <a:endParaRPr lang="en-US" altLang="ja-JP" sz="2400" dirty="0" smtClean="0"/>
          </a:p>
          <a:p>
            <a:endParaRPr lang="en-US" altLang="ja-JP" sz="2400" dirty="0" smtClean="0"/>
          </a:p>
          <a:p>
            <a:endParaRPr lang="ja-JP" altLang="en-US" sz="2400" dirty="0" smtClean="0"/>
          </a:p>
          <a:p>
            <a:r>
              <a:rPr lang="ja-JP" altLang="en-US" sz="2400" dirty="0" smtClean="0"/>
              <a:t>このようなデータを分析することが当初の</a:t>
            </a:r>
            <a:r>
              <a:rPr lang="en-US" altLang="ja-JP" sz="2400" dirty="0" smtClean="0"/>
              <a:t>NTT</a:t>
            </a:r>
            <a:r>
              <a:rPr lang="ja-JP" altLang="en-US" sz="2400" dirty="0" smtClean="0"/>
              <a:t>の目的</a:t>
            </a:r>
            <a:r>
              <a:rPr lang="en-US" altLang="ja-JP" sz="2000" dirty="0" smtClean="0"/>
              <a:t>(e.g., </a:t>
            </a:r>
            <a:r>
              <a:rPr lang="en-US" altLang="ja-JP" sz="2000" dirty="0" err="1" smtClean="0"/>
              <a:t>Shojima</a:t>
            </a:r>
            <a:r>
              <a:rPr lang="en-US" altLang="ja-JP" sz="2000" dirty="0" smtClean="0"/>
              <a:t>, 2007)</a:t>
            </a:r>
            <a:r>
              <a:rPr lang="ja-JP" altLang="en-US" sz="2000" dirty="0" err="1" smtClean="0"/>
              <a:t>．</a:t>
            </a:r>
            <a:endParaRPr lang="en-US" altLang="ja-JP" sz="2000" dirty="0" smtClean="0"/>
          </a:p>
          <a:p>
            <a:endParaRPr lang="en-US" altLang="ja-JP" sz="2400" dirty="0" smtClean="0"/>
          </a:p>
          <a:p>
            <a:r>
              <a:rPr lang="ja-JP" altLang="en-US" sz="2400" dirty="0" smtClean="0"/>
              <a:t>多次元的な潜在ランクを想定する場合の検討はなされていない．→（</a:t>
            </a:r>
            <a:r>
              <a:rPr lang="ja-JP" altLang="en-US" sz="2000" dirty="0" smtClean="0"/>
              <a:t>次元間で補償的に確率が決定されるような）</a:t>
            </a:r>
            <a:r>
              <a:rPr lang="ja-JP" altLang="en-US" sz="2400" dirty="0" smtClean="0"/>
              <a:t>多次元モデルの検討を行う．</a:t>
            </a:r>
            <a:endParaRPr kumimoji="1" lang="ja-JP" alt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目指す結果の例（当初）</a:t>
            </a:r>
            <a:endParaRPr kumimoji="1" lang="ja-JP" altLang="en-US" dirty="0"/>
          </a:p>
        </p:txBody>
      </p:sp>
      <p:cxnSp>
        <p:nvCxnSpPr>
          <p:cNvPr id="5" name="直線コネクタ 4"/>
          <p:cNvCxnSpPr/>
          <p:nvPr/>
        </p:nvCxnSpPr>
        <p:spPr>
          <a:xfrm>
            <a:off x="1071538" y="5786454"/>
            <a:ext cx="7143800" cy="1588"/>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9" name="テキスト ボックス 8"/>
          <p:cNvSpPr txBox="1"/>
          <p:nvPr/>
        </p:nvSpPr>
        <p:spPr>
          <a:xfrm>
            <a:off x="1714480" y="5870034"/>
            <a:ext cx="428628" cy="369332"/>
          </a:xfrm>
          <a:prstGeom prst="rect">
            <a:avLst/>
          </a:prstGeom>
          <a:noFill/>
        </p:spPr>
        <p:txBody>
          <a:bodyPr wrap="square" rtlCol="0">
            <a:spAutoFit/>
          </a:bodyPr>
          <a:lstStyle/>
          <a:p>
            <a:r>
              <a:rPr kumimoji="1" lang="en-US" altLang="ja-JP" dirty="0" smtClean="0"/>
              <a:t>2</a:t>
            </a:r>
            <a:endParaRPr kumimoji="1" lang="ja-JP" altLang="en-US" dirty="0"/>
          </a:p>
        </p:txBody>
      </p:sp>
      <p:sp>
        <p:nvSpPr>
          <p:cNvPr id="10" name="テキスト ボックス 9"/>
          <p:cNvSpPr txBox="1"/>
          <p:nvPr/>
        </p:nvSpPr>
        <p:spPr>
          <a:xfrm>
            <a:off x="3000364" y="5870034"/>
            <a:ext cx="428628" cy="369332"/>
          </a:xfrm>
          <a:prstGeom prst="rect">
            <a:avLst/>
          </a:prstGeom>
          <a:noFill/>
        </p:spPr>
        <p:txBody>
          <a:bodyPr wrap="square" rtlCol="0">
            <a:spAutoFit/>
          </a:bodyPr>
          <a:lstStyle/>
          <a:p>
            <a:r>
              <a:rPr lang="en-US" altLang="ja-JP" dirty="0"/>
              <a:t>4</a:t>
            </a:r>
            <a:endParaRPr kumimoji="1" lang="ja-JP" altLang="en-US" dirty="0"/>
          </a:p>
        </p:txBody>
      </p:sp>
      <p:sp>
        <p:nvSpPr>
          <p:cNvPr id="11" name="テキスト ボックス 10"/>
          <p:cNvSpPr txBox="1"/>
          <p:nvPr/>
        </p:nvSpPr>
        <p:spPr>
          <a:xfrm>
            <a:off x="3786182" y="5870034"/>
            <a:ext cx="428628" cy="369332"/>
          </a:xfrm>
          <a:prstGeom prst="rect">
            <a:avLst/>
          </a:prstGeom>
          <a:noFill/>
        </p:spPr>
        <p:txBody>
          <a:bodyPr wrap="square" rtlCol="0">
            <a:spAutoFit/>
          </a:bodyPr>
          <a:lstStyle/>
          <a:p>
            <a:r>
              <a:rPr lang="en-US" altLang="ja-JP" dirty="0"/>
              <a:t>5</a:t>
            </a:r>
            <a:endParaRPr kumimoji="1" lang="ja-JP" altLang="en-US" dirty="0"/>
          </a:p>
        </p:txBody>
      </p:sp>
      <p:sp>
        <p:nvSpPr>
          <p:cNvPr id="12" name="テキスト ボックス 11"/>
          <p:cNvSpPr txBox="1"/>
          <p:nvPr/>
        </p:nvSpPr>
        <p:spPr>
          <a:xfrm>
            <a:off x="2357422" y="5870034"/>
            <a:ext cx="428628" cy="369332"/>
          </a:xfrm>
          <a:prstGeom prst="rect">
            <a:avLst/>
          </a:prstGeom>
          <a:noFill/>
        </p:spPr>
        <p:txBody>
          <a:bodyPr wrap="square" rtlCol="0">
            <a:spAutoFit/>
          </a:bodyPr>
          <a:lstStyle/>
          <a:p>
            <a:r>
              <a:rPr lang="en-US" altLang="ja-JP" dirty="0"/>
              <a:t>3</a:t>
            </a:r>
            <a:endParaRPr kumimoji="1" lang="ja-JP" altLang="en-US" dirty="0"/>
          </a:p>
        </p:txBody>
      </p:sp>
      <p:sp>
        <p:nvSpPr>
          <p:cNvPr id="13" name="テキスト ボックス 12"/>
          <p:cNvSpPr txBox="1"/>
          <p:nvPr/>
        </p:nvSpPr>
        <p:spPr>
          <a:xfrm>
            <a:off x="4429124" y="5870034"/>
            <a:ext cx="428628" cy="369332"/>
          </a:xfrm>
          <a:prstGeom prst="rect">
            <a:avLst/>
          </a:prstGeom>
          <a:noFill/>
        </p:spPr>
        <p:txBody>
          <a:bodyPr wrap="square" rtlCol="0">
            <a:spAutoFit/>
          </a:bodyPr>
          <a:lstStyle/>
          <a:p>
            <a:r>
              <a:rPr lang="en-US" altLang="ja-JP" dirty="0"/>
              <a:t>6</a:t>
            </a:r>
            <a:endParaRPr kumimoji="1" lang="ja-JP" altLang="en-US" dirty="0"/>
          </a:p>
        </p:txBody>
      </p:sp>
      <p:sp>
        <p:nvSpPr>
          <p:cNvPr id="14" name="テキスト ボックス 13"/>
          <p:cNvSpPr txBox="1"/>
          <p:nvPr/>
        </p:nvSpPr>
        <p:spPr>
          <a:xfrm>
            <a:off x="5000628" y="5870034"/>
            <a:ext cx="428628" cy="369332"/>
          </a:xfrm>
          <a:prstGeom prst="rect">
            <a:avLst/>
          </a:prstGeom>
          <a:noFill/>
        </p:spPr>
        <p:txBody>
          <a:bodyPr wrap="square" rtlCol="0">
            <a:spAutoFit/>
          </a:bodyPr>
          <a:lstStyle/>
          <a:p>
            <a:r>
              <a:rPr lang="en-US" altLang="ja-JP" dirty="0"/>
              <a:t>7</a:t>
            </a:r>
            <a:endParaRPr kumimoji="1" lang="ja-JP" altLang="en-US" dirty="0"/>
          </a:p>
        </p:txBody>
      </p:sp>
      <p:sp>
        <p:nvSpPr>
          <p:cNvPr id="15" name="テキスト ボックス 14"/>
          <p:cNvSpPr txBox="1"/>
          <p:nvPr/>
        </p:nvSpPr>
        <p:spPr>
          <a:xfrm>
            <a:off x="1357290" y="5870034"/>
            <a:ext cx="428628" cy="369332"/>
          </a:xfrm>
          <a:prstGeom prst="rect">
            <a:avLst/>
          </a:prstGeom>
          <a:noFill/>
        </p:spPr>
        <p:txBody>
          <a:bodyPr wrap="square" rtlCol="0">
            <a:spAutoFit/>
          </a:bodyPr>
          <a:lstStyle/>
          <a:p>
            <a:r>
              <a:rPr kumimoji="1" lang="en-US" altLang="ja-JP" dirty="0" smtClean="0"/>
              <a:t>1</a:t>
            </a:r>
            <a:endParaRPr kumimoji="1" lang="ja-JP" altLang="en-US" dirty="0"/>
          </a:p>
        </p:txBody>
      </p:sp>
      <p:sp>
        <p:nvSpPr>
          <p:cNvPr id="16" name="テキスト ボックス 15"/>
          <p:cNvSpPr txBox="1"/>
          <p:nvPr/>
        </p:nvSpPr>
        <p:spPr>
          <a:xfrm>
            <a:off x="5929322" y="5870034"/>
            <a:ext cx="428628" cy="369332"/>
          </a:xfrm>
          <a:prstGeom prst="rect">
            <a:avLst/>
          </a:prstGeom>
          <a:noFill/>
        </p:spPr>
        <p:txBody>
          <a:bodyPr wrap="square" rtlCol="0">
            <a:spAutoFit/>
          </a:bodyPr>
          <a:lstStyle/>
          <a:p>
            <a:r>
              <a:rPr lang="en-US" altLang="ja-JP" dirty="0"/>
              <a:t>8</a:t>
            </a:r>
            <a:endParaRPr kumimoji="1" lang="ja-JP" altLang="en-US" dirty="0"/>
          </a:p>
        </p:txBody>
      </p:sp>
      <p:sp>
        <p:nvSpPr>
          <p:cNvPr id="17" name="テキスト ボックス 16"/>
          <p:cNvSpPr txBox="1"/>
          <p:nvPr/>
        </p:nvSpPr>
        <p:spPr>
          <a:xfrm>
            <a:off x="7072330" y="5857892"/>
            <a:ext cx="428628" cy="369332"/>
          </a:xfrm>
          <a:prstGeom prst="rect">
            <a:avLst/>
          </a:prstGeom>
          <a:noFill/>
        </p:spPr>
        <p:txBody>
          <a:bodyPr wrap="square" rtlCol="0">
            <a:spAutoFit/>
          </a:bodyPr>
          <a:lstStyle/>
          <a:p>
            <a:r>
              <a:rPr lang="en-US" altLang="ja-JP" dirty="0" smtClean="0"/>
              <a:t>9</a:t>
            </a:r>
            <a:endParaRPr kumimoji="1" lang="ja-JP" altLang="en-US" dirty="0"/>
          </a:p>
        </p:txBody>
      </p:sp>
      <p:sp>
        <p:nvSpPr>
          <p:cNvPr id="18" name="テキスト ボックス 17"/>
          <p:cNvSpPr txBox="1"/>
          <p:nvPr/>
        </p:nvSpPr>
        <p:spPr>
          <a:xfrm>
            <a:off x="7929586" y="5870034"/>
            <a:ext cx="500066" cy="369332"/>
          </a:xfrm>
          <a:prstGeom prst="rect">
            <a:avLst/>
          </a:prstGeom>
          <a:noFill/>
        </p:spPr>
        <p:txBody>
          <a:bodyPr wrap="square" rtlCol="0">
            <a:spAutoFit/>
          </a:bodyPr>
          <a:lstStyle/>
          <a:p>
            <a:r>
              <a:rPr kumimoji="1" lang="en-US" altLang="ja-JP" dirty="0" smtClean="0"/>
              <a:t>10</a:t>
            </a:r>
            <a:endParaRPr kumimoji="1" lang="ja-JP" altLang="en-US" dirty="0"/>
          </a:p>
        </p:txBody>
      </p:sp>
      <p:pic>
        <p:nvPicPr>
          <p:cNvPr id="23" name="Picture 13"/>
          <p:cNvPicPr>
            <a:picLocks noChangeAspect="1" noChangeArrowheads="1"/>
          </p:cNvPicPr>
          <p:nvPr/>
        </p:nvPicPr>
        <p:blipFill>
          <a:blip r:embed="rId2"/>
          <a:srcRect/>
          <a:stretch>
            <a:fillRect/>
          </a:stretch>
        </p:blipFill>
        <p:spPr bwMode="auto">
          <a:xfrm>
            <a:off x="4424364" y="5214950"/>
            <a:ext cx="361950" cy="528635"/>
          </a:xfrm>
          <a:prstGeom prst="rect">
            <a:avLst/>
          </a:prstGeom>
          <a:noFill/>
          <a:ln w="9525">
            <a:noFill/>
            <a:miter lim="800000"/>
            <a:headEnd/>
            <a:tailEnd/>
          </a:ln>
        </p:spPr>
      </p:pic>
      <p:sp>
        <p:nvSpPr>
          <p:cNvPr id="26" name="テキスト ボックス 25"/>
          <p:cNvSpPr txBox="1"/>
          <p:nvPr/>
        </p:nvSpPr>
        <p:spPr>
          <a:xfrm>
            <a:off x="2857488" y="1285860"/>
            <a:ext cx="4000528" cy="400110"/>
          </a:xfrm>
          <a:prstGeom prst="rect">
            <a:avLst/>
          </a:prstGeom>
          <a:noFill/>
        </p:spPr>
        <p:txBody>
          <a:bodyPr wrap="square" rtlCol="0">
            <a:spAutoFit/>
          </a:bodyPr>
          <a:lstStyle/>
          <a:p>
            <a:r>
              <a:rPr lang="ja-JP" altLang="en-US" sz="2000" dirty="0" smtClean="0">
                <a:solidFill>
                  <a:srgbClr val="FF0000"/>
                </a:solidFill>
              </a:rPr>
              <a:t>各次元が寄与する項目</a:t>
            </a:r>
            <a:r>
              <a:rPr kumimoji="1" lang="ja-JP" altLang="en-US" sz="2000" dirty="0" smtClean="0">
                <a:solidFill>
                  <a:srgbClr val="FF0000"/>
                </a:solidFill>
              </a:rPr>
              <a:t>の正答確率</a:t>
            </a:r>
            <a:endParaRPr kumimoji="1" lang="ja-JP" altLang="en-US" sz="2000" dirty="0">
              <a:solidFill>
                <a:srgbClr val="FF0000"/>
              </a:solidFill>
            </a:endParaRPr>
          </a:p>
        </p:txBody>
      </p:sp>
      <p:sp>
        <p:nvSpPr>
          <p:cNvPr id="27" name="テキスト ボックス 26"/>
          <p:cNvSpPr txBox="1"/>
          <p:nvPr/>
        </p:nvSpPr>
        <p:spPr>
          <a:xfrm>
            <a:off x="5857884" y="3804826"/>
            <a:ext cx="1071570" cy="338554"/>
          </a:xfrm>
          <a:prstGeom prst="rect">
            <a:avLst/>
          </a:prstGeom>
          <a:noFill/>
        </p:spPr>
        <p:txBody>
          <a:bodyPr wrap="square" rtlCol="0">
            <a:spAutoFit/>
          </a:bodyPr>
          <a:lstStyle/>
          <a:p>
            <a:r>
              <a:rPr lang="ja-JP" altLang="en-US" sz="1600" dirty="0">
                <a:solidFill>
                  <a:schemeClr val="tx2">
                    <a:lumMod val="60000"/>
                    <a:lumOff val="40000"/>
                  </a:schemeClr>
                </a:solidFill>
              </a:rPr>
              <a:t>言語能力</a:t>
            </a:r>
            <a:endParaRPr kumimoji="1" lang="ja-JP" altLang="en-US" sz="1600" dirty="0">
              <a:solidFill>
                <a:schemeClr val="tx2">
                  <a:lumMod val="60000"/>
                  <a:lumOff val="40000"/>
                </a:schemeClr>
              </a:solidFill>
            </a:endParaRPr>
          </a:p>
        </p:txBody>
      </p:sp>
      <p:pic>
        <p:nvPicPr>
          <p:cNvPr id="9217" name="Picture 1"/>
          <p:cNvPicPr>
            <a:picLocks noChangeAspect="1" noChangeArrowheads="1"/>
          </p:cNvPicPr>
          <p:nvPr/>
        </p:nvPicPr>
        <p:blipFill>
          <a:blip r:embed="rId3"/>
          <a:srcRect/>
          <a:stretch>
            <a:fillRect/>
          </a:stretch>
        </p:blipFill>
        <p:spPr bwMode="auto">
          <a:xfrm>
            <a:off x="1714480" y="1714488"/>
            <a:ext cx="2357454" cy="2143140"/>
          </a:xfrm>
          <a:prstGeom prst="rect">
            <a:avLst/>
          </a:prstGeom>
          <a:noFill/>
          <a:ln w="9525">
            <a:noFill/>
            <a:miter lim="800000"/>
            <a:headEnd/>
            <a:tailEnd/>
          </a:ln>
        </p:spPr>
      </p:pic>
      <p:cxnSp>
        <p:nvCxnSpPr>
          <p:cNvPr id="33" name="直線コネクタ 32"/>
          <p:cNvCxnSpPr/>
          <p:nvPr/>
        </p:nvCxnSpPr>
        <p:spPr>
          <a:xfrm flipV="1">
            <a:off x="1071538" y="4692188"/>
            <a:ext cx="7143800" cy="22696"/>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1928794" y="4774180"/>
            <a:ext cx="428628" cy="369332"/>
          </a:xfrm>
          <a:prstGeom prst="rect">
            <a:avLst/>
          </a:prstGeom>
          <a:noFill/>
        </p:spPr>
        <p:txBody>
          <a:bodyPr wrap="square" rtlCol="0">
            <a:spAutoFit/>
          </a:bodyPr>
          <a:lstStyle/>
          <a:p>
            <a:r>
              <a:rPr kumimoji="1" lang="en-US" altLang="ja-JP" dirty="0" smtClean="0"/>
              <a:t>2</a:t>
            </a:r>
            <a:endParaRPr kumimoji="1" lang="ja-JP" altLang="en-US" dirty="0"/>
          </a:p>
        </p:txBody>
      </p:sp>
      <p:sp>
        <p:nvSpPr>
          <p:cNvPr id="35" name="テキスト ボックス 34"/>
          <p:cNvSpPr txBox="1"/>
          <p:nvPr/>
        </p:nvSpPr>
        <p:spPr>
          <a:xfrm>
            <a:off x="2857488" y="4774180"/>
            <a:ext cx="428628" cy="369332"/>
          </a:xfrm>
          <a:prstGeom prst="rect">
            <a:avLst/>
          </a:prstGeom>
          <a:noFill/>
        </p:spPr>
        <p:txBody>
          <a:bodyPr wrap="square" rtlCol="0">
            <a:spAutoFit/>
          </a:bodyPr>
          <a:lstStyle/>
          <a:p>
            <a:r>
              <a:rPr lang="en-US" altLang="ja-JP" dirty="0"/>
              <a:t>4</a:t>
            </a:r>
            <a:endParaRPr kumimoji="1" lang="ja-JP" altLang="en-US" dirty="0"/>
          </a:p>
        </p:txBody>
      </p:sp>
      <p:sp>
        <p:nvSpPr>
          <p:cNvPr id="36" name="テキスト ボックス 35"/>
          <p:cNvSpPr txBox="1"/>
          <p:nvPr/>
        </p:nvSpPr>
        <p:spPr>
          <a:xfrm>
            <a:off x="3571868" y="4774180"/>
            <a:ext cx="428628" cy="369332"/>
          </a:xfrm>
          <a:prstGeom prst="rect">
            <a:avLst/>
          </a:prstGeom>
          <a:noFill/>
        </p:spPr>
        <p:txBody>
          <a:bodyPr wrap="square" rtlCol="0">
            <a:spAutoFit/>
          </a:bodyPr>
          <a:lstStyle/>
          <a:p>
            <a:r>
              <a:rPr lang="en-US" altLang="ja-JP" dirty="0"/>
              <a:t>5</a:t>
            </a:r>
            <a:endParaRPr kumimoji="1" lang="ja-JP" altLang="en-US" dirty="0"/>
          </a:p>
        </p:txBody>
      </p:sp>
      <p:sp>
        <p:nvSpPr>
          <p:cNvPr id="37" name="テキスト ボックス 36"/>
          <p:cNvSpPr txBox="1"/>
          <p:nvPr/>
        </p:nvSpPr>
        <p:spPr>
          <a:xfrm>
            <a:off x="2357422" y="4774180"/>
            <a:ext cx="428628" cy="369332"/>
          </a:xfrm>
          <a:prstGeom prst="rect">
            <a:avLst/>
          </a:prstGeom>
          <a:noFill/>
        </p:spPr>
        <p:txBody>
          <a:bodyPr wrap="square" rtlCol="0">
            <a:spAutoFit/>
          </a:bodyPr>
          <a:lstStyle/>
          <a:p>
            <a:r>
              <a:rPr lang="en-US" altLang="ja-JP" dirty="0"/>
              <a:t>3</a:t>
            </a:r>
            <a:endParaRPr kumimoji="1" lang="ja-JP" altLang="en-US" dirty="0"/>
          </a:p>
        </p:txBody>
      </p:sp>
      <p:sp>
        <p:nvSpPr>
          <p:cNvPr id="38" name="テキスト ボックス 37"/>
          <p:cNvSpPr txBox="1"/>
          <p:nvPr/>
        </p:nvSpPr>
        <p:spPr>
          <a:xfrm>
            <a:off x="4286248" y="4774180"/>
            <a:ext cx="428628" cy="369332"/>
          </a:xfrm>
          <a:prstGeom prst="rect">
            <a:avLst/>
          </a:prstGeom>
          <a:noFill/>
        </p:spPr>
        <p:txBody>
          <a:bodyPr wrap="square" rtlCol="0">
            <a:spAutoFit/>
          </a:bodyPr>
          <a:lstStyle/>
          <a:p>
            <a:r>
              <a:rPr lang="en-US" altLang="ja-JP" dirty="0"/>
              <a:t>6</a:t>
            </a:r>
            <a:endParaRPr kumimoji="1" lang="ja-JP" altLang="en-US" dirty="0"/>
          </a:p>
        </p:txBody>
      </p:sp>
      <p:sp>
        <p:nvSpPr>
          <p:cNvPr id="39" name="テキスト ボックス 38"/>
          <p:cNvSpPr txBox="1"/>
          <p:nvPr/>
        </p:nvSpPr>
        <p:spPr>
          <a:xfrm>
            <a:off x="4786314" y="4774180"/>
            <a:ext cx="428628" cy="369332"/>
          </a:xfrm>
          <a:prstGeom prst="rect">
            <a:avLst/>
          </a:prstGeom>
          <a:noFill/>
        </p:spPr>
        <p:txBody>
          <a:bodyPr wrap="square" rtlCol="0">
            <a:spAutoFit/>
          </a:bodyPr>
          <a:lstStyle/>
          <a:p>
            <a:r>
              <a:rPr lang="en-US" altLang="ja-JP" dirty="0"/>
              <a:t>7</a:t>
            </a:r>
            <a:endParaRPr kumimoji="1" lang="ja-JP" altLang="en-US" dirty="0"/>
          </a:p>
        </p:txBody>
      </p:sp>
      <p:sp>
        <p:nvSpPr>
          <p:cNvPr id="40" name="テキスト ボックス 39"/>
          <p:cNvSpPr txBox="1"/>
          <p:nvPr/>
        </p:nvSpPr>
        <p:spPr>
          <a:xfrm>
            <a:off x="1142976" y="4774180"/>
            <a:ext cx="428628" cy="369332"/>
          </a:xfrm>
          <a:prstGeom prst="rect">
            <a:avLst/>
          </a:prstGeom>
          <a:noFill/>
        </p:spPr>
        <p:txBody>
          <a:bodyPr wrap="square" rtlCol="0">
            <a:spAutoFit/>
          </a:bodyPr>
          <a:lstStyle/>
          <a:p>
            <a:r>
              <a:rPr kumimoji="1" lang="en-US" altLang="ja-JP" dirty="0" smtClean="0"/>
              <a:t>1</a:t>
            </a:r>
            <a:endParaRPr kumimoji="1" lang="ja-JP" altLang="en-US" dirty="0"/>
          </a:p>
        </p:txBody>
      </p:sp>
      <p:sp>
        <p:nvSpPr>
          <p:cNvPr id="41" name="テキスト ボックス 40"/>
          <p:cNvSpPr txBox="1"/>
          <p:nvPr/>
        </p:nvSpPr>
        <p:spPr>
          <a:xfrm>
            <a:off x="5643570" y="4774180"/>
            <a:ext cx="428628" cy="369332"/>
          </a:xfrm>
          <a:prstGeom prst="rect">
            <a:avLst/>
          </a:prstGeom>
          <a:noFill/>
        </p:spPr>
        <p:txBody>
          <a:bodyPr wrap="square" rtlCol="0">
            <a:spAutoFit/>
          </a:bodyPr>
          <a:lstStyle/>
          <a:p>
            <a:r>
              <a:rPr lang="en-US" altLang="ja-JP" dirty="0"/>
              <a:t>8</a:t>
            </a:r>
            <a:endParaRPr kumimoji="1" lang="ja-JP" altLang="en-US" dirty="0"/>
          </a:p>
        </p:txBody>
      </p:sp>
      <p:sp>
        <p:nvSpPr>
          <p:cNvPr id="42" name="テキスト ボックス 41"/>
          <p:cNvSpPr txBox="1"/>
          <p:nvPr/>
        </p:nvSpPr>
        <p:spPr>
          <a:xfrm>
            <a:off x="6858016" y="4762038"/>
            <a:ext cx="428628" cy="369332"/>
          </a:xfrm>
          <a:prstGeom prst="rect">
            <a:avLst/>
          </a:prstGeom>
          <a:noFill/>
        </p:spPr>
        <p:txBody>
          <a:bodyPr wrap="square" rtlCol="0">
            <a:spAutoFit/>
          </a:bodyPr>
          <a:lstStyle/>
          <a:p>
            <a:r>
              <a:rPr lang="en-US" altLang="ja-JP" dirty="0" smtClean="0"/>
              <a:t>9</a:t>
            </a:r>
            <a:endParaRPr kumimoji="1" lang="ja-JP" altLang="en-US" dirty="0"/>
          </a:p>
        </p:txBody>
      </p:sp>
      <p:sp>
        <p:nvSpPr>
          <p:cNvPr id="43" name="テキスト ボックス 42"/>
          <p:cNvSpPr txBox="1"/>
          <p:nvPr/>
        </p:nvSpPr>
        <p:spPr>
          <a:xfrm>
            <a:off x="7643834" y="4774180"/>
            <a:ext cx="500066" cy="369332"/>
          </a:xfrm>
          <a:prstGeom prst="rect">
            <a:avLst/>
          </a:prstGeom>
          <a:noFill/>
        </p:spPr>
        <p:txBody>
          <a:bodyPr wrap="square" rtlCol="0">
            <a:spAutoFit/>
          </a:bodyPr>
          <a:lstStyle/>
          <a:p>
            <a:r>
              <a:rPr kumimoji="1" lang="en-US" altLang="ja-JP" dirty="0" smtClean="0"/>
              <a:t>10</a:t>
            </a:r>
            <a:endParaRPr kumimoji="1" lang="ja-JP" altLang="en-US" dirty="0"/>
          </a:p>
        </p:txBody>
      </p:sp>
      <p:pic>
        <p:nvPicPr>
          <p:cNvPr id="44" name="Picture 13"/>
          <p:cNvPicPr>
            <a:picLocks noChangeAspect="1" noChangeArrowheads="1"/>
          </p:cNvPicPr>
          <p:nvPr/>
        </p:nvPicPr>
        <p:blipFill>
          <a:blip r:embed="rId2"/>
          <a:srcRect/>
          <a:stretch>
            <a:fillRect/>
          </a:stretch>
        </p:blipFill>
        <p:spPr bwMode="auto">
          <a:xfrm>
            <a:off x="5643570" y="4143381"/>
            <a:ext cx="361950" cy="504350"/>
          </a:xfrm>
          <a:prstGeom prst="rect">
            <a:avLst/>
          </a:prstGeom>
          <a:noFill/>
          <a:ln w="9525">
            <a:noFill/>
            <a:miter lim="800000"/>
            <a:headEnd/>
            <a:tailEnd/>
          </a:ln>
        </p:spPr>
      </p:pic>
      <p:sp>
        <p:nvSpPr>
          <p:cNvPr id="45" name="テキスト ボックス 44"/>
          <p:cNvSpPr txBox="1"/>
          <p:nvPr/>
        </p:nvSpPr>
        <p:spPr>
          <a:xfrm>
            <a:off x="2714612" y="3804826"/>
            <a:ext cx="1071570" cy="338554"/>
          </a:xfrm>
          <a:prstGeom prst="rect">
            <a:avLst/>
          </a:prstGeom>
          <a:noFill/>
        </p:spPr>
        <p:txBody>
          <a:bodyPr wrap="square" rtlCol="0">
            <a:spAutoFit/>
          </a:bodyPr>
          <a:lstStyle/>
          <a:p>
            <a:r>
              <a:rPr lang="ja-JP" altLang="en-US" sz="1600" dirty="0">
                <a:solidFill>
                  <a:srgbClr val="FF0000"/>
                </a:solidFill>
              </a:rPr>
              <a:t>文章能力</a:t>
            </a:r>
            <a:endParaRPr kumimoji="1" lang="ja-JP" altLang="en-US" sz="1600" dirty="0">
              <a:solidFill>
                <a:srgbClr val="FF0000"/>
              </a:solidFill>
            </a:endParaRPr>
          </a:p>
        </p:txBody>
      </p:sp>
      <p:pic>
        <p:nvPicPr>
          <p:cNvPr id="9220" name="Picture 4"/>
          <p:cNvPicPr>
            <a:picLocks noChangeAspect="1" noChangeArrowheads="1"/>
          </p:cNvPicPr>
          <p:nvPr/>
        </p:nvPicPr>
        <p:blipFill>
          <a:blip r:embed="rId4"/>
          <a:srcRect/>
          <a:stretch>
            <a:fillRect/>
          </a:stretch>
        </p:blipFill>
        <p:spPr bwMode="auto">
          <a:xfrm>
            <a:off x="5000628" y="1714488"/>
            <a:ext cx="2428892" cy="2066926"/>
          </a:xfrm>
          <a:prstGeom prst="rect">
            <a:avLst/>
          </a:prstGeom>
          <a:noFill/>
          <a:ln w="9525">
            <a:noFill/>
            <a:miter lim="800000"/>
            <a:headEnd/>
            <a:tailEnd/>
          </a:ln>
        </p:spPr>
      </p:pic>
      <p:sp>
        <p:nvSpPr>
          <p:cNvPr id="53" name="テキスト ボックス 52"/>
          <p:cNvSpPr txBox="1"/>
          <p:nvPr/>
        </p:nvSpPr>
        <p:spPr>
          <a:xfrm>
            <a:off x="7929586" y="4357694"/>
            <a:ext cx="1071570" cy="338554"/>
          </a:xfrm>
          <a:prstGeom prst="rect">
            <a:avLst/>
          </a:prstGeom>
          <a:noFill/>
        </p:spPr>
        <p:txBody>
          <a:bodyPr wrap="square" rtlCol="0">
            <a:spAutoFit/>
          </a:bodyPr>
          <a:lstStyle/>
          <a:p>
            <a:r>
              <a:rPr lang="ja-JP" altLang="en-US" sz="1600" dirty="0">
                <a:solidFill>
                  <a:srgbClr val="FF0000"/>
                </a:solidFill>
              </a:rPr>
              <a:t>文章能力</a:t>
            </a:r>
            <a:endParaRPr kumimoji="1" lang="ja-JP" altLang="en-US" sz="1600" dirty="0">
              <a:solidFill>
                <a:srgbClr val="FF0000"/>
              </a:solidFill>
            </a:endParaRPr>
          </a:p>
        </p:txBody>
      </p:sp>
      <p:sp>
        <p:nvSpPr>
          <p:cNvPr id="54" name="テキスト ボックス 53"/>
          <p:cNvSpPr txBox="1"/>
          <p:nvPr/>
        </p:nvSpPr>
        <p:spPr>
          <a:xfrm>
            <a:off x="7929586" y="5429264"/>
            <a:ext cx="1071570" cy="338554"/>
          </a:xfrm>
          <a:prstGeom prst="rect">
            <a:avLst/>
          </a:prstGeom>
          <a:noFill/>
        </p:spPr>
        <p:txBody>
          <a:bodyPr wrap="square" rtlCol="0">
            <a:spAutoFit/>
          </a:bodyPr>
          <a:lstStyle/>
          <a:p>
            <a:r>
              <a:rPr lang="ja-JP" altLang="en-US" sz="1600" dirty="0">
                <a:solidFill>
                  <a:schemeClr val="tx2">
                    <a:lumMod val="60000"/>
                    <a:lumOff val="40000"/>
                  </a:schemeClr>
                </a:solidFill>
              </a:rPr>
              <a:t>言語能力</a:t>
            </a:r>
            <a:endParaRPr kumimoji="1" lang="ja-JP" altLang="en-US" sz="1600" dirty="0">
              <a:solidFill>
                <a:schemeClr val="tx2">
                  <a:lumMod val="60000"/>
                  <a:lumOff val="40000"/>
                </a:schemeClr>
              </a:solidFill>
            </a:endParaRPr>
          </a:p>
        </p:txBody>
      </p:sp>
      <p:sp>
        <p:nvSpPr>
          <p:cNvPr id="46" name="加算記号 45"/>
          <p:cNvSpPr/>
          <p:nvPr/>
        </p:nvSpPr>
        <p:spPr>
          <a:xfrm>
            <a:off x="4357686" y="2643182"/>
            <a:ext cx="357190" cy="428628"/>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テキスト ボックス 47"/>
          <p:cNvSpPr txBox="1"/>
          <p:nvPr/>
        </p:nvSpPr>
        <p:spPr>
          <a:xfrm>
            <a:off x="6858016" y="3804826"/>
            <a:ext cx="1071570" cy="338554"/>
          </a:xfrm>
          <a:prstGeom prst="rect">
            <a:avLst/>
          </a:prstGeom>
          <a:noFill/>
        </p:spPr>
        <p:txBody>
          <a:bodyPr wrap="square" rtlCol="0">
            <a:spAutoFit/>
          </a:bodyPr>
          <a:lstStyle/>
          <a:p>
            <a:r>
              <a:rPr lang="ja-JP" altLang="en-US" sz="1600" dirty="0" smtClean="0">
                <a:solidFill>
                  <a:schemeClr val="tx2">
                    <a:lumMod val="60000"/>
                    <a:lumOff val="40000"/>
                  </a:schemeClr>
                </a:solidFill>
              </a:rPr>
              <a:t>　</a:t>
            </a:r>
            <a:endParaRPr kumimoji="1" lang="ja-JP" altLang="en-US" sz="1600" dirty="0">
              <a:solidFill>
                <a:schemeClr val="tx2">
                  <a:lumMod val="60000"/>
                  <a:lumOff val="40000"/>
                </a:schemeClr>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 2"/>
          <p:cNvSpPr>
            <a:spLocks noGrp="1"/>
          </p:cNvSpPr>
          <p:nvPr>
            <p:ph idx="1"/>
          </p:nvPr>
        </p:nvSpPr>
        <p:spPr>
          <a:xfrm>
            <a:off x="1435608" y="3500438"/>
            <a:ext cx="7498080" cy="4800600"/>
          </a:xfrm>
        </p:spPr>
        <p:txBody>
          <a:bodyPr/>
          <a:lstStyle/>
          <a:p>
            <a:endParaRPr kumimoji="1" lang="ja-JP" altLang="en-US" dirty="0"/>
          </a:p>
        </p:txBody>
      </p:sp>
      <p:graphicFrame>
        <p:nvGraphicFramePr>
          <p:cNvPr id="4" name="コンテンツ プレースホルダ 3"/>
          <p:cNvGraphicFramePr>
            <a:graphicFrameLocks/>
          </p:cNvGraphicFramePr>
          <p:nvPr/>
        </p:nvGraphicFramePr>
        <p:xfrm>
          <a:off x="1428728" y="285728"/>
          <a:ext cx="7000924" cy="2194560"/>
        </p:xfrm>
        <a:graphic>
          <a:graphicData uri="http://schemas.openxmlformats.org/drawingml/2006/table">
            <a:tbl>
              <a:tblPr/>
              <a:tblGrid>
                <a:gridCol w="1000132"/>
                <a:gridCol w="1000132"/>
                <a:gridCol w="1000132"/>
                <a:gridCol w="1000132"/>
                <a:gridCol w="1000132"/>
                <a:gridCol w="1000132"/>
                <a:gridCol w="1000132"/>
              </a:tblGrid>
              <a:tr h="222252">
                <a:tc>
                  <a:txBody>
                    <a:bodyPr/>
                    <a:lstStyle/>
                    <a:p>
                      <a:pPr algn="ctr" fontAlgn="ctr"/>
                      <a:r>
                        <a:rPr lang="ja-JP" altLang="en-US" sz="16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a:solidFill>
                            <a:srgbClr val="538ED5"/>
                          </a:solidFill>
                          <a:latin typeface="ＭＳ Ｐゴシック"/>
                        </a:rPr>
                        <a:t>項目</a:t>
                      </a:r>
                      <a:r>
                        <a:rPr lang="en-US" altLang="ja-JP" sz="1600" b="1" i="0" u="none" strike="noStrike">
                          <a:solidFill>
                            <a:srgbClr val="538ED5"/>
                          </a:solidFill>
                          <a:latin typeface="ＭＳ Ｐゴシック"/>
                        </a:rPr>
                        <a:t>1</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a:solidFill>
                            <a:srgbClr val="538ED5"/>
                          </a:solidFill>
                          <a:latin typeface="ＭＳ Ｐゴシック"/>
                        </a:rPr>
                        <a:t>項目</a:t>
                      </a:r>
                      <a:r>
                        <a:rPr lang="en-US" altLang="ja-JP" sz="1600" b="1" i="0" u="none" strike="noStrike">
                          <a:solidFill>
                            <a:srgbClr val="538ED5"/>
                          </a:solidFill>
                          <a:latin typeface="ＭＳ Ｐゴシック"/>
                        </a:rPr>
                        <a:t>2</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a:solidFill>
                            <a:srgbClr val="538ED5"/>
                          </a:solidFill>
                          <a:latin typeface="ＭＳ Ｐゴシック"/>
                        </a:rPr>
                        <a:t>項目</a:t>
                      </a:r>
                      <a:r>
                        <a:rPr lang="en-US" altLang="ja-JP" sz="1600" b="1" i="0" u="none" strike="noStrike">
                          <a:solidFill>
                            <a:srgbClr val="538ED5"/>
                          </a:solidFill>
                          <a:latin typeface="ＭＳ Ｐゴシック"/>
                        </a:rPr>
                        <a:t>3</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a:solidFill>
                            <a:srgbClr val="538ED5"/>
                          </a:solidFill>
                          <a:latin typeface="ＭＳ Ｐゴシック"/>
                        </a:rPr>
                        <a:t>項目</a:t>
                      </a:r>
                      <a:r>
                        <a:rPr lang="en-US" sz="1600" b="1" i="0" u="none" strike="noStrike">
                          <a:solidFill>
                            <a:srgbClr val="538ED5"/>
                          </a:solidFill>
                          <a:latin typeface="ＭＳ Ｐゴシック"/>
                        </a:rPr>
                        <a:t>Ｉ</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222252">
                <a:tc>
                  <a:txBody>
                    <a:bodyPr/>
                    <a:lstStyle/>
                    <a:p>
                      <a:pPr algn="ctr" fontAlgn="ctr"/>
                      <a:r>
                        <a:rPr lang="en-US" sz="1600" b="1" i="0" u="none" strike="noStrike">
                          <a:solidFill>
                            <a:srgbClr val="FF0000"/>
                          </a:solidFill>
                          <a:latin typeface="ＭＳ Ｐゴシック"/>
                        </a:rPr>
                        <a:t>L=1</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dirty="0">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0.13</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0.41</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0.11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0.29</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22252">
                <a:tc>
                  <a:txBody>
                    <a:bodyPr/>
                    <a:lstStyle/>
                    <a:p>
                      <a:pPr algn="ctr" fontAlgn="ctr"/>
                      <a:r>
                        <a:rPr lang="ja-JP" altLang="en-US" sz="16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0.16</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0.45</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0.14</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0.41</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22252">
                <a:tc>
                  <a:txBody>
                    <a:bodyPr/>
                    <a:lstStyle/>
                    <a:p>
                      <a:pPr algn="ctr" fontAlgn="ctr"/>
                      <a:r>
                        <a:rPr lang="ja-JP" altLang="en-US" sz="16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a:solidFill>
                            <a:srgbClr val="FF0000"/>
                          </a:solidFill>
                          <a:latin typeface="ＭＳ Ｐゴシック"/>
                        </a:rPr>
                        <a:t>Q=3</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0.25</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0.53</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0.16</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0.51</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22252">
                <a:tc>
                  <a:txBody>
                    <a:bodyPr/>
                    <a:lstStyle/>
                    <a:p>
                      <a:pPr algn="ctr" fontAlgn="ctr"/>
                      <a:r>
                        <a:rPr lang="ja-JP" altLang="en-US" sz="16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a:solidFill>
                            <a:srgbClr val="FF0000"/>
                          </a:solidFill>
                          <a:latin typeface="ＭＳ Ｐゴシック"/>
                        </a:rPr>
                        <a:t>Q=4</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0.34</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0.61</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0.21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0.63</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22252">
                <a:tc>
                  <a:txBody>
                    <a:bodyPr/>
                    <a:lstStyle/>
                    <a:p>
                      <a:pPr algn="ctr" fontAlgn="ctr"/>
                      <a:r>
                        <a:rPr lang="en-US" sz="1600" b="1" i="0" u="none" strike="noStrike" dirty="0">
                          <a:solidFill>
                            <a:srgbClr val="FF0000"/>
                          </a:solidFill>
                          <a:latin typeface="ＭＳ Ｐゴシック"/>
                        </a:rPr>
                        <a:t>L=2</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0.35</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0.15</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0.35</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0.11</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22252">
                <a:tc>
                  <a:txBody>
                    <a:bodyPr/>
                    <a:lstStyle/>
                    <a:p>
                      <a:pPr algn="ctr" fontAlgn="ctr"/>
                      <a:r>
                        <a:rPr lang="ja-JP" altLang="en-US" sz="16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0.48</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0.15</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0.43</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0.16</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22252">
                <a:tc>
                  <a:txBody>
                    <a:bodyPr/>
                    <a:lstStyle/>
                    <a:p>
                      <a:pPr algn="ctr" fontAlgn="ctr"/>
                      <a:r>
                        <a:rPr lang="ja-JP" altLang="en-US" sz="16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a:solidFill>
                            <a:srgbClr val="FF0000"/>
                          </a:solidFill>
                          <a:latin typeface="ＭＳ Ｐゴシック"/>
                        </a:rPr>
                        <a:t>Q=3</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0.53</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0.16</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0.51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0.23</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22252">
                <a:tc>
                  <a:txBody>
                    <a:bodyPr/>
                    <a:lstStyle/>
                    <a:p>
                      <a:pPr algn="ctr" fontAlgn="ctr"/>
                      <a:r>
                        <a:rPr lang="ja-JP" altLang="en-US" sz="16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600" b="1" i="0" u="none" strike="noStrike">
                          <a:solidFill>
                            <a:srgbClr val="FF0000"/>
                          </a:solidFill>
                          <a:latin typeface="ＭＳ Ｐゴシック"/>
                        </a:rPr>
                        <a:t>Q=4</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600" b="1" i="0" u="none" strike="noStrike" dirty="0" smtClean="0">
                          <a:latin typeface="ＭＳ Ｐゴシック"/>
                        </a:rPr>
                        <a:t>0.61</a:t>
                      </a:r>
                      <a:endParaRPr lang="en-US" altLang="ja-JP" sz="1600" b="1" i="0" u="none" strike="noStrike" dirty="0">
                        <a:latin typeface="ＭＳ Ｐゴシック"/>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600" b="1" i="0" u="none" strike="noStrike" dirty="0" smtClean="0">
                          <a:latin typeface="ＭＳ Ｐゴシック"/>
                        </a:rPr>
                        <a:t>0.18</a:t>
                      </a:r>
                      <a:endParaRPr lang="en-US" altLang="ja-JP" sz="1600" b="1" i="0" u="none" strike="noStrike" dirty="0">
                        <a:latin typeface="ＭＳ Ｐゴシック"/>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600" b="1" i="0" u="none" strike="noStrike">
                          <a:latin typeface="ＭＳ Ｐゴシック"/>
                        </a:rPr>
                        <a:t>0.67</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600" b="1" i="0" u="none" strike="noStrike" dirty="0">
                          <a:latin typeface="ＭＳ Ｐゴシック"/>
                        </a:rPr>
                        <a:t>0.31</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bl>
          </a:graphicData>
        </a:graphic>
      </p:graphicFrame>
      <p:graphicFrame>
        <p:nvGraphicFramePr>
          <p:cNvPr id="5" name="表 4"/>
          <p:cNvGraphicFramePr>
            <a:graphicFrameLocks noGrp="1"/>
          </p:cNvGraphicFramePr>
          <p:nvPr/>
        </p:nvGraphicFramePr>
        <p:xfrm>
          <a:off x="1428728" y="2661308"/>
          <a:ext cx="7000917" cy="4053840"/>
        </p:xfrm>
        <a:graphic>
          <a:graphicData uri="http://schemas.openxmlformats.org/drawingml/2006/table">
            <a:tbl>
              <a:tblPr/>
              <a:tblGrid>
                <a:gridCol w="1000131"/>
                <a:gridCol w="1000131"/>
                <a:gridCol w="1000131"/>
                <a:gridCol w="1000131"/>
                <a:gridCol w="1000131"/>
                <a:gridCol w="1000131"/>
                <a:gridCol w="1000131"/>
              </a:tblGrid>
              <a:tr h="171450">
                <a:tc>
                  <a:txBody>
                    <a:bodyPr/>
                    <a:lstStyle/>
                    <a:p>
                      <a:pPr algn="ctr" fontAlgn="ctr"/>
                      <a:r>
                        <a:rPr lang="en-US" sz="1400" b="1" i="0" u="none" strike="noStrike" dirty="0">
                          <a:solidFill>
                            <a:srgbClr val="FF0000"/>
                          </a:solidFill>
                          <a:latin typeface="ＭＳ Ｐゴシック"/>
                        </a:rPr>
                        <a:t>L=1</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400" b="1" i="0" u="none" strike="noStrike">
                          <a:solidFill>
                            <a:srgbClr val="FF0000"/>
                          </a:solidFill>
                          <a:latin typeface="ＭＳ Ｐゴシック"/>
                        </a:rPr>
                        <a:t>L=2</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400" b="1" i="0" u="none" strike="noStrike">
                          <a:solidFill>
                            <a:srgbClr val="538ED5"/>
                          </a:solidFill>
                          <a:latin typeface="ＭＳ Ｐゴシック"/>
                        </a:rPr>
                        <a:t>項目</a:t>
                      </a:r>
                      <a:r>
                        <a:rPr lang="en-US" altLang="ja-JP" sz="1400" b="1" i="0" u="none" strike="noStrike">
                          <a:solidFill>
                            <a:srgbClr val="538ED5"/>
                          </a:solidFill>
                          <a:latin typeface="ＭＳ Ｐゴシック"/>
                        </a:rPr>
                        <a:t>1</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400" b="1" i="0" u="none" strike="noStrike">
                          <a:solidFill>
                            <a:srgbClr val="538ED5"/>
                          </a:solidFill>
                          <a:latin typeface="ＭＳ Ｐゴシック"/>
                        </a:rPr>
                        <a:t>項目</a:t>
                      </a:r>
                      <a:r>
                        <a:rPr lang="en-US" altLang="ja-JP" sz="1400" b="1" i="0" u="none" strike="noStrike">
                          <a:solidFill>
                            <a:srgbClr val="538ED5"/>
                          </a:solidFill>
                          <a:latin typeface="ＭＳ Ｐゴシック"/>
                        </a:rPr>
                        <a:t>2</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400" b="1" i="0" u="none" strike="noStrike">
                          <a:solidFill>
                            <a:srgbClr val="538ED5"/>
                          </a:solidFill>
                          <a:latin typeface="ＭＳ Ｐゴシック"/>
                        </a:rPr>
                        <a:t>項目</a:t>
                      </a:r>
                      <a:r>
                        <a:rPr lang="en-US" altLang="ja-JP" sz="1400" b="1" i="0" u="none" strike="noStrike">
                          <a:solidFill>
                            <a:srgbClr val="538ED5"/>
                          </a:solidFill>
                          <a:latin typeface="ＭＳ Ｐゴシック"/>
                        </a:rPr>
                        <a:t>3</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400" b="1" i="0" u="none" strike="noStrike">
                          <a:solidFill>
                            <a:srgbClr val="538ED5"/>
                          </a:solidFill>
                          <a:latin typeface="ＭＳ Ｐゴシック"/>
                        </a:rPr>
                        <a:t>項目</a:t>
                      </a:r>
                      <a:r>
                        <a:rPr lang="en-US" sz="1400" b="1" i="0" u="none" strike="noStrike">
                          <a:solidFill>
                            <a:srgbClr val="538ED5"/>
                          </a:solidFill>
                          <a:latin typeface="ＭＳ Ｐゴシック"/>
                        </a:rPr>
                        <a:t>Ｉ</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171450">
                <a:tc>
                  <a:txBody>
                    <a:bodyPr/>
                    <a:lstStyle/>
                    <a:p>
                      <a:pPr algn="ctr" fontAlgn="ctr"/>
                      <a:r>
                        <a:rPr lang="en-US" sz="1400" b="1" i="0" u="none" strike="noStrike" dirty="0">
                          <a:solidFill>
                            <a:srgbClr val="FF0000"/>
                          </a:solidFill>
                          <a:latin typeface="ＭＳ Ｐゴシック"/>
                        </a:rPr>
                        <a:t>Q=1</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dirty="0">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0.48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0.56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latin typeface="ＭＳ Ｐゴシック"/>
                        </a:rPr>
                        <a:t>0.46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latin typeface="ＭＳ Ｐゴシック"/>
                        </a:rPr>
                        <a:t>0.40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ctr" fontAlgn="ctr"/>
                      <a:r>
                        <a:rPr lang="ja-JP" altLang="en-US" sz="1400" b="1" i="0" u="none" strike="noStrike">
                          <a:solidFill>
                            <a:srgbClr val="FF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dirty="0">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0.61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0.56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0.54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latin typeface="ＭＳ Ｐゴシック"/>
                        </a:rPr>
                        <a:t>0.45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ctr" fontAlgn="ctr"/>
                      <a:r>
                        <a:rPr lang="ja-JP" altLang="en-US" sz="1400" b="1" i="0" u="none" strike="noStrike">
                          <a:solidFill>
                            <a:srgbClr val="FF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a:solidFill>
                            <a:srgbClr val="FF0000"/>
                          </a:solidFill>
                          <a:latin typeface="ＭＳ Ｐゴシック"/>
                        </a:rPr>
                        <a:t>Q=3</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0.66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0.57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0.62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latin typeface="ＭＳ Ｐゴシック"/>
                        </a:rPr>
                        <a:t>0.52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l" fontAlgn="ctr"/>
                      <a:r>
                        <a:rPr lang="ja-JP" altLang="en-US" sz="1400" b="0" i="0" u="none" strike="noStrike">
                          <a:solidFill>
                            <a:srgbClr val="FF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a:solidFill>
                            <a:srgbClr val="FF0000"/>
                          </a:solidFill>
                          <a:latin typeface="ＭＳ Ｐゴシック"/>
                        </a:rPr>
                        <a:t>Q=4</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0.74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0.59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0.78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0.60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ctr" fontAlgn="ctr"/>
                      <a:r>
                        <a:rPr lang="en-US" sz="1400" b="1" i="0" u="none" strike="noStrike" dirty="0" smtClean="0">
                          <a:solidFill>
                            <a:srgbClr val="FF0000"/>
                          </a:solidFill>
                          <a:latin typeface="ＭＳ Ｐゴシック"/>
                        </a:rPr>
                        <a:t>Q=2</a:t>
                      </a:r>
                      <a:endParaRPr 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dirty="0">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0.51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0.60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0.49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latin typeface="ＭＳ Ｐゴシック"/>
                        </a:rPr>
                        <a:t>0.52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ctr" fontAlgn="ctr"/>
                      <a:r>
                        <a:rPr lang="ja-JP" altLang="en-US" sz="1400" b="1" i="0" u="none" strike="noStrike" dirty="0">
                          <a:solidFill>
                            <a:srgbClr val="FF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0.64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0.60</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0.57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latin typeface="ＭＳ Ｐゴシック"/>
                        </a:rPr>
                        <a:t>0.57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l" fontAlgn="ctr"/>
                      <a:r>
                        <a:rPr lang="ja-JP" altLang="en-US" sz="1400" b="0" i="0" u="none" strike="noStrike" dirty="0">
                          <a:solidFill>
                            <a:srgbClr val="FF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a:solidFill>
                            <a:srgbClr val="FF0000"/>
                          </a:solidFill>
                          <a:latin typeface="ＭＳ Ｐゴシック"/>
                        </a:rPr>
                        <a:t>Q=3</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0.69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0.61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0.65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latin typeface="ＭＳ Ｐゴシック"/>
                        </a:rPr>
                        <a:t>0.64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l" fontAlgn="ctr"/>
                      <a:r>
                        <a:rPr lang="ja-JP" altLang="en-US" sz="1400" b="0" i="0" u="none" strike="noStrike" dirty="0">
                          <a:solidFill>
                            <a:srgbClr val="FF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a:solidFill>
                            <a:srgbClr val="FF0000"/>
                          </a:solidFill>
                          <a:latin typeface="ＭＳ Ｐゴシック"/>
                        </a:rPr>
                        <a:t>Q=4</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0.77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0.63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0.81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latin typeface="ＭＳ Ｐゴシック"/>
                        </a:rPr>
                        <a:t>0.72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ctr" fontAlgn="ctr"/>
                      <a:r>
                        <a:rPr lang="en-US" sz="1400" b="1" i="0" u="none" strike="noStrike" dirty="0" smtClean="0">
                          <a:solidFill>
                            <a:srgbClr val="FF0000"/>
                          </a:solidFill>
                          <a:latin typeface="ＭＳ Ｐゴシック"/>
                        </a:rPr>
                        <a:t>Q=3</a:t>
                      </a:r>
                      <a:endParaRPr 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0.60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0.68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0.51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latin typeface="ＭＳ Ｐゴシック"/>
                        </a:rPr>
                        <a:t>0.62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l" fontAlgn="ctr"/>
                      <a:r>
                        <a:rPr lang="ja-JP" altLang="en-US" sz="1400" b="0" i="0" u="none" strike="noStrike" dirty="0">
                          <a:solidFill>
                            <a:srgbClr val="FF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0.73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0.68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0.59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latin typeface="ＭＳ Ｐゴシック"/>
                        </a:rPr>
                        <a:t>0.67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l" fontAlgn="ctr"/>
                      <a:r>
                        <a:rPr lang="ja-JP" altLang="en-US" sz="1400" b="0" i="0" u="none" strike="noStrike" dirty="0">
                          <a:solidFill>
                            <a:srgbClr val="FF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a:solidFill>
                            <a:srgbClr val="FF0000"/>
                          </a:solidFill>
                          <a:latin typeface="ＭＳ Ｐゴシック"/>
                        </a:rPr>
                        <a:t>Q=3</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0.78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0.69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0.67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latin typeface="ＭＳ Ｐゴシック"/>
                        </a:rPr>
                        <a:t>0.74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l" fontAlgn="ctr"/>
                      <a:r>
                        <a:rPr lang="ja-JP" altLang="en-US" sz="1400" b="0" i="0" u="none" strike="noStrike" dirty="0">
                          <a:solidFill>
                            <a:srgbClr val="FF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a:solidFill>
                            <a:srgbClr val="FF0000"/>
                          </a:solidFill>
                          <a:latin typeface="ＭＳ Ｐゴシック"/>
                        </a:rPr>
                        <a:t>Q=4</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0.86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0.71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0.83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latin typeface="ＭＳ Ｐゴシック"/>
                        </a:rPr>
                        <a:t>0.82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ctr" fontAlgn="ctr"/>
                      <a:r>
                        <a:rPr lang="en-US" sz="1400" b="1" i="0" u="none" strike="noStrike" dirty="0" smtClean="0">
                          <a:solidFill>
                            <a:srgbClr val="FF0000"/>
                          </a:solidFill>
                          <a:latin typeface="ＭＳ Ｐゴシック"/>
                        </a:rPr>
                        <a:t>Q=4</a:t>
                      </a:r>
                      <a:endParaRPr lang="en-US" sz="1400" b="1" i="0" u="none" strike="noStrike" dirty="0">
                        <a:solidFill>
                          <a:srgbClr val="FF0000"/>
                        </a:solidFill>
                        <a:latin typeface="ＭＳ Ｐゴシック"/>
                      </a:endParaRP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0.69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0.76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0.56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0.74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l" fontAlgn="ctr"/>
                      <a:r>
                        <a:rPr lang="ja-JP" altLang="en-US" sz="1400" b="0"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0.82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0.76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0.64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0.79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l" fontAlgn="ctr"/>
                      <a:r>
                        <a:rPr lang="ja-JP" altLang="en-US" sz="1400" b="0"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400" b="1" i="0" u="none" strike="noStrike">
                          <a:solidFill>
                            <a:srgbClr val="FF0000"/>
                          </a:solidFill>
                          <a:latin typeface="ＭＳ Ｐゴシック"/>
                        </a:rPr>
                        <a:t>Q=3</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0.87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smtClean="0">
                          <a:latin typeface="ＭＳ Ｐゴシック"/>
                        </a:rPr>
                        <a:t>0.77 </a:t>
                      </a:r>
                      <a:endParaRPr lang="en-US" altLang="ja-JP" sz="14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0.72 </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400" b="1" i="0" u="none" strike="noStrike" dirty="0">
                          <a:latin typeface="ＭＳ Ｐゴシック"/>
                        </a:rPr>
                        <a:t>0.86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171450">
                <a:tc>
                  <a:txBody>
                    <a:bodyPr/>
                    <a:lstStyle/>
                    <a:p>
                      <a:pPr algn="l" fontAlgn="ctr"/>
                      <a:r>
                        <a:rPr lang="ja-JP" altLang="en-US" sz="1400" b="0"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1400" b="1" i="0" u="none" strike="noStrike">
                          <a:solidFill>
                            <a:srgbClr val="FF0000"/>
                          </a:solidFill>
                          <a:latin typeface="ＭＳ Ｐゴシック"/>
                        </a:rPr>
                        <a:t>Q=4</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400" b="1" i="0" u="none" strike="noStrike" dirty="0" smtClean="0">
                          <a:latin typeface="ＭＳ Ｐゴシック"/>
                        </a:rPr>
                        <a:t>0.95 </a:t>
                      </a:r>
                      <a:endParaRPr lang="en-US" altLang="ja-JP" sz="1400" b="1" i="0" u="none" strike="noStrike" dirty="0">
                        <a:latin typeface="ＭＳ Ｐゴシック"/>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400" b="1" i="0" u="none" strike="noStrike" dirty="0" smtClean="0">
                          <a:latin typeface="ＭＳ Ｐゴシック"/>
                        </a:rPr>
                        <a:t>0.79 </a:t>
                      </a:r>
                      <a:endParaRPr lang="en-US" altLang="ja-JP" sz="1400" b="1" i="0" u="none" strike="noStrike" dirty="0">
                        <a:latin typeface="ＭＳ Ｐゴシック"/>
                      </a:endParaRP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400" b="1" i="0" u="none" strike="noStrike" dirty="0">
                          <a:latin typeface="ＭＳ Ｐゴシック"/>
                        </a:rPr>
                        <a:t>0.88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400" b="1" i="0" u="none" strike="noStrike">
                          <a:solidFill>
                            <a:srgbClr val="538ED5"/>
                          </a:solidFill>
                          <a:latin typeface="ＭＳ Ｐゴシック"/>
                        </a:rPr>
                        <a:t>…</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400" b="1" i="0" u="none" strike="noStrike" dirty="0">
                          <a:latin typeface="ＭＳ Ｐゴシック"/>
                        </a:rPr>
                        <a:t>0.94 </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r h="171450">
                <a:tc>
                  <a:txBody>
                    <a:bodyPr/>
                    <a:lstStyle/>
                    <a:p>
                      <a:pPr algn="l" fontAlgn="ctr"/>
                      <a:r>
                        <a:rPr lang="ja-JP" altLang="en-US" sz="1400" b="0"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400" b="0"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400" b="0"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400" b="0"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400" b="0"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400" b="0"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ja-JP" altLang="en-US" sz="1400" b="0"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80975">
                <a:tc>
                  <a:txBody>
                    <a:bodyPr/>
                    <a:lstStyle/>
                    <a:p>
                      <a:pPr algn="ctr" fontAlgn="ctr"/>
                      <a:r>
                        <a:rPr lang="ja-JP" altLang="en-US" sz="14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400" b="1" i="0" u="none" strike="noStrike">
                          <a:latin typeface="ＭＳ Ｐゴシック"/>
                        </a:rPr>
                        <a:t>データ</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400" b="1" i="0" u="none" strike="noStrike">
                          <a:latin typeface="ＭＳ Ｐゴシック"/>
                        </a:rPr>
                        <a:t>1</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400" b="1" i="0" u="none" strike="noStrike" dirty="0">
                          <a:latin typeface="ＭＳ Ｐゴシック"/>
                        </a:rPr>
                        <a:t>0</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400" b="1" i="0" u="none" strike="noStrike" dirty="0">
                          <a:latin typeface="ＭＳ Ｐゴシック"/>
                        </a:rPr>
                        <a:t>1</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400" b="1"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400" b="1" i="0" u="none" strike="noStrike" dirty="0">
                          <a:latin typeface="ＭＳ Ｐゴシック"/>
                        </a:rPr>
                        <a:t>1</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bl>
          </a:graphicData>
        </a:graphic>
      </p:graphicFrame>
      <p:sp>
        <p:nvSpPr>
          <p:cNvPr id="7" name="右矢印 6"/>
          <p:cNvSpPr/>
          <p:nvPr/>
        </p:nvSpPr>
        <p:spPr>
          <a:xfrm>
            <a:off x="214282" y="3857628"/>
            <a:ext cx="928694" cy="7858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2428860" y="500042"/>
            <a:ext cx="5857916" cy="2857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2428860" y="1714488"/>
            <a:ext cx="5857916" cy="2857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2500298" y="3071810"/>
            <a:ext cx="5857916" cy="28575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linds(horizontal)">
                                      <p:cBhvr>
                                        <p:cTn id="10" dur="500"/>
                                        <p:tgtEl>
                                          <p:spTgt spid="11"/>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blinds(horizontal)">
                                      <p:cBhvr>
                                        <p:cTn id="1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問題点</a:t>
            </a:r>
            <a:endParaRPr kumimoji="1" lang="ja-JP" altLang="en-US" dirty="0"/>
          </a:p>
        </p:txBody>
      </p:sp>
      <p:sp>
        <p:nvSpPr>
          <p:cNvPr id="3" name="コンテンツ プレースホルダ 2"/>
          <p:cNvSpPr>
            <a:spLocks noGrp="1"/>
          </p:cNvSpPr>
          <p:nvPr>
            <p:ph idx="1"/>
          </p:nvPr>
        </p:nvSpPr>
        <p:spPr>
          <a:xfrm>
            <a:off x="1435608" y="1447800"/>
            <a:ext cx="7498080" cy="5410200"/>
          </a:xfrm>
        </p:spPr>
        <p:txBody>
          <a:bodyPr>
            <a:normAutofit lnSpcReduction="10000"/>
          </a:bodyPr>
          <a:lstStyle/>
          <a:p>
            <a:r>
              <a:rPr kumimoji="1" lang="ja-JP" altLang="en-US" dirty="0" smtClean="0"/>
              <a:t>異なる次元間の識別性の問題</a:t>
            </a:r>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lang="en-US" altLang="ja-JP" dirty="0" smtClean="0"/>
          </a:p>
          <a:p>
            <a:endParaRPr kumimoji="1" lang="en-US" altLang="ja-JP" dirty="0" smtClean="0"/>
          </a:p>
          <a:p>
            <a:endParaRPr kumimoji="1" lang="en-US" altLang="ja-JP" dirty="0" smtClean="0"/>
          </a:p>
          <a:p>
            <a:r>
              <a:rPr lang="ja-JP" altLang="en-US" dirty="0" smtClean="0"/>
              <a:t>提案したアルゴリズムでは、かなり良い初期値でないと収束が難しい。</a:t>
            </a:r>
            <a:endParaRPr lang="en-US" altLang="ja-JP" dirty="0" smtClean="0"/>
          </a:p>
          <a:p>
            <a:endParaRPr kumimoji="1" lang="ja-JP" altLang="en-US" dirty="0"/>
          </a:p>
        </p:txBody>
      </p:sp>
      <p:graphicFrame>
        <p:nvGraphicFramePr>
          <p:cNvPr id="6" name="コンテンツ プレースホルダ 3"/>
          <p:cNvGraphicFramePr>
            <a:graphicFrameLocks/>
          </p:cNvGraphicFramePr>
          <p:nvPr/>
        </p:nvGraphicFramePr>
        <p:xfrm>
          <a:off x="1428728" y="2071678"/>
          <a:ext cx="7000924" cy="1285885"/>
        </p:xfrm>
        <a:graphic>
          <a:graphicData uri="http://schemas.openxmlformats.org/drawingml/2006/table">
            <a:tbl>
              <a:tblPr/>
              <a:tblGrid>
                <a:gridCol w="1000132"/>
                <a:gridCol w="1000132"/>
                <a:gridCol w="1000132"/>
                <a:gridCol w="1000132"/>
                <a:gridCol w="1000132"/>
                <a:gridCol w="1000132"/>
                <a:gridCol w="1000132"/>
              </a:tblGrid>
              <a:tr h="257177">
                <a:tc>
                  <a:txBody>
                    <a:bodyPr/>
                    <a:lstStyle/>
                    <a:p>
                      <a:pPr algn="ctr" fontAlgn="ctr"/>
                      <a:r>
                        <a:rPr lang="ja-JP" altLang="en-US" sz="16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dirty="0">
                          <a:solidFill>
                            <a:srgbClr val="538ED5"/>
                          </a:solidFill>
                          <a:latin typeface="ＭＳ Ｐゴシック"/>
                        </a:rPr>
                        <a:t>項目</a:t>
                      </a:r>
                      <a:r>
                        <a:rPr lang="en-US" altLang="ja-JP" sz="1600" b="1" i="0" u="none" strike="noStrike" dirty="0">
                          <a:solidFill>
                            <a:srgbClr val="538ED5"/>
                          </a:solidFill>
                          <a:latin typeface="ＭＳ Ｐゴシック"/>
                        </a:rPr>
                        <a:t>1</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a:solidFill>
                            <a:srgbClr val="538ED5"/>
                          </a:solidFill>
                          <a:latin typeface="ＭＳ Ｐゴシック"/>
                        </a:rPr>
                        <a:t>項目</a:t>
                      </a:r>
                      <a:r>
                        <a:rPr lang="en-US" altLang="ja-JP" sz="1600" b="1" i="0" u="none" strike="noStrike">
                          <a:solidFill>
                            <a:srgbClr val="538ED5"/>
                          </a:solidFill>
                          <a:latin typeface="ＭＳ Ｐゴシック"/>
                        </a:rPr>
                        <a:t>2</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a:solidFill>
                            <a:srgbClr val="538ED5"/>
                          </a:solidFill>
                          <a:latin typeface="ＭＳ Ｐゴシック"/>
                        </a:rPr>
                        <a:t>項目</a:t>
                      </a:r>
                      <a:r>
                        <a:rPr lang="en-US" altLang="ja-JP" sz="1600" b="1" i="0" u="none" strike="noStrike">
                          <a:solidFill>
                            <a:srgbClr val="538ED5"/>
                          </a:solidFill>
                          <a:latin typeface="ＭＳ Ｐゴシック"/>
                        </a:rPr>
                        <a:t>3</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a:solidFill>
                            <a:srgbClr val="538ED5"/>
                          </a:solidFill>
                          <a:latin typeface="ＭＳ Ｐゴシック"/>
                        </a:rPr>
                        <a:t>項目</a:t>
                      </a:r>
                      <a:r>
                        <a:rPr lang="en-US" sz="1600" b="1" i="0" u="none" strike="noStrike">
                          <a:solidFill>
                            <a:srgbClr val="538ED5"/>
                          </a:solidFill>
                          <a:latin typeface="ＭＳ Ｐゴシック"/>
                        </a:rPr>
                        <a:t>Ｉ</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257177">
                <a:tc>
                  <a:txBody>
                    <a:bodyPr/>
                    <a:lstStyle/>
                    <a:p>
                      <a:pPr algn="ctr" fontAlgn="ctr"/>
                      <a:r>
                        <a:rPr lang="en-US" sz="1600" b="1" i="0" u="none" strike="noStrike">
                          <a:solidFill>
                            <a:srgbClr val="FF0000"/>
                          </a:solidFill>
                          <a:latin typeface="ＭＳ Ｐゴシック"/>
                        </a:rPr>
                        <a:t>L=1</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dirty="0">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0.13</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0.31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0.11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0.29</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57177">
                <a:tc>
                  <a:txBody>
                    <a:bodyPr/>
                    <a:lstStyle/>
                    <a:p>
                      <a:pPr algn="ctr" fontAlgn="ctr"/>
                      <a:r>
                        <a:rPr lang="ja-JP" altLang="en-US" sz="16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dirty="0">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0.16</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0.35</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0.14</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0.41</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57177">
                <a:tc>
                  <a:txBody>
                    <a:bodyPr/>
                    <a:lstStyle/>
                    <a:p>
                      <a:pPr algn="ctr" fontAlgn="ctr"/>
                      <a:r>
                        <a:rPr lang="en-US" sz="1600" b="1" i="0" u="none" strike="noStrike" dirty="0">
                          <a:solidFill>
                            <a:srgbClr val="FF0000"/>
                          </a:solidFill>
                          <a:latin typeface="ＭＳ Ｐゴシック"/>
                        </a:rPr>
                        <a:t>L=2</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0.25</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0.25</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0.35</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0.11</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57177">
                <a:tc>
                  <a:txBody>
                    <a:bodyPr/>
                    <a:lstStyle/>
                    <a:p>
                      <a:pPr algn="ctr" fontAlgn="ctr"/>
                      <a:r>
                        <a:rPr lang="ja-JP" altLang="en-US" sz="16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dirty="0">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0.43</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0.29</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0.43</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0.16</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bl>
          </a:graphicData>
        </a:graphic>
      </p:graphicFrame>
      <p:cxnSp>
        <p:nvCxnSpPr>
          <p:cNvPr id="9" name="直線コネクタ 8"/>
          <p:cNvCxnSpPr/>
          <p:nvPr/>
        </p:nvCxnSpPr>
        <p:spPr>
          <a:xfrm>
            <a:off x="1428728" y="3357562"/>
            <a:ext cx="700092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0" name="コンテンツ プレースホルダ 3"/>
          <p:cNvGraphicFramePr>
            <a:graphicFrameLocks/>
          </p:cNvGraphicFramePr>
          <p:nvPr/>
        </p:nvGraphicFramePr>
        <p:xfrm>
          <a:off x="1428728" y="4071941"/>
          <a:ext cx="7000924" cy="1285885"/>
        </p:xfrm>
        <a:graphic>
          <a:graphicData uri="http://schemas.openxmlformats.org/drawingml/2006/table">
            <a:tbl>
              <a:tblPr/>
              <a:tblGrid>
                <a:gridCol w="1000132"/>
                <a:gridCol w="1000132"/>
                <a:gridCol w="1000132"/>
                <a:gridCol w="1000132"/>
                <a:gridCol w="1000132"/>
                <a:gridCol w="1000132"/>
                <a:gridCol w="1000132"/>
              </a:tblGrid>
              <a:tr h="257177">
                <a:tc>
                  <a:txBody>
                    <a:bodyPr/>
                    <a:lstStyle/>
                    <a:p>
                      <a:pPr algn="ctr" fontAlgn="ctr"/>
                      <a:r>
                        <a:rPr lang="ja-JP" altLang="en-US" sz="16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dirty="0">
                          <a:solidFill>
                            <a:srgbClr val="538ED5"/>
                          </a:solidFill>
                          <a:latin typeface="ＭＳ Ｐゴシック"/>
                        </a:rPr>
                        <a:t>項目</a:t>
                      </a:r>
                      <a:r>
                        <a:rPr lang="en-US" altLang="ja-JP" sz="1600" b="1" i="0" u="none" strike="noStrike" dirty="0">
                          <a:solidFill>
                            <a:srgbClr val="538ED5"/>
                          </a:solidFill>
                          <a:latin typeface="ＭＳ Ｐゴシック"/>
                        </a:rPr>
                        <a:t>1</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a:solidFill>
                            <a:srgbClr val="538ED5"/>
                          </a:solidFill>
                          <a:latin typeface="ＭＳ Ｐゴシック"/>
                        </a:rPr>
                        <a:t>項目</a:t>
                      </a:r>
                      <a:r>
                        <a:rPr lang="en-US" altLang="ja-JP" sz="1600" b="1" i="0" u="none" strike="noStrike">
                          <a:solidFill>
                            <a:srgbClr val="538ED5"/>
                          </a:solidFill>
                          <a:latin typeface="ＭＳ Ｐゴシック"/>
                        </a:rPr>
                        <a:t>2</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a:solidFill>
                            <a:srgbClr val="538ED5"/>
                          </a:solidFill>
                          <a:latin typeface="ＭＳ Ｐゴシック"/>
                        </a:rPr>
                        <a:t>項目</a:t>
                      </a:r>
                      <a:r>
                        <a:rPr lang="en-US" altLang="ja-JP" sz="1600" b="1" i="0" u="none" strike="noStrike">
                          <a:solidFill>
                            <a:srgbClr val="538ED5"/>
                          </a:solidFill>
                          <a:latin typeface="ＭＳ Ｐゴシック"/>
                        </a:rPr>
                        <a:t>3</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a:solidFill>
                            <a:srgbClr val="538ED5"/>
                          </a:solidFill>
                          <a:latin typeface="ＭＳ Ｐゴシック"/>
                        </a:rPr>
                        <a:t>項目</a:t>
                      </a:r>
                      <a:r>
                        <a:rPr lang="en-US" sz="1600" b="1" i="0" u="none" strike="noStrike">
                          <a:solidFill>
                            <a:srgbClr val="538ED5"/>
                          </a:solidFill>
                          <a:latin typeface="ＭＳ Ｐゴシック"/>
                        </a:rPr>
                        <a:t>Ｉ</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257177">
                <a:tc>
                  <a:txBody>
                    <a:bodyPr/>
                    <a:lstStyle/>
                    <a:p>
                      <a:pPr algn="ctr" fontAlgn="ctr"/>
                      <a:r>
                        <a:rPr lang="en-US" sz="1600" b="1" i="0" u="none" strike="noStrike">
                          <a:solidFill>
                            <a:srgbClr val="FF0000"/>
                          </a:solidFill>
                          <a:latin typeface="ＭＳ Ｐゴシック"/>
                        </a:rPr>
                        <a:t>L=1</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dirty="0">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0.03</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0.21</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0.01</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0.19</a:t>
                      </a:r>
                      <a:endParaRPr lang="en-US" altLang="ja-JP" sz="1600" b="1" i="0" u="none" strike="noStrike" dirty="0">
                        <a:latin typeface="ＭＳ Ｐゴシック"/>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57177">
                <a:tc>
                  <a:txBody>
                    <a:bodyPr/>
                    <a:lstStyle/>
                    <a:p>
                      <a:pPr algn="ctr" fontAlgn="ctr"/>
                      <a:r>
                        <a:rPr lang="ja-JP" altLang="en-US" sz="16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dirty="0">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0.06</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0.25</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0.04</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0.31</a:t>
                      </a:r>
                      <a:endParaRPr lang="en-US" altLang="ja-JP" sz="1600" b="1" i="0" u="none" strike="noStrike" dirty="0">
                        <a:latin typeface="ＭＳ Ｐゴシック"/>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57177">
                <a:tc>
                  <a:txBody>
                    <a:bodyPr/>
                    <a:lstStyle/>
                    <a:p>
                      <a:pPr algn="ctr" fontAlgn="ctr"/>
                      <a:r>
                        <a:rPr lang="en-US" sz="1600" b="1" i="0" u="none" strike="noStrike" dirty="0">
                          <a:solidFill>
                            <a:srgbClr val="FF0000"/>
                          </a:solidFill>
                          <a:latin typeface="ＭＳ Ｐゴシック"/>
                        </a:rPr>
                        <a:t>L=2</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0.35</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0.35</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0.45</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0.21</a:t>
                      </a:r>
                      <a:endParaRPr lang="en-US" altLang="ja-JP" sz="1600" b="1" i="0" u="none" strike="noStrike" dirty="0">
                        <a:latin typeface="ＭＳ Ｐゴシック"/>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57177">
                <a:tc>
                  <a:txBody>
                    <a:bodyPr/>
                    <a:lstStyle/>
                    <a:p>
                      <a:pPr algn="ctr" fontAlgn="ctr"/>
                      <a:r>
                        <a:rPr lang="ja-JP" altLang="en-US" sz="16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dirty="0">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0.53</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0.39</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0.53</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0.26</a:t>
                      </a:r>
                      <a:endParaRPr lang="en-US" altLang="ja-JP" sz="1600" b="1" i="0" u="none" strike="noStrike" dirty="0">
                        <a:latin typeface="ＭＳ Ｐゴシック"/>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bl>
          </a:graphicData>
        </a:graphic>
      </p:graphicFrame>
      <p:cxnSp>
        <p:nvCxnSpPr>
          <p:cNvPr id="11" name="直線コネクタ 10"/>
          <p:cNvCxnSpPr/>
          <p:nvPr/>
        </p:nvCxnSpPr>
        <p:spPr>
          <a:xfrm>
            <a:off x="1428728" y="5356238"/>
            <a:ext cx="700092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等号 11"/>
          <p:cNvSpPr/>
          <p:nvPr/>
        </p:nvSpPr>
        <p:spPr>
          <a:xfrm>
            <a:off x="4357686" y="3500438"/>
            <a:ext cx="1000132" cy="357190"/>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4" name="テキスト ボックス 13"/>
          <p:cNvSpPr txBox="1"/>
          <p:nvPr/>
        </p:nvSpPr>
        <p:spPr>
          <a:xfrm>
            <a:off x="5857884" y="3500438"/>
            <a:ext cx="714380" cy="400110"/>
          </a:xfrm>
          <a:prstGeom prst="rect">
            <a:avLst/>
          </a:prstGeom>
          <a:noFill/>
        </p:spPr>
        <p:txBody>
          <a:bodyPr wrap="square" rtlCol="0">
            <a:spAutoFit/>
          </a:bodyPr>
          <a:lstStyle/>
          <a:p>
            <a:r>
              <a:rPr kumimoji="1" lang="en-US" altLang="ja-JP" sz="2000" b="1" dirty="0" smtClean="0">
                <a:solidFill>
                  <a:srgbClr val="FF0000"/>
                </a:solidFill>
              </a:rPr>
              <a:t>??</a:t>
            </a:r>
            <a:endParaRPr kumimoji="1" lang="ja-JP" altLang="en-US" sz="2000" b="1" dirty="0">
              <a:solidFill>
                <a:srgbClr val="FF0000"/>
              </a:solidFill>
            </a:endParaRPr>
          </a:p>
        </p:txBody>
      </p:sp>
      <p:sp>
        <p:nvSpPr>
          <p:cNvPr id="15" name="テキスト ボックス 14"/>
          <p:cNvSpPr txBox="1"/>
          <p:nvPr/>
        </p:nvSpPr>
        <p:spPr>
          <a:xfrm>
            <a:off x="571472" y="4314774"/>
            <a:ext cx="857256" cy="400110"/>
          </a:xfrm>
          <a:prstGeom prst="rect">
            <a:avLst/>
          </a:prstGeom>
          <a:noFill/>
        </p:spPr>
        <p:txBody>
          <a:bodyPr wrap="square" rtlCol="0">
            <a:spAutoFit/>
          </a:bodyPr>
          <a:lstStyle/>
          <a:p>
            <a:r>
              <a:rPr lang="en-US" altLang="ja-JP" sz="2000" b="1" dirty="0" smtClean="0">
                <a:solidFill>
                  <a:srgbClr val="FF0000"/>
                </a:solidFill>
              </a:rPr>
              <a:t>-0.1</a:t>
            </a:r>
            <a:endParaRPr kumimoji="1" lang="ja-JP" altLang="en-US" sz="2000" b="1" dirty="0">
              <a:solidFill>
                <a:srgbClr val="FF0000"/>
              </a:solidFill>
            </a:endParaRPr>
          </a:p>
        </p:txBody>
      </p:sp>
      <p:sp>
        <p:nvSpPr>
          <p:cNvPr id="16" name="テキスト ボックス 15"/>
          <p:cNvSpPr txBox="1"/>
          <p:nvPr/>
        </p:nvSpPr>
        <p:spPr>
          <a:xfrm>
            <a:off x="642910" y="4929198"/>
            <a:ext cx="714380" cy="400110"/>
          </a:xfrm>
          <a:prstGeom prst="rect">
            <a:avLst/>
          </a:prstGeom>
          <a:noFill/>
        </p:spPr>
        <p:txBody>
          <a:bodyPr wrap="square" rtlCol="0">
            <a:spAutoFit/>
          </a:bodyPr>
          <a:lstStyle/>
          <a:p>
            <a:r>
              <a:rPr lang="en-US" altLang="ja-JP" sz="2000" b="1" dirty="0" smtClean="0">
                <a:solidFill>
                  <a:srgbClr val="FF0000"/>
                </a:solidFill>
              </a:rPr>
              <a:t>0.1</a:t>
            </a:r>
            <a:endParaRPr kumimoji="1" lang="ja-JP" altLang="en-US" sz="20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par>
                                <p:cTn id="8" presetID="3" presetClass="entr" presetSubtype="10" fill="hold"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blinds(horizontal)">
                                      <p:cBhvr>
                                        <p:cTn id="10" dur="500"/>
                                        <p:tgtEl>
                                          <p:spTgt spid="11"/>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linds(horizontal)">
                                      <p:cBhvr>
                                        <p:cTn id="13" dur="500"/>
                                        <p:tgtEl>
                                          <p:spTgt spid="12"/>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blinds(horizontal)">
                                      <p:cBhvr>
                                        <p:cTn id="16" dur="500"/>
                                        <p:tgtEl>
                                          <p:spTgt spid="14"/>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blinds(horizontal)">
                                      <p:cBhvr>
                                        <p:cTn id="19" dur="500"/>
                                        <p:tgtEl>
                                          <p:spTgt spid="15"/>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linds(horizontal)">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linds(horizontal)">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p:bldP spid="15" grpId="0"/>
      <p:bldP spid="1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確証</a:t>
            </a:r>
            <a:r>
              <a:rPr kumimoji="1" lang="ja-JP" altLang="en-US" dirty="0" smtClean="0"/>
              <a:t>的な文脈での多次元</a:t>
            </a:r>
            <a:r>
              <a:rPr kumimoji="1" lang="en-US" altLang="ja-JP" dirty="0" smtClean="0"/>
              <a:t>NTT</a:t>
            </a:r>
            <a:endParaRPr kumimoji="1" lang="ja-JP" altLang="en-US" dirty="0"/>
          </a:p>
        </p:txBody>
      </p:sp>
      <p:sp>
        <p:nvSpPr>
          <p:cNvPr id="3" name="コンテンツ プレースホルダ 2"/>
          <p:cNvSpPr>
            <a:spLocks noGrp="1"/>
          </p:cNvSpPr>
          <p:nvPr>
            <p:ph idx="1"/>
          </p:nvPr>
        </p:nvSpPr>
        <p:spPr>
          <a:xfrm>
            <a:off x="1435608" y="1447800"/>
            <a:ext cx="7498080" cy="3267084"/>
          </a:xfrm>
        </p:spPr>
        <p:txBody>
          <a:bodyPr>
            <a:normAutofit fontScale="85000" lnSpcReduction="20000"/>
          </a:bodyPr>
          <a:lstStyle/>
          <a:p>
            <a:r>
              <a:rPr lang="ja-JP" altLang="en-US" dirty="0" smtClean="0"/>
              <a:t>確証的因子分析に見られるように、先見的に次元を構成する項目群がわかっている場合。</a:t>
            </a:r>
            <a:endParaRPr lang="en-US" altLang="ja-JP" dirty="0" smtClean="0"/>
          </a:p>
          <a:p>
            <a:endParaRPr lang="en-US" altLang="ja-JP" dirty="0" smtClean="0"/>
          </a:p>
          <a:p>
            <a:r>
              <a:rPr lang="ja-JP" altLang="en-US" dirty="0" smtClean="0"/>
              <a:t>因子負荷を０に固定するように、ＮＴＴにおいては要素の値をすべて０に固定する。</a:t>
            </a:r>
            <a:endParaRPr lang="en-US" altLang="ja-JP" dirty="0" smtClean="0"/>
          </a:p>
          <a:p>
            <a:endParaRPr kumimoji="1" lang="en-US" altLang="ja-JP" dirty="0" smtClean="0"/>
          </a:p>
          <a:p>
            <a:r>
              <a:rPr lang="ja-JP" altLang="en-US" dirty="0" smtClean="0"/>
              <a:t>この場合、識別性の問題は生じず、アルゴリズムも良く機能する。</a:t>
            </a:r>
            <a:endParaRPr kumimoji="1" lang="ja-JP" altLang="en-US" dirty="0"/>
          </a:p>
        </p:txBody>
      </p:sp>
      <p:graphicFrame>
        <p:nvGraphicFramePr>
          <p:cNvPr id="5" name="コンテンツ プレースホルダ 3"/>
          <p:cNvGraphicFramePr>
            <a:graphicFrameLocks/>
          </p:cNvGraphicFramePr>
          <p:nvPr/>
        </p:nvGraphicFramePr>
        <p:xfrm>
          <a:off x="1571604" y="5072074"/>
          <a:ext cx="7000924" cy="1285885"/>
        </p:xfrm>
        <a:graphic>
          <a:graphicData uri="http://schemas.openxmlformats.org/drawingml/2006/table">
            <a:tbl>
              <a:tblPr/>
              <a:tblGrid>
                <a:gridCol w="1000132"/>
                <a:gridCol w="1000132"/>
                <a:gridCol w="1000132"/>
                <a:gridCol w="1000132"/>
                <a:gridCol w="1000132"/>
                <a:gridCol w="1000132"/>
                <a:gridCol w="1000132"/>
              </a:tblGrid>
              <a:tr h="257177">
                <a:tc>
                  <a:txBody>
                    <a:bodyPr/>
                    <a:lstStyle/>
                    <a:p>
                      <a:pPr algn="ctr" fontAlgn="ctr"/>
                      <a:r>
                        <a:rPr lang="ja-JP" altLang="en-US" sz="16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dirty="0">
                          <a:solidFill>
                            <a:srgbClr val="538ED5"/>
                          </a:solidFill>
                          <a:latin typeface="ＭＳ Ｐゴシック"/>
                        </a:rPr>
                        <a:t>項目</a:t>
                      </a:r>
                      <a:r>
                        <a:rPr lang="en-US" altLang="ja-JP" sz="1600" b="1" i="0" u="none" strike="noStrike" dirty="0">
                          <a:solidFill>
                            <a:srgbClr val="538ED5"/>
                          </a:solidFill>
                          <a:latin typeface="ＭＳ Ｐゴシック"/>
                        </a:rPr>
                        <a:t>1</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a:solidFill>
                            <a:srgbClr val="538ED5"/>
                          </a:solidFill>
                          <a:latin typeface="ＭＳ Ｐゴシック"/>
                        </a:rPr>
                        <a:t>項目</a:t>
                      </a:r>
                      <a:r>
                        <a:rPr lang="en-US" altLang="ja-JP" sz="1600" b="1" i="0" u="none" strike="noStrike">
                          <a:solidFill>
                            <a:srgbClr val="538ED5"/>
                          </a:solidFill>
                          <a:latin typeface="ＭＳ Ｐゴシック"/>
                        </a:rPr>
                        <a:t>2</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a:solidFill>
                            <a:srgbClr val="538ED5"/>
                          </a:solidFill>
                          <a:latin typeface="ＭＳ Ｐゴシック"/>
                        </a:rPr>
                        <a:t>項目</a:t>
                      </a:r>
                      <a:r>
                        <a:rPr lang="en-US" altLang="ja-JP" sz="1600" b="1" i="0" u="none" strike="noStrike">
                          <a:solidFill>
                            <a:srgbClr val="538ED5"/>
                          </a:solidFill>
                          <a:latin typeface="ＭＳ Ｐゴシック"/>
                        </a:rPr>
                        <a:t>3</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600" b="1" i="0" u="none" strike="noStrike">
                          <a:solidFill>
                            <a:srgbClr val="538ED5"/>
                          </a:solidFill>
                          <a:latin typeface="ＭＳ Ｐゴシック"/>
                        </a:rPr>
                        <a:t>項目</a:t>
                      </a:r>
                      <a:r>
                        <a:rPr lang="en-US" sz="1600" b="1" i="0" u="none" strike="noStrike">
                          <a:solidFill>
                            <a:srgbClr val="538ED5"/>
                          </a:solidFill>
                          <a:latin typeface="ＭＳ Ｐゴシック"/>
                        </a:rPr>
                        <a:t>Ｉ</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257177">
                <a:tc>
                  <a:txBody>
                    <a:bodyPr/>
                    <a:lstStyle/>
                    <a:p>
                      <a:pPr algn="ctr" fontAlgn="ctr"/>
                      <a:r>
                        <a:rPr lang="en-US" sz="1600" b="1" i="0" u="none" strike="noStrike">
                          <a:solidFill>
                            <a:srgbClr val="FF0000"/>
                          </a:solidFill>
                          <a:latin typeface="ＭＳ Ｐゴシック"/>
                        </a:rPr>
                        <a:t>L=1</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dirty="0">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0.00</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0.31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0.00</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0.29</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57177">
                <a:tc>
                  <a:txBody>
                    <a:bodyPr/>
                    <a:lstStyle/>
                    <a:p>
                      <a:pPr algn="ctr" fontAlgn="ctr"/>
                      <a:r>
                        <a:rPr lang="ja-JP" altLang="en-US" sz="16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dirty="0">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0.00</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0.35</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0.00</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0.41</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57177">
                <a:tc>
                  <a:txBody>
                    <a:bodyPr/>
                    <a:lstStyle/>
                    <a:p>
                      <a:pPr algn="ctr" fontAlgn="ctr"/>
                      <a:r>
                        <a:rPr lang="en-US" sz="1600" b="1" i="0" u="none" strike="noStrike" dirty="0">
                          <a:solidFill>
                            <a:srgbClr val="FF0000"/>
                          </a:solidFill>
                          <a:latin typeface="ＭＳ Ｐゴシック"/>
                        </a:rPr>
                        <a:t>L=2</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dirty="0">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a:latin typeface="ＭＳ Ｐゴシック"/>
                        </a:rPr>
                        <a:t>0.25</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0.00</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0.35</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0.00</a:t>
                      </a:r>
                      <a:endParaRPr lang="en-US" altLang="ja-JP" sz="1600" b="1" i="0" u="none" strike="noStrike" dirty="0">
                        <a:latin typeface="ＭＳ Ｐゴシック"/>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r h="257177">
                <a:tc>
                  <a:txBody>
                    <a:bodyPr/>
                    <a:lstStyle/>
                    <a:p>
                      <a:pPr algn="ctr" fontAlgn="ctr"/>
                      <a:r>
                        <a:rPr lang="ja-JP" altLang="en-US" sz="16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600" b="1" i="0" u="none" strike="noStrike" dirty="0">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0.43</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0.00</a:t>
                      </a:r>
                      <a:endParaRPr lang="en-US" altLang="ja-JP" sz="16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latin typeface="ＭＳ Ｐゴシック"/>
                        </a:rPr>
                        <a:t>0.43</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600" b="1" i="0" u="none" strike="noStrike" dirty="0" smtClean="0">
                          <a:latin typeface="ＭＳ Ｐゴシック"/>
                        </a:rPr>
                        <a:t>0.00</a:t>
                      </a:r>
                      <a:endParaRPr lang="en-US" altLang="ja-JP" sz="1600" b="1" i="0" u="none" strike="noStrike" dirty="0">
                        <a:latin typeface="ＭＳ Ｐゴシック"/>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r>
            </a:tbl>
          </a:graphicData>
        </a:graphic>
      </p:graphicFrame>
      <p:cxnSp>
        <p:nvCxnSpPr>
          <p:cNvPr id="6" name="直線コネクタ 5"/>
          <p:cNvCxnSpPr/>
          <p:nvPr/>
        </p:nvCxnSpPr>
        <p:spPr>
          <a:xfrm>
            <a:off x="1571604" y="6356371"/>
            <a:ext cx="700092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定式化</a:t>
            </a:r>
            <a:endParaRPr kumimoji="1" lang="ja-JP" altLang="en-US" dirty="0"/>
          </a:p>
        </p:txBody>
      </p:sp>
      <p:sp>
        <p:nvSpPr>
          <p:cNvPr id="3" name="コンテンツ プレースホルダ 2"/>
          <p:cNvSpPr>
            <a:spLocks noGrp="1"/>
          </p:cNvSpPr>
          <p:nvPr>
            <p:ph idx="1"/>
          </p:nvPr>
        </p:nvSpPr>
        <p:spPr>
          <a:xfrm>
            <a:off x="1142976" y="1571612"/>
            <a:ext cx="7498080" cy="3571900"/>
          </a:xfrm>
        </p:spPr>
        <p:txBody>
          <a:bodyPr>
            <a:normAutofit fontScale="62500" lnSpcReduction="20000"/>
          </a:bodyPr>
          <a:lstStyle/>
          <a:p>
            <a:r>
              <a:rPr lang="ja-JP" altLang="en-US" dirty="0" smtClean="0"/>
              <a:t>前の一対比較データの場合に沿って，アルゴリズムが構築できる．</a:t>
            </a:r>
            <a:endParaRPr lang="en-US" altLang="ja-JP" dirty="0" smtClean="0"/>
          </a:p>
          <a:p>
            <a:endParaRPr lang="en-US" altLang="ja-JP" dirty="0" smtClean="0"/>
          </a:p>
          <a:p>
            <a:r>
              <a:rPr lang="ja-JP" altLang="en-US" dirty="0" smtClean="0"/>
              <a:t>　はサイズ　　　であり，　　　　　　　、</a:t>
            </a:r>
            <a:endParaRPr lang="en-US" altLang="ja-JP" dirty="0" smtClean="0"/>
          </a:p>
          <a:p>
            <a:pPr>
              <a:buNone/>
            </a:pPr>
            <a:r>
              <a:rPr lang="ja-JP" altLang="en-US" dirty="0" smtClean="0"/>
              <a:t>  と表わされる．</a:t>
            </a:r>
            <a:endParaRPr lang="en-US" altLang="ja-JP" dirty="0" smtClean="0"/>
          </a:p>
          <a:p>
            <a:pPr>
              <a:buNone/>
            </a:pPr>
            <a:endParaRPr lang="en-US" altLang="ja-JP" dirty="0" smtClean="0"/>
          </a:p>
          <a:p>
            <a:pPr>
              <a:buNone/>
            </a:pPr>
            <a:r>
              <a:rPr lang="ja-JP" altLang="en-US" dirty="0" smtClean="0"/>
              <a:t>　</a:t>
            </a:r>
            <a:r>
              <a:rPr lang="en-US" altLang="ja-JP" dirty="0" smtClean="0"/>
              <a:t>…</a:t>
            </a:r>
            <a:r>
              <a:rPr lang="ja-JP" altLang="en-US" dirty="0" smtClean="0"/>
              <a:t>項目数　　　は第　次元における潜在ランク数．</a:t>
            </a:r>
            <a:endParaRPr lang="en-US" altLang="ja-JP" dirty="0" smtClean="0"/>
          </a:p>
          <a:p>
            <a:pPr>
              <a:buNone/>
            </a:pPr>
            <a:endParaRPr lang="en-US" altLang="ja-JP" dirty="0" smtClean="0"/>
          </a:p>
          <a:p>
            <a:pPr>
              <a:buNone/>
            </a:pPr>
            <a:endParaRPr lang="en-US" altLang="ja-JP" dirty="0" smtClean="0"/>
          </a:p>
          <a:p>
            <a:pPr>
              <a:buNone/>
            </a:pPr>
            <a:r>
              <a:rPr lang="ja-JP" altLang="en-US" dirty="0" smtClean="0"/>
              <a:t>・反応確率は各次元に所属する潜在ランクに対応する要素の和で決定される．</a:t>
            </a:r>
            <a:endParaRPr kumimoji="1" lang="ja-JP" altLang="en-US" dirty="0"/>
          </a:p>
        </p:txBody>
      </p:sp>
      <p:pic>
        <p:nvPicPr>
          <p:cNvPr id="8193" name="Picture 1"/>
          <p:cNvPicPr>
            <a:picLocks noChangeAspect="1" noChangeArrowheads="1"/>
          </p:cNvPicPr>
          <p:nvPr/>
        </p:nvPicPr>
        <p:blipFill>
          <a:blip r:embed="rId2"/>
          <a:srcRect/>
          <a:stretch>
            <a:fillRect/>
          </a:stretch>
        </p:blipFill>
        <p:spPr bwMode="auto">
          <a:xfrm>
            <a:off x="2928926" y="2428868"/>
            <a:ext cx="642942" cy="285752"/>
          </a:xfrm>
          <a:prstGeom prst="rect">
            <a:avLst/>
          </a:prstGeom>
          <a:noFill/>
          <a:ln w="9525">
            <a:noFill/>
            <a:miter lim="800000"/>
            <a:headEnd/>
            <a:tailEnd/>
          </a:ln>
        </p:spPr>
      </p:pic>
      <p:pic>
        <p:nvPicPr>
          <p:cNvPr id="8194" name="Picture 2"/>
          <p:cNvPicPr>
            <a:picLocks noChangeAspect="1" noChangeArrowheads="1"/>
          </p:cNvPicPr>
          <p:nvPr/>
        </p:nvPicPr>
        <p:blipFill>
          <a:blip r:embed="rId3"/>
          <a:srcRect/>
          <a:stretch>
            <a:fillRect/>
          </a:stretch>
        </p:blipFill>
        <p:spPr bwMode="auto">
          <a:xfrm>
            <a:off x="6715140" y="2428868"/>
            <a:ext cx="1095375" cy="357190"/>
          </a:xfrm>
          <a:prstGeom prst="rect">
            <a:avLst/>
          </a:prstGeom>
          <a:noFill/>
          <a:ln w="9525">
            <a:noFill/>
            <a:miter lim="800000"/>
            <a:headEnd/>
            <a:tailEnd/>
          </a:ln>
        </p:spPr>
      </p:pic>
      <p:pic>
        <p:nvPicPr>
          <p:cNvPr id="8195" name="Picture 3"/>
          <p:cNvPicPr>
            <a:picLocks noChangeAspect="1" noChangeArrowheads="1"/>
          </p:cNvPicPr>
          <p:nvPr/>
        </p:nvPicPr>
        <p:blipFill>
          <a:blip r:embed="rId4"/>
          <a:srcRect/>
          <a:stretch>
            <a:fillRect/>
          </a:stretch>
        </p:blipFill>
        <p:spPr bwMode="auto">
          <a:xfrm>
            <a:off x="1285852" y="3429000"/>
            <a:ext cx="261938" cy="275035"/>
          </a:xfrm>
          <a:prstGeom prst="rect">
            <a:avLst/>
          </a:prstGeom>
          <a:noFill/>
          <a:ln w="9525">
            <a:noFill/>
            <a:miter lim="800000"/>
            <a:headEnd/>
            <a:tailEnd/>
          </a:ln>
        </p:spPr>
      </p:pic>
      <p:pic>
        <p:nvPicPr>
          <p:cNvPr id="8196" name="Picture 4"/>
          <p:cNvPicPr>
            <a:picLocks noChangeAspect="1" noChangeArrowheads="1"/>
          </p:cNvPicPr>
          <p:nvPr/>
        </p:nvPicPr>
        <p:blipFill>
          <a:blip r:embed="rId5"/>
          <a:srcRect/>
          <a:stretch>
            <a:fillRect/>
          </a:stretch>
        </p:blipFill>
        <p:spPr bwMode="auto">
          <a:xfrm>
            <a:off x="2947978" y="3412843"/>
            <a:ext cx="338138" cy="301909"/>
          </a:xfrm>
          <a:prstGeom prst="rect">
            <a:avLst/>
          </a:prstGeom>
          <a:noFill/>
          <a:ln w="9525">
            <a:noFill/>
            <a:miter lim="800000"/>
            <a:headEnd/>
            <a:tailEnd/>
          </a:ln>
        </p:spPr>
      </p:pic>
      <p:pic>
        <p:nvPicPr>
          <p:cNvPr id="8197" name="Picture 5"/>
          <p:cNvPicPr>
            <a:picLocks noChangeAspect="1" noChangeArrowheads="1"/>
          </p:cNvPicPr>
          <p:nvPr/>
        </p:nvPicPr>
        <p:blipFill>
          <a:blip r:embed="rId6"/>
          <a:srcRect/>
          <a:stretch>
            <a:fillRect/>
          </a:stretch>
        </p:blipFill>
        <p:spPr bwMode="auto">
          <a:xfrm>
            <a:off x="3929058" y="3429000"/>
            <a:ext cx="142876" cy="260352"/>
          </a:xfrm>
          <a:prstGeom prst="rect">
            <a:avLst/>
          </a:prstGeom>
          <a:noFill/>
          <a:ln w="9525">
            <a:noFill/>
            <a:miter lim="800000"/>
            <a:headEnd/>
            <a:tailEnd/>
          </a:ln>
        </p:spPr>
      </p:pic>
      <p:pic>
        <p:nvPicPr>
          <p:cNvPr id="8203" name="Picture 11"/>
          <p:cNvPicPr>
            <a:picLocks noChangeAspect="1" noChangeArrowheads="1"/>
          </p:cNvPicPr>
          <p:nvPr/>
        </p:nvPicPr>
        <p:blipFill>
          <a:blip r:embed="rId7"/>
          <a:srcRect/>
          <a:stretch>
            <a:fillRect/>
          </a:stretch>
        </p:blipFill>
        <p:spPr bwMode="auto">
          <a:xfrm>
            <a:off x="1571604" y="2477747"/>
            <a:ext cx="214314" cy="236873"/>
          </a:xfrm>
          <a:prstGeom prst="rect">
            <a:avLst/>
          </a:prstGeom>
          <a:noFill/>
          <a:ln w="9525">
            <a:noFill/>
            <a:miter lim="800000"/>
            <a:headEnd/>
            <a:tailEnd/>
          </a:ln>
        </p:spPr>
      </p:pic>
      <p:pic>
        <p:nvPicPr>
          <p:cNvPr id="8204" name="Picture 12"/>
          <p:cNvPicPr>
            <a:picLocks noChangeAspect="1" noChangeArrowheads="1"/>
          </p:cNvPicPr>
          <p:nvPr/>
        </p:nvPicPr>
        <p:blipFill>
          <a:blip r:embed="rId8"/>
          <a:srcRect/>
          <a:stretch>
            <a:fillRect/>
          </a:stretch>
        </p:blipFill>
        <p:spPr bwMode="auto">
          <a:xfrm>
            <a:off x="4643438" y="2428868"/>
            <a:ext cx="1819275" cy="35719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アウトライン</a:t>
            </a:r>
            <a:endParaRPr kumimoji="1" lang="ja-JP" altLang="en-US" dirty="0"/>
          </a:p>
        </p:txBody>
      </p:sp>
      <p:sp>
        <p:nvSpPr>
          <p:cNvPr id="3" name="コンテンツ プレースホルダ 2"/>
          <p:cNvSpPr>
            <a:spLocks noGrp="1"/>
          </p:cNvSpPr>
          <p:nvPr>
            <p:ph idx="1"/>
          </p:nvPr>
        </p:nvSpPr>
        <p:spPr>
          <a:xfrm>
            <a:off x="1357290" y="1214422"/>
            <a:ext cx="7498080" cy="5500702"/>
          </a:xfrm>
        </p:spPr>
        <p:txBody>
          <a:bodyPr>
            <a:normAutofit fontScale="55000" lnSpcReduction="20000"/>
          </a:bodyPr>
          <a:lstStyle/>
          <a:p>
            <a:r>
              <a:rPr kumimoji="1" lang="ja-JP" altLang="en-US" sz="3800" dirty="0" smtClean="0">
                <a:solidFill>
                  <a:srgbClr val="FF0000"/>
                </a:solidFill>
              </a:rPr>
              <a:t>序論</a:t>
            </a:r>
            <a:endParaRPr kumimoji="1" lang="en-US" altLang="ja-JP" sz="3800" dirty="0" smtClean="0">
              <a:solidFill>
                <a:srgbClr val="FF0000"/>
              </a:solidFill>
            </a:endParaRPr>
          </a:p>
          <a:p>
            <a:pPr>
              <a:buNone/>
            </a:pPr>
            <a:r>
              <a:rPr lang="ja-JP" altLang="en-US" dirty="0" smtClean="0"/>
              <a:t>　・ＮＴＴにおける検討課題</a:t>
            </a:r>
            <a:endParaRPr lang="en-US" altLang="ja-JP" dirty="0" smtClean="0"/>
          </a:p>
          <a:p>
            <a:pPr>
              <a:buNone/>
            </a:pPr>
            <a:endParaRPr kumimoji="1" lang="en-US" altLang="ja-JP" dirty="0" smtClean="0"/>
          </a:p>
          <a:p>
            <a:r>
              <a:rPr lang="ja-JP" altLang="en-US" sz="3800" dirty="0" smtClean="0">
                <a:solidFill>
                  <a:srgbClr val="FF0000"/>
                </a:solidFill>
              </a:rPr>
              <a:t>一対比較モデル</a:t>
            </a:r>
            <a:endParaRPr lang="en-US" altLang="ja-JP" sz="3800" dirty="0" smtClean="0">
              <a:solidFill>
                <a:srgbClr val="FF0000"/>
              </a:solidFill>
            </a:endParaRPr>
          </a:p>
          <a:p>
            <a:pPr>
              <a:buNone/>
            </a:pPr>
            <a:r>
              <a:rPr lang="ja-JP" altLang="en-US" dirty="0" smtClean="0"/>
              <a:t>　・一対比較について</a:t>
            </a:r>
            <a:endParaRPr lang="en-US" altLang="ja-JP" dirty="0" smtClean="0"/>
          </a:p>
          <a:p>
            <a:pPr>
              <a:buNone/>
            </a:pPr>
            <a:r>
              <a:rPr lang="ja-JP" altLang="en-US" dirty="0" smtClean="0"/>
              <a:t>　・定式化</a:t>
            </a:r>
            <a:endParaRPr lang="en-US" altLang="ja-JP" dirty="0" smtClean="0"/>
          </a:p>
          <a:p>
            <a:pPr>
              <a:buNone/>
            </a:pPr>
            <a:r>
              <a:rPr lang="ja-JP" altLang="en-US" dirty="0" smtClean="0"/>
              <a:t>　・分析例</a:t>
            </a:r>
            <a:endParaRPr lang="en-US" altLang="ja-JP" dirty="0" smtClean="0"/>
          </a:p>
          <a:p>
            <a:pPr>
              <a:buNone/>
            </a:pPr>
            <a:endParaRPr lang="en-US" altLang="ja-JP" dirty="0" smtClean="0"/>
          </a:p>
          <a:p>
            <a:r>
              <a:rPr lang="ja-JP" altLang="en-US" sz="3800" dirty="0" smtClean="0">
                <a:solidFill>
                  <a:srgbClr val="FF0000"/>
                </a:solidFill>
              </a:rPr>
              <a:t>多次元モデル</a:t>
            </a:r>
            <a:endParaRPr lang="en-US" altLang="ja-JP" sz="3800" dirty="0" smtClean="0">
              <a:solidFill>
                <a:srgbClr val="FF0000"/>
              </a:solidFill>
            </a:endParaRPr>
          </a:p>
          <a:p>
            <a:pPr>
              <a:buNone/>
            </a:pPr>
            <a:r>
              <a:rPr lang="ja-JP" altLang="en-US" dirty="0" smtClean="0"/>
              <a:t>　・多次元的な表現について</a:t>
            </a:r>
            <a:endParaRPr lang="en-US" altLang="ja-JP" dirty="0" smtClean="0"/>
          </a:p>
          <a:p>
            <a:pPr>
              <a:buNone/>
            </a:pPr>
            <a:r>
              <a:rPr lang="ja-JP" altLang="en-US" dirty="0" smtClean="0"/>
              <a:t>　・問題点と確証的な文脈での多次元モデル</a:t>
            </a:r>
            <a:endParaRPr lang="en-US" altLang="ja-JP" dirty="0" smtClean="0"/>
          </a:p>
          <a:p>
            <a:pPr>
              <a:buNone/>
            </a:pPr>
            <a:r>
              <a:rPr lang="ja-JP" altLang="en-US" dirty="0" smtClean="0"/>
              <a:t>　・定式化</a:t>
            </a:r>
            <a:endParaRPr lang="en-US" altLang="ja-JP" dirty="0" smtClean="0"/>
          </a:p>
          <a:p>
            <a:pPr>
              <a:buNone/>
            </a:pPr>
            <a:r>
              <a:rPr lang="ja-JP" altLang="en-US" dirty="0" smtClean="0"/>
              <a:t>　・分析例</a:t>
            </a:r>
            <a:endParaRPr lang="en-US" altLang="ja-JP" dirty="0" smtClean="0"/>
          </a:p>
          <a:p>
            <a:pPr>
              <a:buNone/>
            </a:pPr>
            <a:endParaRPr lang="en-US" altLang="ja-JP" dirty="0" smtClean="0"/>
          </a:p>
          <a:p>
            <a:r>
              <a:rPr kumimoji="1" lang="ja-JP" altLang="en-US" sz="3800" dirty="0" smtClean="0">
                <a:solidFill>
                  <a:srgbClr val="FF0000"/>
                </a:solidFill>
              </a:rPr>
              <a:t>考察</a:t>
            </a:r>
            <a:endParaRPr kumimoji="1" lang="en-US" altLang="ja-JP" sz="3800" dirty="0" smtClean="0">
              <a:solidFill>
                <a:srgbClr val="FF0000"/>
              </a:solidFill>
            </a:endParaRPr>
          </a:p>
          <a:p>
            <a:pPr>
              <a:buNone/>
            </a:pPr>
            <a:r>
              <a:rPr kumimoji="1" lang="ja-JP" altLang="en-US" dirty="0" smtClean="0"/>
              <a:t>　・提案モデルの特性</a:t>
            </a:r>
            <a:endParaRPr kumimoji="1" lang="en-US" altLang="ja-JP" dirty="0" smtClean="0"/>
          </a:p>
          <a:p>
            <a:pPr>
              <a:buNone/>
            </a:pPr>
            <a:r>
              <a:rPr kumimoji="1" lang="ja-JP" altLang="en-US" dirty="0" smtClean="0"/>
              <a:t>　・既存のモデルとの比較検討</a:t>
            </a:r>
            <a:endParaRPr kumimoji="1" lang="en-US" altLang="ja-JP" dirty="0" smtClean="0"/>
          </a:p>
          <a:p>
            <a:pPr>
              <a:buNone/>
            </a:pPr>
            <a:r>
              <a:rPr lang="ja-JP" altLang="en-US" dirty="0" smtClean="0"/>
              <a:t>　・今後の課題</a:t>
            </a:r>
            <a:endParaRPr kumimoji="1" lang="en-US" altLang="ja-JP" dirty="0" smtClean="0"/>
          </a:p>
          <a:p>
            <a:pPr>
              <a:buNone/>
            </a:pP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435608" y="142852"/>
            <a:ext cx="7498080" cy="725470"/>
          </a:xfrm>
        </p:spPr>
        <p:txBody>
          <a:bodyPr>
            <a:normAutofit fontScale="90000"/>
          </a:bodyPr>
          <a:lstStyle/>
          <a:p>
            <a:r>
              <a:rPr lang="ja-JP" altLang="en-US" dirty="0" smtClean="0"/>
              <a:t>アルゴリズム</a:t>
            </a:r>
            <a:endParaRPr kumimoji="1" lang="ja-JP" altLang="en-US" dirty="0"/>
          </a:p>
        </p:txBody>
      </p:sp>
      <p:sp>
        <p:nvSpPr>
          <p:cNvPr id="3" name="コンテンツ プレースホルダ 2"/>
          <p:cNvSpPr>
            <a:spLocks noGrp="1"/>
          </p:cNvSpPr>
          <p:nvPr>
            <p:ph idx="1"/>
          </p:nvPr>
        </p:nvSpPr>
        <p:spPr>
          <a:xfrm>
            <a:off x="1142976" y="857232"/>
            <a:ext cx="7858180" cy="6215106"/>
          </a:xfrm>
        </p:spPr>
        <p:txBody>
          <a:bodyPr>
            <a:normAutofit fontScale="47500" lnSpcReduction="20000"/>
          </a:bodyPr>
          <a:lstStyle/>
          <a:p>
            <a:r>
              <a:rPr lang="en-US" altLang="ja-JP" sz="3800" dirty="0" smtClean="0">
                <a:solidFill>
                  <a:schemeClr val="tx2">
                    <a:lumMod val="60000"/>
                    <a:lumOff val="40000"/>
                  </a:schemeClr>
                </a:solidFill>
              </a:rPr>
              <a:t>STEP1 </a:t>
            </a:r>
            <a:r>
              <a:rPr lang="ja-JP" altLang="en-US" sz="3800" dirty="0" smtClean="0">
                <a:solidFill>
                  <a:schemeClr val="tx2">
                    <a:lumMod val="60000"/>
                    <a:lumOff val="40000"/>
                  </a:schemeClr>
                </a:solidFill>
              </a:rPr>
              <a:t>分析前の準備</a:t>
            </a:r>
            <a:endParaRPr lang="en-US" altLang="ja-JP" sz="3800" dirty="0" smtClean="0"/>
          </a:p>
          <a:p>
            <a:pPr>
              <a:buNone/>
            </a:pPr>
            <a:r>
              <a:rPr lang="ja-JP" altLang="en-US" dirty="0" smtClean="0"/>
              <a:t>　　　・</a:t>
            </a:r>
            <a:r>
              <a:rPr lang="en-US" altLang="ja-JP" dirty="0" smtClean="0"/>
              <a:t>V</a:t>
            </a:r>
            <a:r>
              <a:rPr lang="ja-JP" altLang="en-US" dirty="0" smtClean="0"/>
              <a:t>の初期値の設定．</a:t>
            </a:r>
            <a:r>
              <a:rPr lang="ja-JP" altLang="en-US" dirty="0" smtClean="0">
                <a:solidFill>
                  <a:srgbClr val="FF0000"/>
                </a:solidFill>
              </a:rPr>
              <a:t>（次元を構成しない項目群の要素は</a:t>
            </a:r>
            <a:r>
              <a:rPr lang="en-US" altLang="ja-JP" dirty="0" smtClean="0">
                <a:solidFill>
                  <a:srgbClr val="FF0000"/>
                </a:solidFill>
              </a:rPr>
              <a:t>0</a:t>
            </a:r>
            <a:r>
              <a:rPr lang="ja-JP" altLang="en-US" dirty="0" smtClean="0">
                <a:solidFill>
                  <a:srgbClr val="FF0000"/>
                </a:solidFill>
              </a:rPr>
              <a:t>にする）</a:t>
            </a:r>
            <a:r>
              <a:rPr lang="en-US" altLang="ja-JP" dirty="0" smtClean="0">
                <a:solidFill>
                  <a:srgbClr val="FF0000"/>
                </a:solidFill>
              </a:rPr>
              <a:t>.</a:t>
            </a:r>
            <a:r>
              <a:rPr lang="ja-JP" altLang="en-US" dirty="0" smtClean="0">
                <a:solidFill>
                  <a:srgbClr val="FF0000"/>
                </a:solidFill>
              </a:rPr>
              <a:t>　</a:t>
            </a:r>
            <a:r>
              <a:rPr lang="ja-JP" altLang="en-US" dirty="0" smtClean="0"/>
              <a:t>　　　　　　</a:t>
            </a:r>
            <a:endParaRPr lang="en-US" altLang="ja-JP" dirty="0" smtClean="0"/>
          </a:p>
          <a:p>
            <a:pPr>
              <a:lnSpc>
                <a:spcPct val="70000"/>
              </a:lnSpc>
              <a:buNone/>
            </a:pPr>
            <a:endParaRPr lang="ja-JP" altLang="en-US" dirty="0" smtClean="0"/>
          </a:p>
          <a:p>
            <a:pPr>
              <a:buNone/>
            </a:pPr>
            <a:r>
              <a:rPr lang="ja-JP" altLang="en-US" dirty="0" smtClean="0"/>
              <a:t>　　　・</a:t>
            </a:r>
            <a:r>
              <a:rPr lang="en-US" altLang="ja-JP" dirty="0" smtClean="0"/>
              <a:t> </a:t>
            </a:r>
            <a:r>
              <a:rPr lang="ja-JP" altLang="en-US" dirty="0" smtClean="0"/>
              <a:t>潜在ランクの事前分布の設定</a:t>
            </a:r>
            <a:r>
              <a:rPr lang="en-US" altLang="ja-JP" dirty="0" smtClean="0"/>
              <a:t>.</a:t>
            </a:r>
          </a:p>
          <a:p>
            <a:pPr>
              <a:buNone/>
            </a:pPr>
            <a:endParaRPr lang="en-US" altLang="ja-JP" dirty="0" smtClean="0"/>
          </a:p>
          <a:p>
            <a:r>
              <a:rPr lang="en-US" altLang="ja-JP" sz="3800" dirty="0" smtClean="0">
                <a:solidFill>
                  <a:schemeClr val="tx2">
                    <a:lumMod val="60000"/>
                    <a:lumOff val="40000"/>
                  </a:schemeClr>
                </a:solidFill>
              </a:rPr>
              <a:t>STEP2 U</a:t>
            </a:r>
            <a:r>
              <a:rPr lang="ja-JP" altLang="en-US" sz="3800" dirty="0" smtClean="0">
                <a:solidFill>
                  <a:schemeClr val="tx2">
                    <a:lumMod val="60000"/>
                    <a:lumOff val="40000"/>
                  </a:schemeClr>
                </a:solidFill>
              </a:rPr>
              <a:t>の行成分のソート．</a:t>
            </a:r>
            <a:endParaRPr lang="en-US" altLang="ja-JP" sz="3800" dirty="0" smtClean="0">
              <a:solidFill>
                <a:schemeClr val="tx2">
                  <a:lumMod val="60000"/>
                  <a:lumOff val="40000"/>
                </a:schemeClr>
              </a:solidFill>
            </a:endParaRPr>
          </a:p>
          <a:p>
            <a:endParaRPr lang="en-US" altLang="ja-JP" dirty="0" smtClean="0"/>
          </a:p>
          <a:p>
            <a:r>
              <a:rPr lang="en-US" altLang="ja-JP" sz="3800" dirty="0" smtClean="0">
                <a:solidFill>
                  <a:schemeClr val="tx2">
                    <a:lumMod val="60000"/>
                    <a:lumOff val="40000"/>
                  </a:schemeClr>
                </a:solidFill>
              </a:rPr>
              <a:t>STEP3 </a:t>
            </a:r>
            <a:r>
              <a:rPr lang="ja-JP" altLang="en-US" sz="3800" dirty="0" smtClean="0">
                <a:solidFill>
                  <a:schemeClr val="tx2">
                    <a:lumMod val="60000"/>
                    <a:lumOff val="40000"/>
                  </a:schemeClr>
                </a:solidFill>
              </a:rPr>
              <a:t>最適なランクの抽出．</a:t>
            </a:r>
            <a:endParaRPr lang="en-US" altLang="ja-JP" sz="3800" dirty="0" smtClean="0">
              <a:solidFill>
                <a:schemeClr val="tx2">
                  <a:lumMod val="60000"/>
                  <a:lumOff val="40000"/>
                </a:schemeClr>
              </a:solidFill>
            </a:endParaRPr>
          </a:p>
          <a:p>
            <a:pPr>
              <a:buNone/>
            </a:pPr>
            <a:r>
              <a:rPr lang="ja-JP" altLang="en-US" dirty="0" smtClean="0"/>
              <a:t>　　　ある</a:t>
            </a:r>
            <a:r>
              <a:rPr lang="en-US" altLang="ja-JP" dirty="0" smtClean="0"/>
              <a:t>h</a:t>
            </a:r>
            <a:r>
              <a:rPr lang="ja-JP" altLang="en-US" dirty="0" smtClean="0"/>
              <a:t>に対して，最適化基準である以下の距離関数</a:t>
            </a:r>
            <a:r>
              <a:rPr lang="en-US" altLang="ja-JP" dirty="0" smtClean="0"/>
              <a:t>d</a:t>
            </a:r>
            <a:r>
              <a:rPr lang="ja-JP" altLang="en-US" dirty="0" smtClean="0"/>
              <a:t>を最小にする，</a:t>
            </a:r>
            <a:r>
              <a:rPr lang="ja-JP" altLang="en-US" dirty="0" smtClean="0">
                <a:solidFill>
                  <a:srgbClr val="FF0000"/>
                </a:solidFill>
              </a:rPr>
              <a:t>ランクの組み</a:t>
            </a:r>
            <a:endParaRPr lang="en-US" altLang="ja-JP" dirty="0" smtClean="0">
              <a:solidFill>
                <a:srgbClr val="FF0000"/>
              </a:solidFill>
            </a:endParaRPr>
          </a:p>
          <a:p>
            <a:pPr>
              <a:buNone/>
            </a:pPr>
            <a:r>
              <a:rPr lang="ja-JP" altLang="en-US" dirty="0" smtClean="0">
                <a:solidFill>
                  <a:srgbClr val="FF0000"/>
                </a:solidFill>
              </a:rPr>
              <a:t>         合わせ</a:t>
            </a:r>
            <a:r>
              <a:rPr lang="ja-JP" altLang="en-US" dirty="0" smtClean="0"/>
              <a:t>　　　　　　</a:t>
            </a:r>
            <a:r>
              <a:rPr lang="en-US" altLang="ja-JP" dirty="0" smtClean="0"/>
              <a:t>         </a:t>
            </a:r>
            <a:r>
              <a:rPr lang="ja-JP" altLang="en-US" dirty="0" smtClean="0"/>
              <a:t>を求める．</a:t>
            </a: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pPr>
              <a:buNone/>
            </a:pPr>
            <a:endParaRPr lang="en-US" altLang="ja-JP" dirty="0" smtClean="0"/>
          </a:p>
          <a:p>
            <a:r>
              <a:rPr lang="en-US" altLang="ja-JP" sz="3800" dirty="0" smtClean="0">
                <a:solidFill>
                  <a:schemeClr val="tx2">
                    <a:lumMod val="60000"/>
                    <a:lumOff val="40000"/>
                  </a:schemeClr>
                </a:solidFill>
              </a:rPr>
              <a:t>STEP4 </a:t>
            </a:r>
            <a:r>
              <a:rPr lang="ja-JP" altLang="en-US" sz="3800" dirty="0" smtClean="0">
                <a:solidFill>
                  <a:schemeClr val="tx2">
                    <a:lumMod val="60000"/>
                    <a:lumOff val="40000"/>
                  </a:schemeClr>
                </a:solidFill>
              </a:rPr>
              <a:t>各</a:t>
            </a:r>
            <a:r>
              <a:rPr lang="en-US" altLang="ja-JP" sz="3800" dirty="0" smtClean="0">
                <a:solidFill>
                  <a:schemeClr val="tx2">
                    <a:lumMod val="60000"/>
                    <a:lumOff val="40000"/>
                  </a:schemeClr>
                </a:solidFill>
              </a:rPr>
              <a:t>l</a:t>
            </a:r>
            <a:r>
              <a:rPr lang="ja-JP" altLang="en-US" sz="3800" dirty="0" smtClean="0">
                <a:solidFill>
                  <a:schemeClr val="tx2">
                    <a:lumMod val="60000"/>
                    <a:lumOff val="40000"/>
                  </a:schemeClr>
                </a:solidFill>
              </a:rPr>
              <a:t>次元において，</a:t>
            </a:r>
            <a:r>
              <a:rPr lang="en-US" altLang="ja-JP" sz="3800" dirty="0" smtClean="0">
                <a:solidFill>
                  <a:schemeClr val="tx2">
                    <a:lumMod val="60000"/>
                    <a:lumOff val="40000"/>
                  </a:schemeClr>
                </a:solidFill>
              </a:rPr>
              <a:t>V</a:t>
            </a:r>
            <a:r>
              <a:rPr lang="ja-JP" altLang="en-US" sz="3800" dirty="0" smtClean="0">
                <a:solidFill>
                  <a:schemeClr val="tx2">
                    <a:lumMod val="60000"/>
                    <a:lumOff val="40000"/>
                  </a:schemeClr>
                </a:solidFill>
              </a:rPr>
              <a:t>の要素を更新．</a:t>
            </a:r>
            <a:endParaRPr lang="en-US" altLang="ja-JP" sz="3800" dirty="0" smtClean="0">
              <a:solidFill>
                <a:schemeClr val="tx2">
                  <a:lumMod val="60000"/>
                  <a:lumOff val="40000"/>
                </a:schemeClr>
              </a:solidFill>
            </a:endParaRPr>
          </a:p>
          <a:p>
            <a:pPr>
              <a:buNone/>
            </a:pPr>
            <a:r>
              <a:rPr lang="ja-JP" altLang="en-US" dirty="0" smtClean="0"/>
              <a:t>　０に固定した要素を除いて次元を構成する項目群を除いて対比較の場合と同様に更新．</a:t>
            </a:r>
            <a:endParaRPr lang="en-US" altLang="ja-JP" dirty="0" smtClean="0"/>
          </a:p>
          <a:p>
            <a:pPr>
              <a:buNone/>
            </a:pPr>
            <a:endParaRPr lang="ja-JP" altLang="en-US" dirty="0" smtClean="0"/>
          </a:p>
          <a:p>
            <a:pPr>
              <a:buNone/>
            </a:pPr>
            <a:r>
              <a:rPr lang="ja-JP" altLang="en-US" dirty="0" smtClean="0"/>
              <a:t>　      次に，　　　　　　　　　 を満たすように更新する．</a:t>
            </a:r>
          </a:p>
          <a:p>
            <a:pPr>
              <a:buNone/>
            </a:pPr>
            <a:endParaRPr lang="en-US" altLang="ja-JP" dirty="0" smtClean="0"/>
          </a:p>
          <a:p>
            <a:r>
              <a:rPr lang="en-US" altLang="ja-JP" sz="3800" dirty="0" smtClean="0">
                <a:solidFill>
                  <a:schemeClr val="tx2">
                    <a:lumMod val="60000"/>
                    <a:lumOff val="40000"/>
                  </a:schemeClr>
                </a:solidFill>
              </a:rPr>
              <a:t>STEP5 STEP3-4</a:t>
            </a:r>
            <a:r>
              <a:rPr lang="ja-JP" altLang="en-US" sz="3800" dirty="0" smtClean="0">
                <a:solidFill>
                  <a:schemeClr val="tx2">
                    <a:lumMod val="60000"/>
                    <a:lumOff val="40000"/>
                  </a:schemeClr>
                </a:solidFill>
              </a:rPr>
              <a:t>を全ての</a:t>
            </a:r>
            <a:r>
              <a:rPr lang="en-US" altLang="ja-JP" sz="3800" dirty="0" smtClean="0">
                <a:solidFill>
                  <a:schemeClr val="tx2">
                    <a:lumMod val="60000"/>
                    <a:lumOff val="40000"/>
                  </a:schemeClr>
                </a:solidFill>
              </a:rPr>
              <a:t>h</a:t>
            </a:r>
            <a:r>
              <a:rPr lang="ja-JP" altLang="en-US" sz="3800" dirty="0" smtClean="0">
                <a:solidFill>
                  <a:schemeClr val="tx2">
                    <a:lumMod val="60000"/>
                    <a:lumOff val="40000"/>
                  </a:schemeClr>
                </a:solidFill>
              </a:rPr>
              <a:t>に対して反復</a:t>
            </a:r>
            <a:endParaRPr lang="en-US" altLang="ja-JP" dirty="0" smtClean="0"/>
          </a:p>
          <a:p>
            <a:r>
              <a:rPr lang="en-US" altLang="ja-JP" sz="3800" dirty="0" smtClean="0">
                <a:solidFill>
                  <a:schemeClr val="tx2">
                    <a:lumMod val="60000"/>
                    <a:lumOff val="40000"/>
                  </a:schemeClr>
                </a:solidFill>
              </a:rPr>
              <a:t>STEP6 STEP2-5</a:t>
            </a:r>
            <a:r>
              <a:rPr lang="ja-JP" altLang="en-US" sz="3800" dirty="0" smtClean="0">
                <a:solidFill>
                  <a:schemeClr val="tx2">
                    <a:lumMod val="60000"/>
                    <a:lumOff val="40000"/>
                  </a:schemeClr>
                </a:solidFill>
              </a:rPr>
              <a:t>を</a:t>
            </a:r>
            <a:r>
              <a:rPr lang="en-US" altLang="ja-JP" sz="3800" dirty="0" smtClean="0">
                <a:solidFill>
                  <a:schemeClr val="tx2">
                    <a:lumMod val="60000"/>
                    <a:lumOff val="40000"/>
                  </a:schemeClr>
                </a:solidFill>
              </a:rPr>
              <a:t>T</a:t>
            </a:r>
            <a:r>
              <a:rPr lang="ja-JP" altLang="en-US" sz="3800" dirty="0" smtClean="0">
                <a:solidFill>
                  <a:schemeClr val="tx2">
                    <a:lumMod val="60000"/>
                    <a:lumOff val="40000"/>
                  </a:schemeClr>
                </a:solidFill>
              </a:rPr>
              <a:t>回反復．</a:t>
            </a:r>
            <a:endParaRPr kumimoji="1" lang="ja-JP" altLang="en-US" sz="3800" dirty="0">
              <a:solidFill>
                <a:schemeClr val="tx2">
                  <a:lumMod val="60000"/>
                  <a:lumOff val="40000"/>
                </a:schemeClr>
              </a:solidFill>
            </a:endParaRPr>
          </a:p>
        </p:txBody>
      </p:sp>
      <p:pic>
        <p:nvPicPr>
          <p:cNvPr id="6156" name="Picture 12"/>
          <p:cNvPicPr>
            <a:picLocks noChangeAspect="1" noChangeArrowheads="1"/>
          </p:cNvPicPr>
          <p:nvPr/>
        </p:nvPicPr>
        <p:blipFill>
          <a:blip r:embed="rId2"/>
          <a:srcRect/>
          <a:stretch>
            <a:fillRect/>
          </a:stretch>
        </p:blipFill>
        <p:spPr bwMode="auto">
          <a:xfrm>
            <a:off x="2500298" y="3205163"/>
            <a:ext cx="1685925" cy="295275"/>
          </a:xfrm>
          <a:prstGeom prst="rect">
            <a:avLst/>
          </a:prstGeom>
          <a:noFill/>
          <a:ln w="9525">
            <a:noFill/>
            <a:miter lim="800000"/>
            <a:headEnd/>
            <a:tailEnd/>
          </a:ln>
        </p:spPr>
      </p:pic>
      <p:pic>
        <p:nvPicPr>
          <p:cNvPr id="2050" name="Picture 2"/>
          <p:cNvPicPr>
            <a:picLocks noChangeAspect="1" noChangeArrowheads="1"/>
          </p:cNvPicPr>
          <p:nvPr/>
        </p:nvPicPr>
        <p:blipFill>
          <a:blip r:embed="rId3"/>
          <a:srcRect/>
          <a:stretch>
            <a:fillRect/>
          </a:stretch>
        </p:blipFill>
        <p:spPr bwMode="auto">
          <a:xfrm>
            <a:off x="2643174" y="5191140"/>
            <a:ext cx="1571636" cy="452438"/>
          </a:xfrm>
          <a:prstGeom prst="rect">
            <a:avLst/>
          </a:prstGeom>
          <a:noFill/>
          <a:ln w="9525">
            <a:noFill/>
            <a:miter lim="800000"/>
            <a:headEnd/>
            <a:tailEnd/>
          </a:ln>
        </p:spPr>
      </p:pic>
      <p:pic>
        <p:nvPicPr>
          <p:cNvPr id="2051" name="Picture 3"/>
          <p:cNvPicPr>
            <a:picLocks noChangeAspect="1" noChangeArrowheads="1"/>
          </p:cNvPicPr>
          <p:nvPr/>
        </p:nvPicPr>
        <p:blipFill>
          <a:blip r:embed="rId4"/>
          <a:srcRect/>
          <a:stretch>
            <a:fillRect/>
          </a:stretch>
        </p:blipFill>
        <p:spPr bwMode="auto">
          <a:xfrm>
            <a:off x="2928926" y="3500443"/>
            <a:ext cx="4448175" cy="714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分析例</a:t>
            </a:r>
            <a:endParaRPr kumimoji="1" lang="ja-JP" altLang="en-US" dirty="0"/>
          </a:p>
        </p:txBody>
      </p:sp>
      <p:sp>
        <p:nvSpPr>
          <p:cNvPr id="3" name="コンテンツ プレースホルダ 2"/>
          <p:cNvSpPr>
            <a:spLocks noGrp="1"/>
          </p:cNvSpPr>
          <p:nvPr>
            <p:ph idx="1"/>
          </p:nvPr>
        </p:nvSpPr>
        <p:spPr/>
        <p:txBody>
          <a:bodyPr>
            <a:normAutofit fontScale="85000" lnSpcReduction="10000"/>
          </a:bodyPr>
          <a:lstStyle/>
          <a:p>
            <a:r>
              <a:rPr lang="ja-JP" altLang="en-US" dirty="0" smtClean="0"/>
              <a:t>乱数を用いて発生させた多次元データに対して提案したアルゴリズムを用いて、被験者を多次元上の離散的な潜在ランクに割り振る。</a:t>
            </a:r>
            <a:endParaRPr lang="en-US" altLang="ja-JP" dirty="0" smtClean="0"/>
          </a:p>
          <a:p>
            <a:endParaRPr lang="en-US" altLang="ja-JP" dirty="0" smtClean="0"/>
          </a:p>
          <a:p>
            <a:endParaRPr lang="en-US" altLang="ja-JP" dirty="0" smtClean="0"/>
          </a:p>
          <a:p>
            <a:r>
              <a:rPr lang="ja-JP" altLang="en-US" dirty="0" smtClean="0"/>
              <a:t>被験者は</a:t>
            </a:r>
            <a:r>
              <a:rPr lang="en-US" altLang="ja-JP" dirty="0" smtClean="0"/>
              <a:t>500</a:t>
            </a:r>
            <a:r>
              <a:rPr lang="ja-JP" altLang="en-US" dirty="0" smtClean="0"/>
              <a:t>人で刺激数は</a:t>
            </a:r>
            <a:r>
              <a:rPr lang="en-US" altLang="ja-JP" dirty="0" smtClean="0"/>
              <a:t>10</a:t>
            </a:r>
            <a:r>
              <a:rPr lang="ja-JP" altLang="en-US" dirty="0" err="1" smtClean="0"/>
              <a:t>、</a:t>
            </a:r>
            <a:r>
              <a:rPr lang="ja-JP" altLang="en-US" dirty="0" smtClean="0"/>
              <a:t>各次元における潜在ランク数を</a:t>
            </a:r>
            <a:r>
              <a:rPr lang="en-US" altLang="ja-JP" dirty="0" smtClean="0"/>
              <a:t>5</a:t>
            </a:r>
            <a:r>
              <a:rPr lang="ja-JP" altLang="en-US" dirty="0" smtClean="0"/>
              <a:t>とした。</a:t>
            </a:r>
            <a:endParaRPr lang="en-US" altLang="ja-JP" dirty="0" smtClean="0"/>
          </a:p>
          <a:p>
            <a:endParaRPr lang="en-US" altLang="ja-JP" dirty="0" smtClean="0"/>
          </a:p>
          <a:p>
            <a:endParaRPr lang="en-US" altLang="ja-JP" dirty="0" smtClean="0"/>
          </a:p>
          <a:p>
            <a:r>
              <a:rPr lang="ja-JP" altLang="en-US" dirty="0" smtClean="0"/>
              <a:t>項目参照プロファイルをもとに、多次元データにおける潜在ランクの特徴を検討する。</a:t>
            </a:r>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graphicFrame>
        <p:nvGraphicFramePr>
          <p:cNvPr id="4" name="コンテンツ プレースホルダ 3"/>
          <p:cNvGraphicFramePr>
            <a:graphicFrameLocks noGrp="1"/>
          </p:cNvGraphicFramePr>
          <p:nvPr>
            <p:ph idx="1"/>
          </p:nvPr>
        </p:nvGraphicFramePr>
        <p:xfrm>
          <a:off x="1428723" y="428604"/>
          <a:ext cx="7000928" cy="3071838"/>
        </p:xfrm>
        <a:graphic>
          <a:graphicData uri="http://schemas.openxmlformats.org/drawingml/2006/table">
            <a:tbl>
              <a:tblPr/>
              <a:tblGrid>
                <a:gridCol w="875116"/>
                <a:gridCol w="875116"/>
                <a:gridCol w="875116"/>
                <a:gridCol w="875116"/>
                <a:gridCol w="875116"/>
                <a:gridCol w="875116"/>
                <a:gridCol w="875116"/>
                <a:gridCol w="875116"/>
              </a:tblGrid>
              <a:tr h="279258">
                <a:tc>
                  <a:txBody>
                    <a:bodyPr/>
                    <a:lstStyle/>
                    <a:p>
                      <a:pPr algn="l" fontAlgn="ctr"/>
                      <a:r>
                        <a:rPr lang="ja-JP" altLang="en-US" sz="1400" b="1" i="0" u="none" strike="noStrike" dirty="0">
                          <a:solidFill>
                            <a:srgbClr val="92D05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400" b="1" i="0" u="none" strike="noStrike" dirty="0">
                          <a:solidFill>
                            <a:srgbClr val="92D050"/>
                          </a:solidFill>
                          <a:latin typeface="ＭＳ Ｐゴシック"/>
                        </a:rPr>
                        <a:t>　</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ja-JP" altLang="en-US" sz="1400" b="1" i="0" u="none" strike="noStrike">
                          <a:solidFill>
                            <a:srgbClr val="92D050"/>
                          </a:solidFill>
                          <a:latin typeface="ＭＳ Ｐゴシック"/>
                        </a:rPr>
                        <a:t>項目</a:t>
                      </a:r>
                      <a:r>
                        <a:rPr lang="en-US" altLang="ja-JP" sz="1400" b="1" i="0" u="none" strike="noStrike">
                          <a:solidFill>
                            <a:srgbClr val="92D050"/>
                          </a:solidFill>
                          <a:latin typeface="ＭＳ Ｐゴシック"/>
                        </a:rPr>
                        <a:t>1</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1" i="0" u="none" strike="noStrike">
                          <a:solidFill>
                            <a:srgbClr val="92D050"/>
                          </a:solidFill>
                          <a:latin typeface="ＭＳ Ｐゴシック"/>
                        </a:rPr>
                        <a:t>項目２</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1" i="0" u="none" strike="noStrike">
                          <a:solidFill>
                            <a:srgbClr val="92D050"/>
                          </a:solidFill>
                          <a:latin typeface="ＭＳ Ｐゴシック"/>
                        </a:rPr>
                        <a:t>項目</a:t>
                      </a:r>
                      <a:r>
                        <a:rPr lang="en-US" altLang="ja-JP" sz="1400" b="1" i="0" u="none" strike="noStrike">
                          <a:solidFill>
                            <a:srgbClr val="92D050"/>
                          </a:solidFill>
                          <a:latin typeface="ＭＳ Ｐゴシック"/>
                        </a:rPr>
                        <a:t>11</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1" i="0" u="none" strike="noStrike">
                          <a:solidFill>
                            <a:srgbClr val="92D050"/>
                          </a:solidFill>
                          <a:latin typeface="ＭＳ Ｐゴシック"/>
                        </a:rPr>
                        <a:t>項目</a:t>
                      </a:r>
                      <a:r>
                        <a:rPr lang="en-US" altLang="ja-JP" sz="1400" b="1" i="0" u="none" strike="noStrike">
                          <a:solidFill>
                            <a:srgbClr val="92D050"/>
                          </a:solidFill>
                          <a:latin typeface="ＭＳ Ｐゴシック"/>
                        </a:rPr>
                        <a:t>12</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1" i="0" u="none" strike="noStrike">
                          <a:solidFill>
                            <a:srgbClr val="92D050"/>
                          </a:solidFill>
                          <a:latin typeface="ＭＳ Ｐゴシック"/>
                        </a:rPr>
                        <a:t>項目</a:t>
                      </a:r>
                      <a:r>
                        <a:rPr lang="en-US" altLang="ja-JP" sz="1400" b="1" i="0" u="none" strike="noStrike">
                          <a:solidFill>
                            <a:srgbClr val="92D050"/>
                          </a:solidFill>
                          <a:latin typeface="ＭＳ Ｐゴシック"/>
                        </a:rPr>
                        <a:t>19</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400" b="1" i="0" u="none" strike="noStrike">
                          <a:solidFill>
                            <a:srgbClr val="92D050"/>
                          </a:solidFill>
                          <a:latin typeface="ＭＳ Ｐゴシック"/>
                        </a:rPr>
                        <a:t>項目</a:t>
                      </a:r>
                      <a:r>
                        <a:rPr lang="en-US" altLang="ja-JP" sz="1400" b="1" i="0" u="none" strike="noStrike">
                          <a:solidFill>
                            <a:srgbClr val="92D050"/>
                          </a:solidFill>
                          <a:latin typeface="ＭＳ Ｐゴシック"/>
                        </a:rPr>
                        <a:t>20</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79258">
                <a:tc>
                  <a:txBody>
                    <a:bodyPr/>
                    <a:lstStyle/>
                    <a:p>
                      <a:pPr algn="ctr" rtl="0" fontAlgn="ctr"/>
                      <a:r>
                        <a:rPr lang="en-US" sz="1400" b="1" i="0" u="none" strike="noStrike">
                          <a:solidFill>
                            <a:srgbClr val="FF0000"/>
                          </a:solidFill>
                          <a:latin typeface="ＭＳ Ｐゴシック"/>
                        </a:rPr>
                        <a:t>L=1</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r>
                        <a:rPr lang="en-US" sz="1400" b="1" i="0" u="none" strike="noStrike">
                          <a:solidFill>
                            <a:srgbClr val="FF0000"/>
                          </a:solidFill>
                          <a:latin typeface="ＭＳ Ｐゴシック"/>
                        </a:rPr>
                        <a:t>Q=1</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1" i="0" u="none" strike="noStrike" dirty="0">
                          <a:solidFill>
                            <a:srgbClr val="000000"/>
                          </a:solidFill>
                          <a:latin typeface="ＭＳ Ｐゴシック"/>
                        </a:rPr>
                        <a:t>0.00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altLang="ja-JP" sz="1400" b="1" i="0" u="none" strike="noStrike" dirty="0">
                          <a:solidFill>
                            <a:srgbClr val="000000"/>
                          </a:solidFill>
                          <a:latin typeface="ＭＳ Ｐゴシック"/>
                        </a:rPr>
                        <a:t>0.00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altLang="ja-JP" sz="1400" b="1" i="0" u="none" strike="noStrike">
                          <a:solidFill>
                            <a:srgbClr val="000000"/>
                          </a:solidFill>
                          <a:latin typeface="ＭＳ Ｐゴシック"/>
                        </a:rPr>
                        <a:t>0.29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altLang="ja-JP" sz="1400" b="1" i="0" u="none" strike="noStrike">
                          <a:solidFill>
                            <a:srgbClr val="000000"/>
                          </a:solidFill>
                          <a:latin typeface="ＭＳ Ｐゴシック"/>
                        </a:rPr>
                        <a:t>0.28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altLang="ja-JP" sz="1400" b="1" i="0" u="none" strike="noStrike">
                          <a:solidFill>
                            <a:srgbClr val="000000"/>
                          </a:solidFill>
                          <a:latin typeface="ＭＳ Ｐゴシック"/>
                        </a:rPr>
                        <a:t>0.15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altLang="ja-JP" sz="1400" b="1" i="0" u="none" strike="noStrike">
                          <a:solidFill>
                            <a:srgbClr val="000000"/>
                          </a:solidFill>
                          <a:latin typeface="ＭＳ Ｐゴシック"/>
                        </a:rPr>
                        <a:t>0.17 </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79258">
                <a:tc>
                  <a:txBody>
                    <a:bodyPr/>
                    <a:lstStyle/>
                    <a:p>
                      <a:pPr algn="ctr" rtl="0" fontAlgn="ctr"/>
                      <a:r>
                        <a:rPr lang="ja-JP" altLang="en-US" sz="1400" b="1" i="0" u="none" strike="noStrike">
                          <a:solidFill>
                            <a:srgbClr val="000000"/>
                          </a:solidFill>
                          <a:latin typeface="Arial"/>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r>
                        <a:rPr lang="en-US" sz="1400" b="1" i="0" u="none" strike="noStrike">
                          <a:solidFill>
                            <a:srgbClr val="FF0000"/>
                          </a:solidFill>
                          <a:latin typeface="ＭＳ Ｐゴシック"/>
                        </a:rPr>
                        <a:t>Q=2</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0.39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0.38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0.23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0.25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r>
              <a:tr h="279258">
                <a:tc>
                  <a:txBody>
                    <a:bodyPr/>
                    <a:lstStyle/>
                    <a:p>
                      <a:pPr algn="l" fontAlgn="ctr"/>
                      <a:r>
                        <a:rPr lang="ja-JP" altLang="en-US" sz="1400" b="1" i="0" u="none" strike="noStrike">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r>
                        <a:rPr lang="en-US" sz="1400" b="1" i="0" u="none" strike="noStrike">
                          <a:solidFill>
                            <a:srgbClr val="FF0000"/>
                          </a:solidFill>
                          <a:latin typeface="ＭＳ Ｐゴシック"/>
                        </a:rPr>
                        <a:t>Q=3</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0.49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0.49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0.32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0.34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r>
              <a:tr h="279258">
                <a:tc>
                  <a:txBody>
                    <a:bodyPr/>
                    <a:lstStyle/>
                    <a:p>
                      <a:pPr algn="l" fontAlgn="ctr"/>
                      <a:r>
                        <a:rPr lang="ja-JP" altLang="en-US" sz="1400" b="1"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r>
                        <a:rPr lang="en-US" sz="1400" b="1" i="0" u="none" strike="noStrike">
                          <a:solidFill>
                            <a:srgbClr val="FF0000"/>
                          </a:solidFill>
                          <a:latin typeface="ＭＳ Ｐゴシック"/>
                        </a:rPr>
                        <a:t>Q=4</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0.59 </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0.59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0.41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0.43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r>
              <a:tr h="279258">
                <a:tc>
                  <a:txBody>
                    <a:bodyPr/>
                    <a:lstStyle/>
                    <a:p>
                      <a:pPr algn="l" fontAlgn="ctr"/>
                      <a:r>
                        <a:rPr lang="ja-JP" altLang="en-US" sz="1400" b="1" i="0" u="none" strike="noStrike">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r>
                        <a:rPr lang="en-US" sz="1400" b="1" i="0" u="none" strike="noStrike">
                          <a:solidFill>
                            <a:srgbClr val="FF0000"/>
                          </a:solidFill>
                          <a:latin typeface="ＭＳ Ｐゴシック"/>
                        </a:rPr>
                        <a:t>Q=5</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0.69 </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0.70 </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0.52 </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0.54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r>
              <a:tr h="279258">
                <a:tc>
                  <a:txBody>
                    <a:bodyPr/>
                    <a:lstStyle/>
                    <a:p>
                      <a:pPr algn="ctr" rtl="0" fontAlgn="ctr"/>
                      <a:r>
                        <a:rPr lang="en-US" sz="1400" b="1" i="0" u="none" strike="noStrike">
                          <a:solidFill>
                            <a:srgbClr val="FF0000"/>
                          </a:solidFill>
                          <a:latin typeface="ＭＳ Ｐゴシック"/>
                        </a:rPr>
                        <a:t>L=2</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r>
                        <a:rPr lang="en-US" sz="1400" b="1" i="0" u="none" strike="noStrike">
                          <a:solidFill>
                            <a:srgbClr val="FF0000"/>
                          </a:solidFill>
                          <a:latin typeface="ＭＳ Ｐゴシック"/>
                        </a:rPr>
                        <a:t>Q=1</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1" i="0" u="none" strike="noStrike">
                          <a:solidFill>
                            <a:srgbClr val="000000"/>
                          </a:solidFill>
                          <a:latin typeface="ＭＳ Ｐゴシック"/>
                        </a:rPr>
                        <a:t>0.45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altLang="ja-JP" sz="1400" b="1" i="0" u="none" strike="noStrike">
                          <a:solidFill>
                            <a:srgbClr val="000000"/>
                          </a:solidFill>
                          <a:latin typeface="ＭＳ Ｐゴシック"/>
                        </a:rPr>
                        <a:t>0.44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r>
              <a:tr h="279258">
                <a:tc>
                  <a:txBody>
                    <a:bodyPr/>
                    <a:lstStyle/>
                    <a:p>
                      <a:pPr algn="ctr" rtl="0" fontAlgn="ctr"/>
                      <a:r>
                        <a:rPr lang="ja-JP" altLang="en-US" sz="1400" b="1" i="0" u="none" strike="noStrike">
                          <a:solidFill>
                            <a:srgbClr val="000000"/>
                          </a:solidFill>
                          <a:latin typeface="Arial"/>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r>
                        <a:rPr lang="en-US" sz="1400" b="1" i="0" u="none" strike="noStrike">
                          <a:solidFill>
                            <a:srgbClr val="FF0000"/>
                          </a:solidFill>
                          <a:latin typeface="ＭＳ Ｐゴシック"/>
                        </a:rPr>
                        <a:t>Q=2</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1" i="0" u="none" strike="noStrike">
                          <a:solidFill>
                            <a:srgbClr val="000000"/>
                          </a:solidFill>
                          <a:latin typeface="ＭＳ Ｐゴシック"/>
                        </a:rPr>
                        <a:t>0.56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0.55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0.00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r>
              <a:tr h="279258">
                <a:tc>
                  <a:txBody>
                    <a:bodyPr/>
                    <a:lstStyle/>
                    <a:p>
                      <a:pPr algn="l" fontAlgn="ctr"/>
                      <a:r>
                        <a:rPr lang="ja-JP" altLang="en-US" sz="1400" b="1" i="0" u="none" strike="noStrike">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r>
                        <a:rPr lang="en-US" sz="1400" b="1" i="0" u="none" strike="noStrike">
                          <a:solidFill>
                            <a:srgbClr val="FF0000"/>
                          </a:solidFill>
                          <a:latin typeface="ＭＳ Ｐゴシック"/>
                        </a:rPr>
                        <a:t>Q=3</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1" i="0" u="none" strike="noStrike">
                          <a:solidFill>
                            <a:srgbClr val="000000"/>
                          </a:solidFill>
                          <a:latin typeface="ＭＳ Ｐゴシック"/>
                        </a:rPr>
                        <a:t>0.66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altLang="ja-JP" sz="1400" b="1" i="0" u="none" strike="noStrike">
                          <a:solidFill>
                            <a:srgbClr val="000000"/>
                          </a:solidFill>
                          <a:latin typeface="ＭＳ Ｐゴシック"/>
                        </a:rPr>
                        <a:t>0.65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0.00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r>
              <a:tr h="279258">
                <a:tc>
                  <a:txBody>
                    <a:bodyPr/>
                    <a:lstStyle/>
                    <a:p>
                      <a:pPr algn="l" fontAlgn="ctr"/>
                      <a:r>
                        <a:rPr lang="ja-JP" altLang="en-US" sz="1400" b="1" i="0" u="none" strike="noStrike">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rtl="0" fontAlgn="ctr"/>
                      <a:r>
                        <a:rPr lang="en-US" sz="1400" b="1" i="0" u="none" strike="noStrike">
                          <a:solidFill>
                            <a:srgbClr val="FF0000"/>
                          </a:solidFill>
                          <a:latin typeface="ＭＳ Ｐゴシック"/>
                        </a:rPr>
                        <a:t>Q=4</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1" i="0" u="none" strike="noStrike">
                          <a:solidFill>
                            <a:srgbClr val="000000"/>
                          </a:solidFill>
                          <a:latin typeface="ＭＳ Ｐゴシック"/>
                        </a:rPr>
                        <a:t>0.74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altLang="ja-JP" sz="1400" b="1" i="0" u="none" strike="noStrike">
                          <a:solidFill>
                            <a:srgbClr val="000000"/>
                          </a:solidFill>
                          <a:latin typeface="ＭＳ Ｐゴシック"/>
                        </a:rPr>
                        <a:t>0.74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0.00 </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0.00 </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r>
              <a:tr h="279258">
                <a:tc>
                  <a:txBody>
                    <a:bodyPr/>
                    <a:lstStyle/>
                    <a:p>
                      <a:pPr algn="l" fontAlgn="ctr"/>
                      <a:r>
                        <a:rPr lang="ja-JP" altLang="en-US" sz="1400" b="1"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dirty="0">
                          <a:solidFill>
                            <a:srgbClr val="FF0000"/>
                          </a:solidFill>
                          <a:latin typeface="ＭＳ Ｐゴシック"/>
                        </a:rPr>
                        <a:t>Q=5</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dirty="0">
                          <a:solidFill>
                            <a:srgbClr val="000000"/>
                          </a:solidFill>
                          <a:latin typeface="ＭＳ Ｐゴシック"/>
                        </a:rPr>
                        <a:t>0.83 </a:t>
                      </a:r>
                    </a:p>
                  </a:txBody>
                  <a:tcPr marL="0" marR="0" marT="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dirty="0">
                          <a:solidFill>
                            <a:srgbClr val="000000"/>
                          </a:solidFill>
                          <a:latin typeface="ＭＳ Ｐゴシック"/>
                        </a:rPr>
                        <a:t>0.82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dirty="0">
                          <a:solidFill>
                            <a:srgbClr val="000000"/>
                          </a:solidFill>
                          <a:latin typeface="ＭＳ Ｐゴシック"/>
                        </a:rPr>
                        <a:t>0.00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dirty="0">
                          <a:solidFill>
                            <a:srgbClr val="000000"/>
                          </a:solidFill>
                          <a:latin typeface="ＭＳ Ｐゴシック"/>
                        </a:rPr>
                        <a:t>0.00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dirty="0">
                          <a:solidFill>
                            <a:srgbClr val="000000"/>
                          </a:solidFill>
                          <a:latin typeface="ＭＳ Ｐゴシック"/>
                        </a:rPr>
                        <a:t>0.00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dirty="0">
                          <a:solidFill>
                            <a:srgbClr val="000000"/>
                          </a:solidFill>
                          <a:latin typeface="ＭＳ Ｐゴシック"/>
                        </a:rPr>
                        <a:t>0.00 </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graphicFrame>
        <p:nvGraphicFramePr>
          <p:cNvPr id="5" name="表 4"/>
          <p:cNvGraphicFramePr>
            <a:graphicFrameLocks noGrp="1"/>
          </p:cNvGraphicFramePr>
          <p:nvPr/>
        </p:nvGraphicFramePr>
        <p:xfrm>
          <a:off x="1357288" y="4143380"/>
          <a:ext cx="7072368" cy="2357456"/>
        </p:xfrm>
        <a:graphic>
          <a:graphicData uri="http://schemas.openxmlformats.org/drawingml/2006/table">
            <a:tbl>
              <a:tblPr/>
              <a:tblGrid>
                <a:gridCol w="884046"/>
                <a:gridCol w="884046"/>
                <a:gridCol w="884046"/>
                <a:gridCol w="884046"/>
                <a:gridCol w="884046"/>
                <a:gridCol w="884046"/>
                <a:gridCol w="884046"/>
                <a:gridCol w="884046"/>
              </a:tblGrid>
              <a:tr h="294682">
                <a:tc>
                  <a:txBody>
                    <a:bodyPr/>
                    <a:lstStyle/>
                    <a:p>
                      <a:pPr algn="l" fontAlgn="ctr"/>
                      <a:r>
                        <a:rPr lang="ja-JP" altLang="en-US" sz="1400" b="0"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a:solidFill>
                            <a:srgbClr val="000000"/>
                          </a:solidFill>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a:solidFill>
                            <a:srgbClr val="000000"/>
                          </a:solidFill>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a:solidFill>
                            <a:srgbClr val="FF0000"/>
                          </a:solidFill>
                          <a:latin typeface="ＭＳ Ｐゴシック"/>
                        </a:rPr>
                        <a:t>L=2</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a:solidFill>
                            <a:srgbClr val="000000"/>
                          </a:solidFill>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a:solidFill>
                            <a:srgbClr val="000000"/>
                          </a:solidFill>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400" b="0" i="0" u="none" strike="noStrike">
                          <a:solidFill>
                            <a:srgbClr val="000000"/>
                          </a:solidFill>
                          <a:latin typeface="ＭＳ Ｐゴシック"/>
                        </a:rPr>
                        <a:t>　</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4682">
                <a:tc>
                  <a:txBody>
                    <a:bodyPr/>
                    <a:lstStyle/>
                    <a:p>
                      <a:pPr algn="l" fontAlgn="ctr"/>
                      <a:r>
                        <a:rPr lang="ja-JP" altLang="en-US" sz="1400" b="0" i="0" u="none" strike="noStrike">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l" fontAlgn="ctr"/>
                      <a:r>
                        <a:rPr lang="ja-JP" altLang="en-US" sz="1400" b="0" i="0" u="none" strike="noStrike" dirty="0">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dirty="0">
                          <a:solidFill>
                            <a:srgbClr val="FF0000"/>
                          </a:solidFill>
                          <a:latin typeface="ＭＳ Ｐゴシック"/>
                        </a:rPr>
                        <a:t>Q=1</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a:solidFill>
                            <a:srgbClr val="FF0000"/>
                          </a:solidFill>
                          <a:latin typeface="ＭＳ Ｐゴシック"/>
                        </a:rPr>
                        <a:t>Q=2</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a:solidFill>
                            <a:srgbClr val="FF0000"/>
                          </a:solidFill>
                          <a:latin typeface="ＭＳ Ｐゴシック"/>
                        </a:rPr>
                        <a:t>Q=3</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a:solidFill>
                            <a:srgbClr val="FF0000"/>
                          </a:solidFill>
                          <a:latin typeface="ＭＳ Ｐゴシック"/>
                        </a:rPr>
                        <a:t>Q=4</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a:solidFill>
                            <a:srgbClr val="FF0000"/>
                          </a:solidFill>
                          <a:latin typeface="ＭＳ Ｐゴシック"/>
                        </a:rPr>
                        <a:t>Q=5</a:t>
                      </a:r>
                    </a:p>
                  </a:txBody>
                  <a:tcPr marL="0" marR="0" marT="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1" i="0" u="none" strike="noStrike">
                          <a:solidFill>
                            <a:srgbClr val="FF0000"/>
                          </a:solidFill>
                          <a:latin typeface="ＭＳ Ｐゴシック"/>
                        </a:rPr>
                        <a:t>小計</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94682">
                <a:tc>
                  <a:txBody>
                    <a:bodyPr/>
                    <a:lstStyle/>
                    <a:p>
                      <a:pPr algn="l" fontAlgn="ctr"/>
                      <a:r>
                        <a:rPr lang="ja-JP" altLang="en-US" sz="1400" b="0" i="0" u="none" strike="noStrike">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a:solidFill>
                            <a:srgbClr val="FF0000"/>
                          </a:solidFill>
                          <a:latin typeface="ＭＳ Ｐゴシック"/>
                        </a:rPr>
                        <a:t>Q=1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en-US" altLang="ja-JP" sz="1400" b="1" i="0" u="none" strike="noStrike" dirty="0">
                          <a:solidFill>
                            <a:srgbClr val="000000"/>
                          </a:solidFill>
                          <a:latin typeface="ＭＳ Ｐゴシック"/>
                        </a:rPr>
                        <a:t>14</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altLang="ja-JP" sz="1400" b="1" i="0" u="none" strike="noStrike" dirty="0">
                          <a:solidFill>
                            <a:srgbClr val="000000"/>
                          </a:solidFill>
                          <a:latin typeface="ＭＳ Ｐゴシック"/>
                        </a:rPr>
                        <a:t>24</a:t>
                      </a: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altLang="ja-JP" sz="1400" b="1" i="0" u="none" strike="noStrike">
                          <a:solidFill>
                            <a:srgbClr val="000000"/>
                          </a:solidFill>
                          <a:latin typeface="ＭＳ Ｐゴシック"/>
                        </a:rPr>
                        <a:t>23</a:t>
                      </a: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altLang="ja-JP" sz="1400" b="1" i="0" u="none" strike="noStrike">
                          <a:solidFill>
                            <a:srgbClr val="000000"/>
                          </a:solidFill>
                          <a:latin typeface="ＭＳ Ｐゴシック"/>
                        </a:rPr>
                        <a:t>19</a:t>
                      </a: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altLang="ja-JP" sz="1400" b="1" i="0" u="none" strike="noStrike">
                          <a:solidFill>
                            <a:srgbClr val="000000"/>
                          </a:solidFill>
                          <a:latin typeface="ＭＳ Ｐゴシック"/>
                        </a:rPr>
                        <a:t>12</a:t>
                      </a:r>
                    </a:p>
                  </a:txBody>
                  <a:tcPr marL="0" marR="0" marT="0"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altLang="ja-JP" sz="1400" b="1" i="0" u="none" strike="noStrike">
                          <a:solidFill>
                            <a:srgbClr val="000000"/>
                          </a:solidFill>
                          <a:latin typeface="ＭＳ Ｐゴシック"/>
                        </a:rPr>
                        <a:t>92</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294682">
                <a:tc>
                  <a:txBody>
                    <a:bodyPr/>
                    <a:lstStyle/>
                    <a:p>
                      <a:pPr algn="l" fontAlgn="ctr"/>
                      <a:r>
                        <a:rPr lang="ja-JP" altLang="en-US" sz="1400" b="0" i="0" u="none" strike="noStrike">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a:solidFill>
                            <a:srgbClr val="FF0000"/>
                          </a:solidFill>
                          <a:latin typeface="ＭＳ Ｐゴシック"/>
                        </a:rPr>
                        <a:t>Q=2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1" i="0" u="none" strike="noStrike">
                          <a:solidFill>
                            <a:srgbClr val="000000"/>
                          </a:solidFill>
                          <a:latin typeface="ＭＳ Ｐゴシック"/>
                        </a:rPr>
                        <a:t>15</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altLang="ja-JP" sz="1400" b="1" i="0" u="none" strike="noStrike">
                          <a:solidFill>
                            <a:srgbClr val="000000"/>
                          </a:solidFill>
                          <a:latin typeface="ＭＳ Ｐゴシック"/>
                        </a:rPr>
                        <a:t>23</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28</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22</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12</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100</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r>
              <a:tr h="294682">
                <a:tc>
                  <a:txBody>
                    <a:bodyPr/>
                    <a:lstStyle/>
                    <a:p>
                      <a:pPr algn="ctr" rtl="0" fontAlgn="ctr"/>
                      <a:r>
                        <a:rPr lang="en-US" sz="1400" b="1" i="0" u="none" strike="noStrike">
                          <a:solidFill>
                            <a:srgbClr val="FF0000"/>
                          </a:solidFill>
                          <a:latin typeface="ＭＳ Ｐゴシック"/>
                        </a:rPr>
                        <a:t>L=1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a:solidFill>
                            <a:srgbClr val="FF0000"/>
                          </a:solidFill>
                          <a:latin typeface="ＭＳ Ｐゴシック"/>
                        </a:rPr>
                        <a:t>Q=3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1" i="0" u="none" strike="noStrike">
                          <a:solidFill>
                            <a:srgbClr val="000000"/>
                          </a:solidFill>
                          <a:latin typeface="ＭＳ Ｐゴシック"/>
                        </a:rPr>
                        <a:t>19</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altLang="ja-JP" sz="1400" b="1" i="0" u="none" strike="noStrike">
                          <a:solidFill>
                            <a:srgbClr val="000000"/>
                          </a:solidFill>
                          <a:latin typeface="ＭＳ Ｐゴシック"/>
                        </a:rPr>
                        <a:t>29</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39</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26</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19</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132</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r>
              <a:tr h="294682">
                <a:tc>
                  <a:txBody>
                    <a:bodyPr/>
                    <a:lstStyle/>
                    <a:p>
                      <a:pPr algn="l" fontAlgn="ctr"/>
                      <a:r>
                        <a:rPr lang="ja-JP" altLang="en-US" sz="1400" b="0" i="0" u="none" strike="noStrike">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a:solidFill>
                            <a:srgbClr val="FF0000"/>
                          </a:solidFill>
                          <a:latin typeface="ＭＳ Ｐゴシック"/>
                        </a:rPr>
                        <a:t>Q=4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1" i="0" u="none" strike="noStrike">
                          <a:solidFill>
                            <a:srgbClr val="000000"/>
                          </a:solidFill>
                          <a:latin typeface="ＭＳ Ｐゴシック"/>
                        </a:rPr>
                        <a:t>14</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altLang="ja-JP" sz="1400" b="1" i="0" u="none" strike="noStrike">
                          <a:solidFill>
                            <a:srgbClr val="000000"/>
                          </a:solidFill>
                          <a:latin typeface="ＭＳ Ｐゴシック"/>
                        </a:rPr>
                        <a:t>25</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33</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26</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13</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111</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r>
              <a:tr h="294682">
                <a:tc>
                  <a:txBody>
                    <a:bodyPr/>
                    <a:lstStyle/>
                    <a:p>
                      <a:pPr algn="l" fontAlgn="ctr"/>
                      <a:r>
                        <a:rPr lang="ja-JP" altLang="en-US" sz="1400" b="0" i="0" u="none" strike="noStrike">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rtl="0" fontAlgn="ctr"/>
                      <a:r>
                        <a:rPr lang="en-US" sz="1400" b="1" i="0" u="none" strike="noStrike">
                          <a:solidFill>
                            <a:srgbClr val="FF0000"/>
                          </a:solidFill>
                          <a:latin typeface="ＭＳ Ｐゴシック"/>
                        </a:rPr>
                        <a:t>Q=5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1400" b="1" i="0" u="none" strike="noStrike">
                          <a:solidFill>
                            <a:srgbClr val="000000"/>
                          </a:solidFill>
                          <a:latin typeface="ＭＳ Ｐゴシック"/>
                        </a:rPr>
                        <a:t>8</a:t>
                      </a:r>
                    </a:p>
                  </a:txBody>
                  <a:tcPr marL="0" marR="0" marT="0"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altLang="ja-JP" sz="1400" b="1" i="0" u="none" strike="noStrike">
                          <a:solidFill>
                            <a:srgbClr val="000000"/>
                          </a:solidFill>
                          <a:latin typeface="ＭＳ Ｐゴシック"/>
                        </a:rPr>
                        <a:t>16</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17</a:t>
                      </a:r>
                    </a:p>
                  </a:txBody>
                  <a:tcPr marL="0" marR="0" marT="0" marB="0" anchor="ctr">
                    <a:lnL>
                      <a:noFill/>
                    </a:lnL>
                    <a:lnR>
                      <a:noFill/>
                    </a:lnR>
                    <a:lnT>
                      <a:noFill/>
                    </a:lnT>
                    <a:lnB>
                      <a:noFill/>
                    </a:lnB>
                  </a:tcPr>
                </a:tc>
                <a:tc>
                  <a:txBody>
                    <a:bodyPr/>
                    <a:lstStyle/>
                    <a:p>
                      <a:pPr algn="ctr" fontAlgn="ctr"/>
                      <a:r>
                        <a:rPr lang="en-US" altLang="ja-JP" sz="1400" b="1" i="0" u="none" strike="noStrike">
                          <a:solidFill>
                            <a:srgbClr val="000000"/>
                          </a:solidFill>
                          <a:latin typeface="ＭＳ Ｐゴシック"/>
                        </a:rPr>
                        <a:t>17</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7</a:t>
                      </a:r>
                    </a:p>
                  </a:txBody>
                  <a:tcPr marL="0" marR="0" marT="0" marB="0" anchor="ctr">
                    <a:lnL>
                      <a:noFill/>
                    </a:lnL>
                    <a:lnR>
                      <a:noFill/>
                    </a:lnR>
                    <a:lnT>
                      <a:noFill/>
                    </a:lnT>
                    <a:lnB>
                      <a:noFill/>
                    </a:lnB>
                  </a:tcPr>
                </a:tc>
                <a:tc>
                  <a:txBody>
                    <a:bodyPr/>
                    <a:lstStyle/>
                    <a:p>
                      <a:pPr algn="ctr" fontAlgn="ctr"/>
                      <a:r>
                        <a:rPr lang="en-US" altLang="ja-JP" sz="1400" b="1" i="0" u="none" strike="noStrike" dirty="0">
                          <a:solidFill>
                            <a:srgbClr val="000000"/>
                          </a:solidFill>
                          <a:latin typeface="ＭＳ Ｐゴシック"/>
                        </a:rPr>
                        <a:t>65</a:t>
                      </a:r>
                    </a:p>
                  </a:txBody>
                  <a:tcPr marL="0" marR="0" marT="0" marB="0" anchor="ctr">
                    <a:lnL>
                      <a:noFill/>
                    </a:lnL>
                    <a:lnR w="6350" cap="flat" cmpd="sng" algn="ctr">
                      <a:solidFill>
                        <a:srgbClr val="000000"/>
                      </a:solidFill>
                      <a:prstDash val="solid"/>
                      <a:round/>
                      <a:headEnd type="none" w="med" len="med"/>
                      <a:tailEnd type="none" w="med" len="med"/>
                    </a:lnR>
                    <a:lnT>
                      <a:noFill/>
                    </a:lnT>
                    <a:lnB>
                      <a:noFill/>
                    </a:lnB>
                  </a:tcPr>
                </a:tc>
              </a:tr>
              <a:tr h="294682">
                <a:tc>
                  <a:txBody>
                    <a:bodyPr/>
                    <a:lstStyle/>
                    <a:p>
                      <a:pPr algn="l" fontAlgn="ctr"/>
                      <a:r>
                        <a:rPr lang="ja-JP" altLang="en-US" sz="1400" b="0" i="0" u="none" strike="noStrike">
                          <a:solidFill>
                            <a:srgbClr val="000000"/>
                          </a:solidFill>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rtl="0" fontAlgn="ctr"/>
                      <a:r>
                        <a:rPr lang="ja-JP" altLang="en-US" sz="1400" b="1" i="0" u="none" strike="noStrike">
                          <a:solidFill>
                            <a:srgbClr val="FF0000"/>
                          </a:solidFill>
                          <a:latin typeface="ＭＳ Ｐゴシック"/>
                        </a:rPr>
                        <a:t>小計</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a:solidFill>
                            <a:srgbClr val="000000"/>
                          </a:solidFill>
                          <a:latin typeface="ＭＳ Ｐゴシック"/>
                        </a:rPr>
                        <a:t>70</a:t>
                      </a:r>
                    </a:p>
                  </a:txBody>
                  <a:tcPr marL="0" marR="0" marT="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a:solidFill>
                            <a:srgbClr val="000000"/>
                          </a:solidFill>
                          <a:latin typeface="ＭＳ Ｐゴシック"/>
                        </a:rPr>
                        <a:t>117</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a:solidFill>
                            <a:srgbClr val="000000"/>
                          </a:solidFill>
                          <a:latin typeface="ＭＳ Ｐゴシック"/>
                        </a:rPr>
                        <a:t>140</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a:solidFill>
                            <a:srgbClr val="000000"/>
                          </a:solidFill>
                          <a:latin typeface="ＭＳ Ｐゴシック"/>
                        </a:rPr>
                        <a:t>110</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a:solidFill>
                            <a:srgbClr val="000000"/>
                          </a:solidFill>
                          <a:latin typeface="ＭＳ Ｐゴシック"/>
                        </a:rPr>
                        <a:t>63</a:t>
                      </a:r>
                    </a:p>
                  </a:txBody>
                  <a:tcPr marL="0" marR="0" marT="0"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altLang="ja-JP" sz="1400" b="1" i="0" u="none" strike="noStrike" dirty="0">
                          <a:solidFill>
                            <a:srgbClr val="000000"/>
                          </a:solidFill>
                          <a:latin typeface="ＭＳ Ｐゴシック"/>
                        </a:rPr>
                        <a:t>500</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提案手法に関する考察</a:t>
            </a:r>
            <a:endParaRPr kumimoji="1" lang="ja-JP" altLang="en-US" dirty="0"/>
          </a:p>
        </p:txBody>
      </p:sp>
      <p:sp>
        <p:nvSpPr>
          <p:cNvPr id="3" name="コンテンツ プレースホルダ 2"/>
          <p:cNvSpPr>
            <a:spLocks noGrp="1"/>
          </p:cNvSpPr>
          <p:nvPr>
            <p:ph idx="1"/>
          </p:nvPr>
        </p:nvSpPr>
        <p:spPr>
          <a:xfrm>
            <a:off x="1285852" y="1447800"/>
            <a:ext cx="7498080" cy="5124472"/>
          </a:xfrm>
        </p:spPr>
        <p:txBody>
          <a:bodyPr>
            <a:normAutofit fontScale="62500" lnSpcReduction="20000"/>
          </a:bodyPr>
          <a:lstStyle/>
          <a:p>
            <a:pPr>
              <a:lnSpc>
                <a:spcPct val="120000"/>
              </a:lnSpc>
            </a:pPr>
            <a:r>
              <a:rPr lang="ja-JP" altLang="en-US" dirty="0" smtClean="0"/>
              <a:t>多次元データにおいて、ノンパラメトリックな方法に基づいて、個人を多次元尺度上に布置することができる。</a:t>
            </a:r>
            <a:endParaRPr lang="en-US" altLang="ja-JP" dirty="0" smtClean="0"/>
          </a:p>
          <a:p>
            <a:pPr>
              <a:lnSpc>
                <a:spcPct val="120000"/>
              </a:lnSpc>
              <a:buNone/>
            </a:pPr>
            <a:endParaRPr lang="en-US" altLang="ja-JP" dirty="0" smtClean="0"/>
          </a:p>
          <a:p>
            <a:pPr>
              <a:lnSpc>
                <a:spcPct val="120000"/>
              </a:lnSpc>
            </a:pPr>
            <a:r>
              <a:rPr lang="ja-JP" altLang="en-US" dirty="0" smtClean="0"/>
              <a:t>では、探索的な場合のアルゴリズムはどのように構築するか。（要素の識別性の問題をどのように回避するか。）</a:t>
            </a:r>
            <a:endParaRPr lang="en-US" altLang="ja-JP" dirty="0" smtClean="0"/>
          </a:p>
          <a:p>
            <a:pPr>
              <a:lnSpc>
                <a:spcPct val="120000"/>
              </a:lnSpc>
              <a:buNone/>
            </a:pPr>
            <a:endParaRPr lang="en-US" altLang="ja-JP" dirty="0" smtClean="0"/>
          </a:p>
          <a:p>
            <a:pPr>
              <a:lnSpc>
                <a:spcPct val="120000"/>
              </a:lnSpc>
            </a:pPr>
            <a:r>
              <a:rPr lang="ja-JP" altLang="en-US" dirty="0" smtClean="0"/>
              <a:t>また、仮にアルゴリズムができたとしても、各次元内のＶの要素はその次元の選択確率への寄与であり、従来のような選択確率そのものではない。　</a:t>
            </a:r>
            <a:r>
              <a:rPr lang="ja-JP" altLang="en-US" dirty="0" smtClean="0">
                <a:solidFill>
                  <a:srgbClr val="FF0000"/>
                </a:solidFill>
              </a:rPr>
              <a:t>→Ｖの意味付けなどの検討すべき点が残るか。</a:t>
            </a:r>
            <a:endParaRPr lang="en-US" altLang="ja-JP" dirty="0" smtClean="0">
              <a:solidFill>
                <a:srgbClr val="FF0000"/>
              </a:solidFill>
            </a:endParaRPr>
          </a:p>
          <a:p>
            <a:pPr>
              <a:lnSpc>
                <a:spcPct val="120000"/>
              </a:lnSpc>
            </a:pPr>
            <a:endParaRPr lang="en-US" altLang="ja-JP" dirty="0" smtClean="0">
              <a:solidFill>
                <a:srgbClr val="FF0000"/>
              </a:solidFill>
            </a:endParaRPr>
          </a:p>
          <a:p>
            <a:pPr>
              <a:lnSpc>
                <a:spcPct val="120000"/>
              </a:lnSpc>
            </a:pPr>
            <a:r>
              <a:rPr lang="ja-JP" altLang="en-US" dirty="0" smtClean="0">
                <a:solidFill>
                  <a:srgbClr val="FF0000"/>
                </a:solidFill>
              </a:rPr>
              <a:t>Ｖに関する図式的な表現もやや難しい。</a:t>
            </a:r>
            <a:endParaRPr lang="en-US" altLang="ja-JP" dirty="0" smtClean="0">
              <a:solidFill>
                <a:srgbClr val="FF0000"/>
              </a:solidFill>
            </a:endParaRPr>
          </a:p>
          <a:p>
            <a:pPr>
              <a:lnSpc>
                <a:spcPct val="120000"/>
              </a:lnSpc>
              <a:buNone/>
            </a:pPr>
            <a:endParaRPr lang="en-US" altLang="ja-JP" dirty="0" smtClean="0"/>
          </a:p>
          <a:p>
            <a:endParaRPr lang="en-US" altLang="ja-JP" dirty="0" smtClean="0"/>
          </a:p>
          <a:p>
            <a:pPr>
              <a:buNone/>
            </a:pPr>
            <a:endParaRPr lang="en-US" altLang="ja-JP" dirty="0" smtClean="0"/>
          </a:p>
          <a:p>
            <a:endParaRPr kumimoji="1" lang="ja-JP" alt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57290" y="-24"/>
            <a:ext cx="7498080" cy="1143000"/>
          </a:xfrm>
        </p:spPr>
        <p:txBody>
          <a:bodyPr/>
          <a:lstStyle/>
          <a:p>
            <a:r>
              <a:rPr kumimoji="1" lang="ja-JP" altLang="en-US" dirty="0" smtClean="0"/>
              <a:t>まとめ：ＮＴＴモデルの特徴</a:t>
            </a:r>
            <a:endParaRPr kumimoji="1" lang="ja-JP" altLang="en-US" dirty="0"/>
          </a:p>
        </p:txBody>
      </p:sp>
      <p:sp>
        <p:nvSpPr>
          <p:cNvPr id="3" name="コンテンツ プレースホルダ 2"/>
          <p:cNvSpPr>
            <a:spLocks noGrp="1"/>
          </p:cNvSpPr>
          <p:nvPr>
            <p:ph idx="1"/>
          </p:nvPr>
        </p:nvSpPr>
        <p:spPr>
          <a:xfrm>
            <a:off x="1071538" y="1071546"/>
            <a:ext cx="7719274" cy="6072230"/>
          </a:xfrm>
        </p:spPr>
        <p:txBody>
          <a:bodyPr>
            <a:normAutofit fontScale="77500" lnSpcReduction="20000"/>
          </a:bodyPr>
          <a:lstStyle/>
          <a:p>
            <a:pPr>
              <a:buNone/>
            </a:pPr>
            <a:endParaRPr lang="ja-JP" altLang="en-US" dirty="0" smtClean="0"/>
          </a:p>
          <a:p>
            <a:r>
              <a:rPr lang="ja-JP" altLang="en-US" sz="2900" dirty="0" smtClean="0"/>
              <a:t>反復計算および要素の更新において、ノンパラメトリックな方法に基づき、潜在クラスの要素と所属ランクが推定される．</a:t>
            </a:r>
            <a:endParaRPr lang="en-US" altLang="ja-JP" sz="2900" dirty="0" smtClean="0"/>
          </a:p>
          <a:p>
            <a:endParaRPr lang="en-US" altLang="ja-JP" sz="2900" dirty="0" smtClean="0"/>
          </a:p>
          <a:p>
            <a:r>
              <a:rPr lang="ja-JP" altLang="en-US" sz="2900" dirty="0" smtClean="0"/>
              <a:t>今回検討したモデルはノンパラメトリックな方法のもとでの，</a:t>
            </a:r>
            <a:r>
              <a:rPr lang="en-US" altLang="ja-JP" sz="2900" dirty="0" smtClean="0"/>
              <a:t>SOM</a:t>
            </a:r>
            <a:r>
              <a:rPr lang="ja-JP" altLang="en-US" sz="2900" dirty="0" smtClean="0"/>
              <a:t>のアルゴリズムを利用した潜在クラスモデルとして位置づけられる．</a:t>
            </a:r>
            <a:r>
              <a:rPr lang="ja-JP" altLang="en-US" sz="2900" dirty="0" smtClean="0">
                <a:solidFill>
                  <a:schemeClr val="tx2">
                    <a:lumMod val="60000"/>
                    <a:lumOff val="40000"/>
                  </a:schemeClr>
                </a:solidFill>
              </a:rPr>
              <a:t>→従来の方法論</a:t>
            </a:r>
            <a:r>
              <a:rPr lang="en-US" altLang="ja-JP" sz="2900" dirty="0" smtClean="0">
                <a:solidFill>
                  <a:schemeClr val="tx2">
                    <a:lumMod val="60000"/>
                    <a:lumOff val="40000"/>
                  </a:schemeClr>
                </a:solidFill>
              </a:rPr>
              <a:t>(</a:t>
            </a:r>
            <a:r>
              <a:rPr lang="ja-JP" altLang="en-US" sz="2900" dirty="0" smtClean="0">
                <a:solidFill>
                  <a:schemeClr val="tx2">
                    <a:lumMod val="60000"/>
                    <a:lumOff val="40000"/>
                  </a:schemeClr>
                </a:solidFill>
              </a:rPr>
              <a:t>例えば混合分布モデルやノンパラメトリック</a:t>
            </a:r>
            <a:r>
              <a:rPr lang="en-US" altLang="ja-JP" sz="2900" dirty="0" smtClean="0">
                <a:solidFill>
                  <a:schemeClr val="tx2">
                    <a:lumMod val="60000"/>
                    <a:lumOff val="40000"/>
                  </a:schemeClr>
                </a:solidFill>
              </a:rPr>
              <a:t>IRT)</a:t>
            </a:r>
            <a:r>
              <a:rPr lang="ja-JP" altLang="en-US" sz="2900" dirty="0" smtClean="0">
                <a:solidFill>
                  <a:schemeClr val="tx2">
                    <a:lumMod val="60000"/>
                    <a:lumOff val="40000"/>
                  </a:schemeClr>
                </a:solidFill>
              </a:rPr>
              <a:t>との類似点を示唆．</a:t>
            </a:r>
            <a:endParaRPr lang="en-US" altLang="ja-JP" sz="2900" dirty="0" smtClean="0">
              <a:solidFill>
                <a:schemeClr val="tx2">
                  <a:lumMod val="60000"/>
                  <a:lumOff val="40000"/>
                </a:schemeClr>
              </a:solidFill>
            </a:endParaRPr>
          </a:p>
          <a:p>
            <a:endParaRPr lang="en-US" altLang="ja-JP" sz="2900" dirty="0" smtClean="0">
              <a:solidFill>
                <a:schemeClr val="tx2">
                  <a:lumMod val="60000"/>
                  <a:lumOff val="40000"/>
                </a:schemeClr>
              </a:solidFill>
            </a:endParaRPr>
          </a:p>
          <a:p>
            <a:r>
              <a:rPr lang="ja-JP" altLang="en-US" sz="2900" dirty="0" smtClean="0"/>
              <a:t>推定アルゴリズム（</a:t>
            </a:r>
            <a:r>
              <a:rPr lang="en-US" altLang="ja-JP" sz="2900" dirty="0" smtClean="0"/>
              <a:t>e.g., </a:t>
            </a:r>
            <a:r>
              <a:rPr lang="ja-JP" altLang="en-US" sz="2900" dirty="0" smtClean="0"/>
              <a:t>更新幅や順序制約）の構築や結果の解釈（</a:t>
            </a:r>
            <a:r>
              <a:rPr lang="en-US" altLang="ja-JP" sz="2900" dirty="0" smtClean="0"/>
              <a:t>e.g., </a:t>
            </a:r>
            <a:r>
              <a:rPr lang="ja-JP" altLang="en-US" sz="2900" dirty="0" smtClean="0"/>
              <a:t>多次元モデルにおける、Ｖの正答率への寄与）についての独自性も示唆．</a:t>
            </a:r>
            <a:endParaRPr lang="en-US" altLang="ja-JP" sz="2900" dirty="0" smtClean="0"/>
          </a:p>
          <a:p>
            <a:endParaRPr lang="en-US" altLang="ja-JP" sz="2900" dirty="0" smtClean="0"/>
          </a:p>
          <a:p>
            <a:r>
              <a:rPr lang="ja-JP" altLang="en-US" sz="2900" dirty="0" smtClean="0"/>
              <a:t>とりわけ，ベイズ基準を用いた場合、事前分布の設定により潜在ランクの度数分布の調整が可能である．</a:t>
            </a:r>
            <a:endParaRPr lang="en-US" altLang="ja-JP" sz="2900" dirty="0" smtClean="0"/>
          </a:p>
          <a:p>
            <a:endParaRPr lang="en-US" altLang="ja-JP" sz="2900" dirty="0" smtClean="0"/>
          </a:p>
          <a:p>
            <a:r>
              <a:rPr lang="ja-JP" altLang="en-US" sz="2900" dirty="0" smtClean="0"/>
              <a:t>多次元、多値への拡張も容易。</a:t>
            </a:r>
            <a:endParaRPr lang="en-US" altLang="ja-JP" sz="2900" dirty="0" smtClean="0"/>
          </a:p>
          <a:p>
            <a:endParaRPr lang="ja-JP" altLang="en-US" sz="2900"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今後の課題</a:t>
            </a:r>
            <a:endParaRPr kumimoji="1" lang="ja-JP" altLang="en-US" dirty="0"/>
          </a:p>
        </p:txBody>
      </p:sp>
      <p:sp>
        <p:nvSpPr>
          <p:cNvPr id="3" name="コンテンツ プレースホルダ 2"/>
          <p:cNvSpPr>
            <a:spLocks noGrp="1"/>
          </p:cNvSpPr>
          <p:nvPr>
            <p:ph idx="1"/>
          </p:nvPr>
        </p:nvSpPr>
        <p:spPr>
          <a:xfrm>
            <a:off x="1435608" y="1447800"/>
            <a:ext cx="7498080" cy="5124472"/>
          </a:xfrm>
        </p:spPr>
        <p:txBody>
          <a:bodyPr>
            <a:normAutofit fontScale="62500" lnSpcReduction="20000"/>
          </a:bodyPr>
          <a:lstStyle/>
          <a:p>
            <a:r>
              <a:rPr lang="ja-JP" altLang="en-US" sz="3400" dirty="0" smtClean="0">
                <a:solidFill>
                  <a:schemeClr val="accent3">
                    <a:lumMod val="60000"/>
                    <a:lumOff val="40000"/>
                  </a:schemeClr>
                </a:solidFill>
              </a:rPr>
              <a:t>教育心理（教育社会？）学的観点</a:t>
            </a:r>
            <a:endParaRPr lang="en-US" altLang="ja-JP" sz="3400" dirty="0" smtClean="0">
              <a:solidFill>
                <a:schemeClr val="accent3">
                  <a:lumMod val="60000"/>
                  <a:lumOff val="40000"/>
                </a:schemeClr>
              </a:solidFill>
            </a:endParaRPr>
          </a:p>
          <a:p>
            <a:pPr>
              <a:buNone/>
            </a:pPr>
            <a:r>
              <a:rPr lang="ja-JP" altLang="en-US" dirty="0" smtClean="0">
                <a:solidFill>
                  <a:schemeClr val="accent3">
                    <a:lumMod val="60000"/>
                    <a:lumOff val="40000"/>
                  </a:schemeClr>
                </a:solidFill>
              </a:rPr>
              <a:t>　</a:t>
            </a:r>
            <a:r>
              <a:rPr lang="ja-JP" altLang="en-US" sz="3100" dirty="0" smtClean="0"/>
              <a:t>・離散的な潜在ランクに基づく評価が学習者に与える心理的影響。</a:t>
            </a:r>
            <a:endParaRPr lang="en-US" altLang="ja-JP" sz="3100" dirty="0" smtClean="0"/>
          </a:p>
          <a:p>
            <a:pPr>
              <a:buNone/>
            </a:pPr>
            <a:endParaRPr lang="en-US" altLang="ja-JP" sz="3100" dirty="0" smtClean="0"/>
          </a:p>
          <a:p>
            <a:pPr>
              <a:buNone/>
            </a:pPr>
            <a:r>
              <a:rPr lang="ja-JP" altLang="en-US" sz="3100" dirty="0" smtClean="0"/>
              <a:t>　・潜在ランクの意味付けおよびフィードバックにまつわる問題。</a:t>
            </a:r>
            <a:endParaRPr lang="en-US" altLang="ja-JP" sz="3100" dirty="0" smtClean="0"/>
          </a:p>
          <a:p>
            <a:pPr>
              <a:buNone/>
            </a:pPr>
            <a:endParaRPr lang="en-US" altLang="ja-JP" sz="3400" dirty="0" smtClean="0"/>
          </a:p>
          <a:p>
            <a:r>
              <a:rPr lang="ja-JP" altLang="en-US" sz="3400" dirty="0" smtClean="0">
                <a:solidFill>
                  <a:schemeClr val="accent3">
                    <a:lumMod val="60000"/>
                    <a:lumOff val="40000"/>
                  </a:schemeClr>
                </a:solidFill>
              </a:rPr>
              <a:t>方法論的な観点</a:t>
            </a:r>
            <a:endParaRPr lang="en-US" altLang="ja-JP" sz="3400" dirty="0" smtClean="0">
              <a:solidFill>
                <a:schemeClr val="accent3">
                  <a:lumMod val="60000"/>
                  <a:lumOff val="40000"/>
                </a:schemeClr>
              </a:solidFill>
            </a:endParaRPr>
          </a:p>
          <a:p>
            <a:pPr>
              <a:buNone/>
            </a:pPr>
            <a:r>
              <a:rPr lang="ja-JP" altLang="en-US" dirty="0" smtClean="0">
                <a:solidFill>
                  <a:schemeClr val="accent3">
                    <a:lumMod val="60000"/>
                    <a:lumOff val="40000"/>
                  </a:schemeClr>
                </a:solidFill>
              </a:rPr>
              <a:t>　</a:t>
            </a:r>
            <a:r>
              <a:rPr lang="ja-JP" altLang="en-US" sz="3100" dirty="0" smtClean="0"/>
              <a:t>・分析モデルの構築・改良。</a:t>
            </a:r>
            <a:endParaRPr lang="en-US" altLang="ja-JP" sz="3100" dirty="0" smtClean="0"/>
          </a:p>
          <a:p>
            <a:pPr>
              <a:buNone/>
            </a:pPr>
            <a:endParaRPr kumimoji="1" lang="en-US" altLang="ja-JP" sz="3100" dirty="0" smtClean="0"/>
          </a:p>
          <a:p>
            <a:pPr>
              <a:buNone/>
            </a:pPr>
            <a:r>
              <a:rPr lang="ja-JP" altLang="en-US" sz="3100" dirty="0" smtClean="0"/>
              <a:t>　・多次元モデルにおける次元数の推定。</a:t>
            </a:r>
            <a:endParaRPr lang="en-US" altLang="ja-JP" sz="3100" dirty="0" smtClean="0"/>
          </a:p>
          <a:p>
            <a:pPr>
              <a:buNone/>
            </a:pPr>
            <a:endParaRPr lang="en-US" altLang="ja-JP" sz="3100" dirty="0" smtClean="0"/>
          </a:p>
          <a:p>
            <a:pPr>
              <a:buNone/>
            </a:pPr>
            <a:r>
              <a:rPr kumimoji="1" lang="ja-JP" altLang="en-US" sz="3100" dirty="0" smtClean="0"/>
              <a:t>　・個人の所属ランクの推定の一貫性を高める意図と、外的基準との相関分析の際の過小評価の問題との対応（いわば</a:t>
            </a:r>
            <a:r>
              <a:rPr kumimoji="1" lang="en-US" altLang="ja-JP" sz="3100" dirty="0" smtClean="0"/>
              <a:t>NTT</a:t>
            </a:r>
            <a:r>
              <a:rPr kumimoji="1" lang="ja-JP" altLang="en-US" sz="3100" dirty="0" smtClean="0"/>
              <a:t>はどのような文脈・データに対して用いていくべきなのか）。</a:t>
            </a:r>
            <a:endParaRPr kumimoji="1" lang="ja-JP" altLang="en-US" sz="31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序論</a:t>
            </a:r>
            <a:endParaRPr kumimoji="1" lang="ja-JP" altLang="en-US" dirty="0"/>
          </a:p>
        </p:txBody>
      </p:sp>
      <p:sp>
        <p:nvSpPr>
          <p:cNvPr id="3" name="コンテンツ プレースホルダ 2"/>
          <p:cNvSpPr>
            <a:spLocks noGrp="1"/>
          </p:cNvSpPr>
          <p:nvPr>
            <p:ph idx="1"/>
          </p:nvPr>
        </p:nvSpPr>
        <p:spPr>
          <a:xfrm>
            <a:off x="1214414" y="1447800"/>
            <a:ext cx="7643866" cy="5053034"/>
          </a:xfrm>
        </p:spPr>
        <p:txBody>
          <a:bodyPr>
            <a:normAutofit fontScale="55000" lnSpcReduction="20000"/>
          </a:bodyPr>
          <a:lstStyle/>
          <a:p>
            <a:r>
              <a:rPr lang="ja-JP" altLang="en-US" dirty="0" smtClean="0"/>
              <a:t>ニューラルテスト理論（</a:t>
            </a:r>
            <a:r>
              <a:rPr lang="en-US" altLang="ja-JP" sz="2900" dirty="0" smtClean="0"/>
              <a:t>MTT; </a:t>
            </a:r>
            <a:r>
              <a:rPr lang="en-US" altLang="ja-JP" sz="2900" dirty="0" err="1" smtClean="0"/>
              <a:t>Shojima</a:t>
            </a:r>
            <a:r>
              <a:rPr lang="en-US" altLang="ja-JP" sz="2900" dirty="0" smtClean="0"/>
              <a:t>, 2007, 2008</a:t>
            </a:r>
            <a:r>
              <a:rPr lang="ja-JP" altLang="en-US" sz="2900" dirty="0" smtClean="0"/>
              <a:t>）</a:t>
            </a:r>
            <a:r>
              <a:rPr lang="ja-JP" altLang="en-US" dirty="0" smtClean="0"/>
              <a:t>は，自己組織化マップのメカニズムを応用した，テストデータを分析する為の潜在ランク理論。</a:t>
            </a:r>
            <a:endParaRPr lang="en-US" altLang="ja-JP" dirty="0" smtClean="0"/>
          </a:p>
          <a:p>
            <a:endParaRPr lang="en-US" altLang="ja-JP" dirty="0" smtClean="0"/>
          </a:p>
          <a:p>
            <a:r>
              <a:rPr lang="en-US" altLang="ja-JP" dirty="0" smtClean="0"/>
              <a:t>NTT</a:t>
            </a:r>
            <a:r>
              <a:rPr lang="ja-JP" altLang="en-US" dirty="0" smtClean="0"/>
              <a:t>モデルにおいては，各項目の各カテゴリに対する選択確率を表す項目参照プロファイル</a:t>
            </a:r>
            <a:r>
              <a:rPr lang="ja-JP" altLang="en-US" sz="2900" dirty="0" smtClean="0"/>
              <a:t>（</a:t>
            </a:r>
            <a:r>
              <a:rPr lang="en-US" altLang="ja-JP" sz="2900" dirty="0" smtClean="0"/>
              <a:t>Item Category Reference Profiles : ICRP) </a:t>
            </a:r>
            <a:r>
              <a:rPr lang="ja-JP" altLang="en-US" dirty="0" smtClean="0"/>
              <a:t>が潜在ランクごとに推定され，同時に回答者は離散的な潜在ランク上に配置される．</a:t>
            </a:r>
            <a:endParaRPr lang="en-US" altLang="ja-JP" dirty="0" smtClean="0"/>
          </a:p>
          <a:p>
            <a:endParaRPr kumimoji="1" lang="en-US" altLang="ja-JP" dirty="0" smtClean="0"/>
          </a:p>
          <a:p>
            <a:r>
              <a:rPr lang="ja-JP" altLang="en-US" dirty="0" smtClean="0">
                <a:solidFill>
                  <a:srgbClr val="FF0000"/>
                </a:solidFill>
              </a:rPr>
              <a:t>宇佐美</a:t>
            </a:r>
            <a:r>
              <a:rPr lang="en-US" altLang="ja-JP" dirty="0" smtClean="0">
                <a:solidFill>
                  <a:srgbClr val="FF0000"/>
                </a:solidFill>
              </a:rPr>
              <a:t>(2009a)</a:t>
            </a:r>
            <a:r>
              <a:rPr lang="ja-JP" altLang="en-US" dirty="0" smtClean="0">
                <a:solidFill>
                  <a:srgbClr val="FF0000"/>
                </a:solidFill>
              </a:rPr>
              <a:t>における指摘</a:t>
            </a:r>
            <a:endParaRPr lang="en-US" altLang="ja-JP" dirty="0" smtClean="0">
              <a:solidFill>
                <a:srgbClr val="FF0000"/>
              </a:solidFill>
            </a:endParaRPr>
          </a:p>
          <a:p>
            <a:pPr>
              <a:buNone/>
            </a:pPr>
            <a:r>
              <a:rPr lang="ja-JP" altLang="en-US" dirty="0" smtClean="0"/>
              <a:t>　</a:t>
            </a:r>
            <a:r>
              <a:rPr lang="ja-JP" altLang="en-US" dirty="0" smtClean="0">
                <a:solidFill>
                  <a:schemeClr val="accent3">
                    <a:lumMod val="60000"/>
                    <a:lumOff val="40000"/>
                  </a:schemeClr>
                </a:solidFill>
              </a:rPr>
              <a:t>・方法論的な観点</a:t>
            </a:r>
            <a:r>
              <a:rPr lang="en-US" altLang="ja-JP" dirty="0" smtClean="0">
                <a:solidFill>
                  <a:schemeClr val="accent3">
                    <a:lumMod val="60000"/>
                    <a:lumOff val="40000"/>
                  </a:schemeClr>
                </a:solidFill>
              </a:rPr>
              <a:t>…</a:t>
            </a:r>
            <a:r>
              <a:rPr lang="ja-JP" altLang="en-US" dirty="0" smtClean="0"/>
              <a:t>潜在ランク，分析モデルの構築・改良などおよび</a:t>
            </a:r>
            <a:r>
              <a:rPr lang="en-US" altLang="ja-JP" dirty="0" smtClean="0"/>
              <a:t>ICRP</a:t>
            </a:r>
            <a:r>
              <a:rPr lang="ja-JP" altLang="en-US" dirty="0" smtClean="0"/>
              <a:t>の推定精度，項目サンプリングを超えた潜在ランクの推定値の一貫性</a:t>
            </a:r>
            <a:endParaRPr lang="en-US" altLang="ja-JP" dirty="0" smtClean="0"/>
          </a:p>
          <a:p>
            <a:pPr>
              <a:buNone/>
            </a:pPr>
            <a:endParaRPr lang="en-US" altLang="ja-JP" dirty="0" smtClean="0"/>
          </a:p>
          <a:p>
            <a:pPr>
              <a:buNone/>
            </a:pPr>
            <a:r>
              <a:rPr lang="ja-JP" altLang="en-US" dirty="0" smtClean="0"/>
              <a:t>　</a:t>
            </a:r>
            <a:r>
              <a:rPr lang="ja-JP" altLang="en-US" dirty="0" smtClean="0">
                <a:solidFill>
                  <a:schemeClr val="accent3">
                    <a:lumMod val="60000"/>
                    <a:lumOff val="40000"/>
                  </a:schemeClr>
                </a:solidFill>
              </a:rPr>
              <a:t>・教育心理（教育社会？）学的観点</a:t>
            </a:r>
            <a:r>
              <a:rPr lang="en-US" altLang="ja-JP" dirty="0" smtClean="0">
                <a:solidFill>
                  <a:schemeClr val="accent3">
                    <a:lumMod val="60000"/>
                    <a:lumOff val="40000"/>
                  </a:schemeClr>
                </a:solidFill>
              </a:rPr>
              <a:t>…</a:t>
            </a:r>
            <a:r>
              <a:rPr lang="ja-JP" altLang="en-US" dirty="0" smtClean="0"/>
              <a:t>実用に際し潜在ランクに基づく評価が学習者に与える影響に関する，方法論的な議論とは異なる側面．</a:t>
            </a:r>
            <a:endParaRPr lang="en-US" altLang="ja-JP" dirty="0" smtClean="0"/>
          </a:p>
          <a:p>
            <a:endParaRPr lang="en-US" altLang="ja-JP" dirty="0" smtClean="0"/>
          </a:p>
          <a:p>
            <a:pPr>
              <a:buNone/>
            </a:pPr>
            <a:r>
              <a:rPr lang="ja-JP" altLang="en-US" dirty="0" smtClean="0"/>
              <a:t>　の</a:t>
            </a:r>
            <a:r>
              <a:rPr lang="en-US" altLang="ja-JP" dirty="0" smtClean="0"/>
              <a:t>2</a:t>
            </a:r>
            <a:r>
              <a:rPr lang="ja-JP" altLang="en-US" dirty="0" smtClean="0"/>
              <a:t>点からの検討の必要性．</a:t>
            </a:r>
            <a:endParaRPr lang="en-US" altLang="ja-JP" dirty="0" smtClean="0"/>
          </a:p>
          <a:p>
            <a:pPr>
              <a:buNone/>
            </a:pPr>
            <a:r>
              <a:rPr lang="ja-JP" altLang="en-US" dirty="0" smtClean="0"/>
              <a:t>　　</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blinds(horizontal)">
                                      <p:cBhvr>
                                        <p:cTn id="10" dur="500"/>
                                        <p:tgtEl>
                                          <p:spTgt spid="3">
                                            <p:txEl>
                                              <p:pRg st="5" end="5"/>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blinds(horizontal)">
                                      <p:cBhvr>
                                        <p:cTn id="13" dur="500"/>
                                        <p:tgtEl>
                                          <p:spTgt spid="3">
                                            <p:txEl>
                                              <p:pRg st="7" end="7"/>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3">
                                            <p:txEl>
                                              <p:pRg st="9" end="9"/>
                                            </p:txEl>
                                          </p:spTgt>
                                        </p:tgtEl>
                                        <p:attrNameLst>
                                          <p:attrName>style.visibility</p:attrName>
                                        </p:attrNameLst>
                                      </p:cBhvr>
                                      <p:to>
                                        <p:strVal val="visible"/>
                                      </p:to>
                                    </p:set>
                                    <p:animEffect transition="in" filter="blinds(horizontal)">
                                      <p:cBhvr>
                                        <p:cTn id="1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a:xfrm>
            <a:off x="1288762" y="1000108"/>
            <a:ext cx="7498080" cy="5500726"/>
          </a:xfrm>
        </p:spPr>
        <p:txBody>
          <a:bodyPr>
            <a:normAutofit fontScale="85000" lnSpcReduction="20000"/>
          </a:bodyPr>
          <a:lstStyle/>
          <a:p>
            <a:pPr>
              <a:buNone/>
            </a:pPr>
            <a:r>
              <a:rPr lang="ja-JP" altLang="en-US" dirty="0" smtClean="0">
                <a:solidFill>
                  <a:schemeClr val="accent3">
                    <a:lumMod val="60000"/>
                    <a:lumOff val="40000"/>
                  </a:schemeClr>
                </a:solidFill>
              </a:rPr>
              <a:t>更には→</a:t>
            </a:r>
            <a:endParaRPr lang="en-US" altLang="ja-JP" dirty="0" smtClean="0">
              <a:solidFill>
                <a:schemeClr val="accent3">
                  <a:lumMod val="60000"/>
                  <a:lumOff val="40000"/>
                </a:schemeClr>
              </a:solidFill>
            </a:endParaRPr>
          </a:p>
          <a:p>
            <a:pPr>
              <a:buNone/>
            </a:pPr>
            <a:endParaRPr lang="en-US" altLang="ja-JP" dirty="0" smtClean="0">
              <a:solidFill>
                <a:schemeClr val="accent3">
                  <a:lumMod val="60000"/>
                  <a:lumOff val="40000"/>
                </a:schemeClr>
              </a:solidFill>
            </a:endParaRPr>
          </a:p>
          <a:p>
            <a:r>
              <a:rPr lang="ja-JP" altLang="en-US" sz="2800" dirty="0" smtClean="0"/>
              <a:t>方法論的問題において，</a:t>
            </a:r>
            <a:r>
              <a:rPr lang="en-US" altLang="ja-JP" sz="2800" dirty="0" smtClean="0"/>
              <a:t>NTT</a:t>
            </a:r>
            <a:r>
              <a:rPr lang="ja-JP" altLang="en-US" sz="2800" dirty="0" smtClean="0"/>
              <a:t>そのものに関する，内的な意味の理論的構築だけでなく、ほかの統計モデルとの比較検討といった外的な視点も重要</a:t>
            </a:r>
            <a:r>
              <a:rPr lang="ja-JP" altLang="en-US" dirty="0" smtClean="0"/>
              <a:t>．</a:t>
            </a:r>
            <a:endParaRPr lang="en-US" altLang="ja-JP" dirty="0" smtClean="0"/>
          </a:p>
          <a:p>
            <a:endParaRPr lang="en-US" altLang="ja-JP" dirty="0" smtClean="0"/>
          </a:p>
          <a:p>
            <a:pPr>
              <a:buNone/>
            </a:pPr>
            <a:endParaRPr lang="en-US" altLang="ja-JP" dirty="0" smtClean="0"/>
          </a:p>
          <a:p>
            <a:pPr>
              <a:buNone/>
            </a:pPr>
            <a:r>
              <a:rPr lang="ja-JP" altLang="en-US" dirty="0" smtClean="0">
                <a:solidFill>
                  <a:schemeClr val="accent3">
                    <a:lumMod val="60000"/>
                    <a:lumOff val="40000"/>
                  </a:schemeClr>
                </a:solidFill>
              </a:rPr>
              <a:t>本発表の目的</a:t>
            </a:r>
            <a:endParaRPr lang="en-US" altLang="ja-JP" dirty="0" smtClean="0">
              <a:solidFill>
                <a:schemeClr val="accent3">
                  <a:lumMod val="60000"/>
                  <a:lumOff val="40000"/>
                </a:schemeClr>
              </a:solidFill>
            </a:endParaRPr>
          </a:p>
          <a:p>
            <a:pPr>
              <a:buNone/>
            </a:pPr>
            <a:endParaRPr lang="en-US" altLang="ja-JP" dirty="0" smtClean="0">
              <a:solidFill>
                <a:schemeClr val="accent3">
                  <a:lumMod val="60000"/>
                  <a:lumOff val="40000"/>
                </a:schemeClr>
              </a:solidFill>
            </a:endParaRPr>
          </a:p>
          <a:p>
            <a:r>
              <a:rPr lang="ja-JP" altLang="en-US" sz="2800" dirty="0" smtClean="0"/>
              <a:t>上記の方法論的な観点からの問題に焦点を当て，</a:t>
            </a:r>
            <a:r>
              <a:rPr lang="en-US" altLang="ja-JP" sz="2800" dirty="0" smtClean="0"/>
              <a:t>NTT</a:t>
            </a:r>
            <a:r>
              <a:rPr lang="ja-JP" altLang="en-US" sz="2800" dirty="0" smtClean="0"/>
              <a:t>に基づく応用モデルの検討を，特に多次元モデルと一対比較モデルを中心に行う．</a:t>
            </a:r>
            <a:endParaRPr lang="en-US" altLang="ja-JP" sz="2800" dirty="0" smtClean="0"/>
          </a:p>
          <a:p>
            <a:endParaRPr lang="en-US" altLang="ja-JP" sz="2800" dirty="0" smtClean="0"/>
          </a:p>
          <a:p>
            <a:r>
              <a:rPr lang="ja-JP" altLang="en-US" sz="2800" dirty="0" smtClean="0"/>
              <a:t>さらにこれらのモデルに関して外的な視点も交えた理論的考察を試みる．</a:t>
            </a:r>
            <a:endParaRPr lang="en-US" altLang="ja-JP" sz="2800" dirty="0" smtClean="0"/>
          </a:p>
          <a:p>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blinds(horizontal)">
                                      <p:cBhvr>
                                        <p:cTn id="7" dur="500"/>
                                        <p:tgtEl>
                                          <p:spTgt spid="3">
                                            <p:txEl>
                                              <p:pRg st="5" end="5"/>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blinds(horizontal)">
                                      <p:cBhvr>
                                        <p:cTn id="10" dur="500"/>
                                        <p:tgtEl>
                                          <p:spTgt spid="3">
                                            <p:txEl>
                                              <p:pRg st="7" end="7"/>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Effect transition="in" filter="blinds(horizontal)">
                                      <p:cBhvr>
                                        <p:cTn id="13"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NTT</a:t>
            </a:r>
            <a:r>
              <a:rPr lang="ja-JP" altLang="en-US" dirty="0" smtClean="0"/>
              <a:t>と一対比較モデル</a:t>
            </a:r>
            <a:endParaRPr kumimoji="1" lang="ja-JP" altLang="en-US" dirty="0"/>
          </a:p>
        </p:txBody>
      </p:sp>
      <p:sp>
        <p:nvSpPr>
          <p:cNvPr id="5" name="コンテンツ プレースホルダ 4"/>
          <p:cNvSpPr>
            <a:spLocks noGrp="1"/>
          </p:cNvSpPr>
          <p:nvPr>
            <p:ph idx="1"/>
          </p:nvPr>
        </p:nvSpPr>
        <p:spPr>
          <a:xfrm>
            <a:off x="1357290" y="1447800"/>
            <a:ext cx="7498080" cy="4338654"/>
          </a:xfrm>
        </p:spPr>
        <p:txBody>
          <a:bodyPr>
            <a:normAutofit lnSpcReduction="10000"/>
          </a:bodyPr>
          <a:lstStyle/>
          <a:p>
            <a:r>
              <a:rPr kumimoji="1" lang="ja-JP" altLang="en-US" dirty="0" smtClean="0">
                <a:solidFill>
                  <a:schemeClr val="accent3">
                    <a:lumMod val="60000"/>
                    <a:lumOff val="40000"/>
                  </a:schemeClr>
                </a:solidFill>
              </a:rPr>
              <a:t>一対比較データとは</a:t>
            </a:r>
            <a:endParaRPr kumimoji="1" lang="en-US" altLang="ja-JP" dirty="0" smtClean="0">
              <a:solidFill>
                <a:schemeClr val="accent3">
                  <a:lumMod val="60000"/>
                  <a:lumOff val="40000"/>
                </a:schemeClr>
              </a:solidFill>
            </a:endParaRPr>
          </a:p>
          <a:p>
            <a:pPr>
              <a:buNone/>
            </a:pPr>
            <a:r>
              <a:rPr lang="ja-JP" altLang="en-US" sz="2800" dirty="0" smtClean="0"/>
              <a:t>・対提示された刺激の比較判断の結果から得られるデータ</a:t>
            </a:r>
            <a:r>
              <a:rPr lang="ja-JP" altLang="en-US" sz="2300" dirty="0" smtClean="0"/>
              <a:t> </a:t>
            </a:r>
            <a:r>
              <a:rPr lang="en-US" altLang="ja-JP" sz="2300" dirty="0" smtClean="0"/>
              <a:t>(</a:t>
            </a:r>
            <a:r>
              <a:rPr lang="en-US" altLang="ja-JP" sz="2300" dirty="0" err="1" smtClean="0"/>
              <a:t>Thurstone</a:t>
            </a:r>
            <a:r>
              <a:rPr lang="en-US" altLang="ja-JP" sz="2300" dirty="0" smtClean="0"/>
              <a:t>, 1927)</a:t>
            </a:r>
            <a:r>
              <a:rPr lang="ja-JP" altLang="en-US" sz="2800" dirty="0" err="1" smtClean="0"/>
              <a:t>．</a:t>
            </a:r>
            <a:endParaRPr lang="en-US" altLang="ja-JP" sz="2800" dirty="0" smtClean="0"/>
          </a:p>
          <a:p>
            <a:pPr>
              <a:lnSpc>
                <a:spcPct val="70000"/>
              </a:lnSpc>
              <a:buNone/>
            </a:pPr>
            <a:endParaRPr lang="en-US" altLang="ja-JP" sz="2800" dirty="0" smtClean="0"/>
          </a:p>
          <a:p>
            <a:pPr>
              <a:lnSpc>
                <a:spcPct val="70000"/>
              </a:lnSpc>
              <a:buNone/>
            </a:pPr>
            <a:endParaRPr lang="en-US" altLang="ja-JP" sz="2800" dirty="0" smtClean="0"/>
          </a:p>
          <a:p>
            <a:pPr>
              <a:lnSpc>
                <a:spcPct val="70000"/>
              </a:lnSpc>
              <a:buNone/>
            </a:pPr>
            <a:endParaRPr lang="en-US" altLang="ja-JP" sz="2800" dirty="0" smtClean="0"/>
          </a:p>
          <a:p>
            <a:pPr>
              <a:lnSpc>
                <a:spcPct val="70000"/>
              </a:lnSpc>
              <a:buNone/>
            </a:pPr>
            <a:endParaRPr lang="en-US" altLang="ja-JP" sz="2800" dirty="0" smtClean="0"/>
          </a:p>
          <a:p>
            <a:pPr>
              <a:buNone/>
            </a:pPr>
            <a:r>
              <a:rPr lang="ja-JP" altLang="en-US" sz="2800" dirty="0" smtClean="0"/>
              <a:t>・一般に作業が簡便であり，評定尺度法に比べてより精緻で，刺激の差異に対して豊富な情報量が得られる</a:t>
            </a:r>
            <a:r>
              <a:rPr lang="ja-JP" altLang="en-US" sz="2300" dirty="0" smtClean="0"/>
              <a:t>（</a:t>
            </a:r>
            <a:r>
              <a:rPr lang="en-US" altLang="ja-JP" sz="2300" dirty="0" err="1" smtClean="0"/>
              <a:t>e.g.,Maydeu</a:t>
            </a:r>
            <a:r>
              <a:rPr lang="en-US" altLang="ja-JP" sz="2300" dirty="0" smtClean="0"/>
              <a:t>-Olivares </a:t>
            </a:r>
            <a:r>
              <a:rPr lang="ja-JP" altLang="en-US" sz="2300" dirty="0" smtClean="0"/>
              <a:t>＆ </a:t>
            </a:r>
            <a:r>
              <a:rPr lang="en-US" altLang="ja-JP" sz="2300" dirty="0" err="1" smtClean="0"/>
              <a:t>Bockenholt</a:t>
            </a:r>
            <a:r>
              <a:rPr lang="en-US" altLang="ja-JP" sz="2300" dirty="0" smtClean="0"/>
              <a:t>, 2005 ; </a:t>
            </a:r>
            <a:r>
              <a:rPr lang="ja-JP" altLang="en-US" sz="2300" dirty="0" smtClean="0"/>
              <a:t>宇佐美</a:t>
            </a:r>
            <a:r>
              <a:rPr lang="en-US" altLang="ja-JP" sz="2300" dirty="0" smtClean="0"/>
              <a:t>, 2009b)</a:t>
            </a:r>
            <a:r>
              <a:rPr lang="ja-JP" altLang="en-US" sz="2800" dirty="0" err="1" smtClean="0"/>
              <a:t>．</a:t>
            </a:r>
            <a:endParaRPr lang="en-US" altLang="ja-JP" sz="2800" dirty="0" smtClean="0"/>
          </a:p>
          <a:p>
            <a:pPr>
              <a:lnSpc>
                <a:spcPct val="70000"/>
              </a:lnSpc>
              <a:buNone/>
            </a:pPr>
            <a:endParaRPr lang="ja-JP" altLang="en-US" sz="2800" dirty="0" smtClean="0"/>
          </a:p>
          <a:p>
            <a:pPr>
              <a:buNone/>
            </a:pPr>
            <a:endParaRPr lang="en-US" altLang="ja-JP" dirty="0" smtClean="0"/>
          </a:p>
          <a:p>
            <a:pPr>
              <a:buNone/>
            </a:pPr>
            <a:endParaRPr lang="en-US" altLang="ja-JP" dirty="0" smtClean="0"/>
          </a:p>
          <a:p>
            <a:pPr>
              <a:buNone/>
            </a:pPr>
            <a:endParaRPr kumimoji="1" lang="ja-JP" altLang="en-US" dirty="0">
              <a:solidFill>
                <a:srgbClr val="FF0000"/>
              </a:solidFill>
            </a:endParaRPr>
          </a:p>
        </p:txBody>
      </p:sp>
      <p:pic>
        <p:nvPicPr>
          <p:cNvPr id="4" name="Picture 12" descr="http://tbn2.google.com/images?q=tbn:FG0y2lqwayoWLM:http://www.goo-net.com/cgi-bin/search/disp_pic2.cgi%3F10101013_199808.jpg">
            <a:hlinkClick r:id="rId2"/>
          </p:cNvPr>
          <p:cNvPicPr>
            <a:picLocks noChangeAspect="1" noChangeArrowheads="1"/>
          </p:cNvPicPr>
          <p:nvPr/>
        </p:nvPicPr>
        <p:blipFill>
          <a:blip r:embed="rId3"/>
          <a:srcRect/>
          <a:stretch>
            <a:fillRect/>
          </a:stretch>
        </p:blipFill>
        <p:spPr bwMode="auto">
          <a:xfrm>
            <a:off x="2714612" y="2857496"/>
            <a:ext cx="1357322" cy="1000132"/>
          </a:xfrm>
          <a:prstGeom prst="rect">
            <a:avLst/>
          </a:prstGeom>
          <a:noFill/>
        </p:spPr>
      </p:pic>
      <p:pic>
        <p:nvPicPr>
          <p:cNvPr id="6" name="Picture 10" descr="http://tbn2.google.com/images?q=tbn:H6emSTXDfujzxM:http://www.carview.co.jp/tms/2005/just/lexus_lf_a/images/01_l.jpg">
            <a:hlinkClick r:id="rId4"/>
          </p:cNvPr>
          <p:cNvPicPr>
            <a:picLocks noChangeAspect="1" noChangeArrowheads="1"/>
          </p:cNvPicPr>
          <p:nvPr/>
        </p:nvPicPr>
        <p:blipFill>
          <a:blip r:embed="rId5"/>
          <a:srcRect/>
          <a:stretch>
            <a:fillRect/>
          </a:stretch>
        </p:blipFill>
        <p:spPr bwMode="auto">
          <a:xfrm>
            <a:off x="5429256" y="3071810"/>
            <a:ext cx="1352550" cy="904876"/>
          </a:xfrm>
          <a:prstGeom prst="rect">
            <a:avLst/>
          </a:prstGeom>
          <a:noFill/>
        </p:spPr>
      </p:pic>
      <p:sp>
        <p:nvSpPr>
          <p:cNvPr id="7" name="テキスト ボックス 6"/>
          <p:cNvSpPr txBox="1"/>
          <p:nvPr/>
        </p:nvSpPr>
        <p:spPr>
          <a:xfrm>
            <a:off x="2214546" y="3143248"/>
            <a:ext cx="357190" cy="369332"/>
          </a:xfrm>
          <a:prstGeom prst="rect">
            <a:avLst/>
          </a:prstGeom>
          <a:noFill/>
        </p:spPr>
        <p:txBody>
          <a:bodyPr wrap="square" rtlCol="0">
            <a:spAutoFit/>
          </a:bodyPr>
          <a:lstStyle/>
          <a:p>
            <a:r>
              <a:rPr lang="ja-JP" altLang="en-US" dirty="0"/>
              <a:t>Ａ</a:t>
            </a:r>
            <a:endParaRPr kumimoji="1" lang="ja-JP" altLang="en-US" dirty="0"/>
          </a:p>
        </p:txBody>
      </p:sp>
      <p:sp>
        <p:nvSpPr>
          <p:cNvPr id="8" name="テキスト ボックス 7"/>
          <p:cNvSpPr txBox="1"/>
          <p:nvPr/>
        </p:nvSpPr>
        <p:spPr>
          <a:xfrm>
            <a:off x="7000892" y="3131106"/>
            <a:ext cx="357190" cy="369332"/>
          </a:xfrm>
          <a:prstGeom prst="rect">
            <a:avLst/>
          </a:prstGeom>
          <a:noFill/>
        </p:spPr>
        <p:txBody>
          <a:bodyPr wrap="square" rtlCol="0">
            <a:spAutoFit/>
          </a:bodyPr>
          <a:lstStyle/>
          <a:p>
            <a:r>
              <a:rPr lang="ja-JP" altLang="en-US" dirty="0" smtClean="0"/>
              <a:t>Ｂ</a:t>
            </a:r>
            <a:endParaRPr kumimoji="1" lang="ja-JP" altLang="en-US" dirty="0"/>
          </a:p>
        </p:txBody>
      </p:sp>
      <p:sp>
        <p:nvSpPr>
          <p:cNvPr id="9" name="テキスト ボックス 8"/>
          <p:cNvSpPr txBox="1"/>
          <p:nvPr/>
        </p:nvSpPr>
        <p:spPr>
          <a:xfrm>
            <a:off x="4643438" y="3143248"/>
            <a:ext cx="357190" cy="369332"/>
          </a:xfrm>
          <a:prstGeom prst="rect">
            <a:avLst/>
          </a:prstGeom>
          <a:noFill/>
        </p:spPr>
        <p:txBody>
          <a:bodyPr wrap="square" rtlCol="0">
            <a:spAutoFit/>
          </a:bodyPr>
          <a:lstStyle/>
          <a:p>
            <a:r>
              <a:rPr lang="ja-JP" altLang="en-US" dirty="0" smtClean="0"/>
              <a:t>＞</a:t>
            </a:r>
            <a:endParaRPr kumimoji="1" lang="ja-JP" alt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par>
                                <p:cTn id="8" presetID="3" presetClass="entr" presetSubtype="1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500"/>
                                        <p:tgtEl>
                                          <p:spTgt spid="6"/>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linds(horizontal)">
                                      <p:cBhvr>
                                        <p:cTn id="13" dur="500"/>
                                        <p:tgtEl>
                                          <p:spTgt spid="7"/>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linds(horizontal)">
                                      <p:cBhvr>
                                        <p:cTn id="16" dur="500"/>
                                        <p:tgtEl>
                                          <p:spTgt spid="8"/>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9"/>
                                        </p:tgtEl>
                                        <p:attrNameLst>
                                          <p:attrName>style.visibility</p:attrName>
                                        </p:attrNameLst>
                                      </p:cBhvr>
                                      <p:to>
                                        <p:strVal val="visible"/>
                                      </p:to>
                                    </p:set>
                                    <p:animEffect transition="in" filter="blinds(horizontal)">
                                      <p:cBhvr>
                                        <p:cTn id="1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目指す結果の例</a:t>
            </a:r>
            <a:endParaRPr kumimoji="1" lang="ja-JP" altLang="en-US" dirty="0"/>
          </a:p>
        </p:txBody>
      </p:sp>
      <p:pic>
        <p:nvPicPr>
          <p:cNvPr id="1029" name="Picture 5"/>
          <p:cNvPicPr>
            <a:picLocks noChangeAspect="1" noChangeArrowheads="1"/>
          </p:cNvPicPr>
          <p:nvPr/>
        </p:nvPicPr>
        <p:blipFill>
          <a:blip r:embed="rId2"/>
          <a:srcRect/>
          <a:stretch>
            <a:fillRect/>
          </a:stretch>
        </p:blipFill>
        <p:spPr bwMode="auto">
          <a:xfrm>
            <a:off x="3357554" y="2066929"/>
            <a:ext cx="3429024" cy="1933575"/>
          </a:xfrm>
          <a:prstGeom prst="rect">
            <a:avLst/>
          </a:prstGeom>
          <a:noFill/>
          <a:ln w="9525">
            <a:noFill/>
            <a:miter lim="800000"/>
            <a:headEnd/>
            <a:tailEnd/>
          </a:ln>
        </p:spPr>
      </p:pic>
      <p:cxnSp>
        <p:nvCxnSpPr>
          <p:cNvPr id="9" name="直線コネクタ 8"/>
          <p:cNvCxnSpPr/>
          <p:nvPr/>
        </p:nvCxnSpPr>
        <p:spPr>
          <a:xfrm>
            <a:off x="1214414" y="5786454"/>
            <a:ext cx="7429552" cy="1588"/>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1030" name="Picture 6"/>
          <p:cNvPicPr>
            <a:picLocks noGrp="1" noChangeAspect="1" noChangeArrowheads="1"/>
          </p:cNvPicPr>
          <p:nvPr>
            <p:ph idx="1"/>
          </p:nvPr>
        </p:nvPicPr>
        <p:blipFill>
          <a:blip r:embed="rId3"/>
          <a:srcRect/>
          <a:stretch>
            <a:fillRect/>
          </a:stretch>
        </p:blipFill>
        <p:spPr bwMode="auto">
          <a:xfrm>
            <a:off x="981222" y="4714884"/>
            <a:ext cx="1304762" cy="980952"/>
          </a:xfrm>
          <a:prstGeom prst="rect">
            <a:avLst/>
          </a:prstGeom>
          <a:noFill/>
          <a:ln w="9525">
            <a:noFill/>
            <a:miter lim="800000"/>
            <a:headEnd/>
            <a:tailEnd/>
          </a:ln>
        </p:spPr>
      </p:pic>
      <p:pic>
        <p:nvPicPr>
          <p:cNvPr id="1034" name="Picture 10" descr="http://tbn2.google.com/images?q=tbn:H6emSTXDfujzxM:http://www.carview.co.jp/tms/2005/just/lexus_lf_a/images/01_l.jpg">
            <a:hlinkClick r:id="rId4"/>
          </p:cNvPr>
          <p:cNvPicPr>
            <a:picLocks noChangeAspect="1" noChangeArrowheads="1"/>
          </p:cNvPicPr>
          <p:nvPr/>
        </p:nvPicPr>
        <p:blipFill>
          <a:blip r:embed="rId5"/>
          <a:srcRect/>
          <a:stretch>
            <a:fillRect/>
          </a:stretch>
        </p:blipFill>
        <p:spPr bwMode="auto">
          <a:xfrm>
            <a:off x="7358082" y="4786322"/>
            <a:ext cx="1352550" cy="904876"/>
          </a:xfrm>
          <a:prstGeom prst="rect">
            <a:avLst/>
          </a:prstGeom>
          <a:noFill/>
        </p:spPr>
      </p:pic>
      <p:pic>
        <p:nvPicPr>
          <p:cNvPr id="1036" name="Picture 12" descr="http://tbn2.google.com/images?q=tbn:FG0y2lqwayoWLM:http://www.goo-net.com/cgi-bin/search/disp_pic2.cgi%3F10101013_199808.jpg">
            <a:hlinkClick r:id="rId6"/>
          </p:cNvPr>
          <p:cNvPicPr>
            <a:picLocks noChangeAspect="1" noChangeArrowheads="1"/>
          </p:cNvPicPr>
          <p:nvPr/>
        </p:nvPicPr>
        <p:blipFill>
          <a:blip r:embed="rId7"/>
          <a:srcRect/>
          <a:stretch>
            <a:fillRect/>
          </a:stretch>
        </p:blipFill>
        <p:spPr bwMode="auto">
          <a:xfrm>
            <a:off x="4214810" y="4643446"/>
            <a:ext cx="1357322" cy="1000132"/>
          </a:xfrm>
          <a:prstGeom prst="rect">
            <a:avLst/>
          </a:prstGeom>
          <a:noFill/>
        </p:spPr>
      </p:pic>
      <p:sp>
        <p:nvSpPr>
          <p:cNvPr id="21" name="テキスト ボックス 20"/>
          <p:cNvSpPr txBox="1"/>
          <p:nvPr/>
        </p:nvSpPr>
        <p:spPr>
          <a:xfrm>
            <a:off x="2357422" y="6143644"/>
            <a:ext cx="428628" cy="369332"/>
          </a:xfrm>
          <a:prstGeom prst="rect">
            <a:avLst/>
          </a:prstGeom>
          <a:noFill/>
        </p:spPr>
        <p:txBody>
          <a:bodyPr wrap="square" rtlCol="0">
            <a:spAutoFit/>
          </a:bodyPr>
          <a:lstStyle/>
          <a:p>
            <a:r>
              <a:rPr kumimoji="1" lang="en-US" altLang="ja-JP" dirty="0" smtClean="0"/>
              <a:t>2</a:t>
            </a:r>
            <a:endParaRPr kumimoji="1" lang="ja-JP" altLang="en-US" dirty="0"/>
          </a:p>
        </p:txBody>
      </p:sp>
      <p:sp>
        <p:nvSpPr>
          <p:cNvPr id="22" name="テキスト ボックス 21"/>
          <p:cNvSpPr txBox="1"/>
          <p:nvPr/>
        </p:nvSpPr>
        <p:spPr>
          <a:xfrm>
            <a:off x="3286116" y="6143644"/>
            <a:ext cx="428628" cy="369332"/>
          </a:xfrm>
          <a:prstGeom prst="rect">
            <a:avLst/>
          </a:prstGeom>
          <a:noFill/>
        </p:spPr>
        <p:txBody>
          <a:bodyPr wrap="square" rtlCol="0">
            <a:spAutoFit/>
          </a:bodyPr>
          <a:lstStyle/>
          <a:p>
            <a:r>
              <a:rPr lang="en-US" altLang="ja-JP" dirty="0"/>
              <a:t>4</a:t>
            </a:r>
            <a:endParaRPr kumimoji="1" lang="ja-JP" altLang="en-US" dirty="0"/>
          </a:p>
        </p:txBody>
      </p:sp>
      <p:sp>
        <p:nvSpPr>
          <p:cNvPr id="23" name="テキスト ボックス 22"/>
          <p:cNvSpPr txBox="1"/>
          <p:nvPr/>
        </p:nvSpPr>
        <p:spPr>
          <a:xfrm>
            <a:off x="4000496" y="6143644"/>
            <a:ext cx="428628" cy="369332"/>
          </a:xfrm>
          <a:prstGeom prst="rect">
            <a:avLst/>
          </a:prstGeom>
          <a:noFill/>
        </p:spPr>
        <p:txBody>
          <a:bodyPr wrap="square" rtlCol="0">
            <a:spAutoFit/>
          </a:bodyPr>
          <a:lstStyle/>
          <a:p>
            <a:r>
              <a:rPr lang="en-US" altLang="ja-JP" dirty="0"/>
              <a:t>5</a:t>
            </a:r>
            <a:endParaRPr kumimoji="1" lang="ja-JP" altLang="en-US" dirty="0"/>
          </a:p>
        </p:txBody>
      </p:sp>
      <p:sp>
        <p:nvSpPr>
          <p:cNvPr id="24" name="テキスト ボックス 23"/>
          <p:cNvSpPr txBox="1"/>
          <p:nvPr/>
        </p:nvSpPr>
        <p:spPr>
          <a:xfrm>
            <a:off x="2786050" y="6143644"/>
            <a:ext cx="428628" cy="369332"/>
          </a:xfrm>
          <a:prstGeom prst="rect">
            <a:avLst/>
          </a:prstGeom>
          <a:noFill/>
        </p:spPr>
        <p:txBody>
          <a:bodyPr wrap="square" rtlCol="0">
            <a:spAutoFit/>
          </a:bodyPr>
          <a:lstStyle/>
          <a:p>
            <a:r>
              <a:rPr lang="en-US" altLang="ja-JP" dirty="0"/>
              <a:t>3</a:t>
            </a:r>
            <a:endParaRPr kumimoji="1" lang="ja-JP" altLang="en-US" dirty="0"/>
          </a:p>
        </p:txBody>
      </p:sp>
      <p:sp>
        <p:nvSpPr>
          <p:cNvPr id="25" name="テキスト ボックス 24"/>
          <p:cNvSpPr txBox="1"/>
          <p:nvPr/>
        </p:nvSpPr>
        <p:spPr>
          <a:xfrm>
            <a:off x="4714876" y="6143644"/>
            <a:ext cx="428628" cy="369332"/>
          </a:xfrm>
          <a:prstGeom prst="rect">
            <a:avLst/>
          </a:prstGeom>
          <a:noFill/>
        </p:spPr>
        <p:txBody>
          <a:bodyPr wrap="square" rtlCol="0">
            <a:spAutoFit/>
          </a:bodyPr>
          <a:lstStyle/>
          <a:p>
            <a:r>
              <a:rPr lang="en-US" altLang="ja-JP" dirty="0"/>
              <a:t>6</a:t>
            </a:r>
            <a:endParaRPr kumimoji="1" lang="ja-JP" altLang="en-US" dirty="0"/>
          </a:p>
        </p:txBody>
      </p:sp>
      <p:sp>
        <p:nvSpPr>
          <p:cNvPr id="26" name="テキスト ボックス 25"/>
          <p:cNvSpPr txBox="1"/>
          <p:nvPr/>
        </p:nvSpPr>
        <p:spPr>
          <a:xfrm>
            <a:off x="5214942" y="6143644"/>
            <a:ext cx="428628" cy="369332"/>
          </a:xfrm>
          <a:prstGeom prst="rect">
            <a:avLst/>
          </a:prstGeom>
          <a:noFill/>
        </p:spPr>
        <p:txBody>
          <a:bodyPr wrap="square" rtlCol="0">
            <a:spAutoFit/>
          </a:bodyPr>
          <a:lstStyle/>
          <a:p>
            <a:r>
              <a:rPr lang="en-US" altLang="ja-JP" dirty="0"/>
              <a:t>7</a:t>
            </a:r>
            <a:endParaRPr kumimoji="1" lang="ja-JP" altLang="en-US" dirty="0"/>
          </a:p>
        </p:txBody>
      </p:sp>
      <p:sp>
        <p:nvSpPr>
          <p:cNvPr id="27" name="テキスト ボックス 26"/>
          <p:cNvSpPr txBox="1"/>
          <p:nvPr/>
        </p:nvSpPr>
        <p:spPr>
          <a:xfrm>
            <a:off x="1571604" y="6143644"/>
            <a:ext cx="428628" cy="369332"/>
          </a:xfrm>
          <a:prstGeom prst="rect">
            <a:avLst/>
          </a:prstGeom>
          <a:noFill/>
        </p:spPr>
        <p:txBody>
          <a:bodyPr wrap="square" rtlCol="0">
            <a:spAutoFit/>
          </a:bodyPr>
          <a:lstStyle/>
          <a:p>
            <a:r>
              <a:rPr kumimoji="1" lang="en-US" altLang="ja-JP" dirty="0" smtClean="0"/>
              <a:t>1</a:t>
            </a:r>
            <a:endParaRPr kumimoji="1" lang="ja-JP" altLang="en-US" dirty="0"/>
          </a:p>
        </p:txBody>
      </p:sp>
      <p:sp>
        <p:nvSpPr>
          <p:cNvPr id="28" name="テキスト ボックス 27"/>
          <p:cNvSpPr txBox="1"/>
          <p:nvPr/>
        </p:nvSpPr>
        <p:spPr>
          <a:xfrm>
            <a:off x="6072198" y="6143644"/>
            <a:ext cx="428628" cy="369332"/>
          </a:xfrm>
          <a:prstGeom prst="rect">
            <a:avLst/>
          </a:prstGeom>
          <a:noFill/>
        </p:spPr>
        <p:txBody>
          <a:bodyPr wrap="square" rtlCol="0">
            <a:spAutoFit/>
          </a:bodyPr>
          <a:lstStyle/>
          <a:p>
            <a:r>
              <a:rPr lang="en-US" altLang="ja-JP" dirty="0"/>
              <a:t>8</a:t>
            </a:r>
            <a:endParaRPr kumimoji="1" lang="ja-JP" altLang="en-US" dirty="0"/>
          </a:p>
        </p:txBody>
      </p:sp>
      <p:sp>
        <p:nvSpPr>
          <p:cNvPr id="29" name="テキスト ボックス 28"/>
          <p:cNvSpPr txBox="1"/>
          <p:nvPr/>
        </p:nvSpPr>
        <p:spPr>
          <a:xfrm>
            <a:off x="7286644" y="6131502"/>
            <a:ext cx="428628" cy="369332"/>
          </a:xfrm>
          <a:prstGeom prst="rect">
            <a:avLst/>
          </a:prstGeom>
          <a:noFill/>
        </p:spPr>
        <p:txBody>
          <a:bodyPr wrap="square" rtlCol="0">
            <a:spAutoFit/>
          </a:bodyPr>
          <a:lstStyle/>
          <a:p>
            <a:r>
              <a:rPr lang="en-US" altLang="ja-JP" dirty="0" smtClean="0"/>
              <a:t>9</a:t>
            </a:r>
            <a:endParaRPr kumimoji="1" lang="ja-JP" altLang="en-US" dirty="0"/>
          </a:p>
        </p:txBody>
      </p:sp>
      <p:sp>
        <p:nvSpPr>
          <p:cNvPr id="30" name="テキスト ボックス 29"/>
          <p:cNvSpPr txBox="1"/>
          <p:nvPr/>
        </p:nvSpPr>
        <p:spPr>
          <a:xfrm>
            <a:off x="8072462" y="6143644"/>
            <a:ext cx="500066" cy="369332"/>
          </a:xfrm>
          <a:prstGeom prst="rect">
            <a:avLst/>
          </a:prstGeom>
          <a:noFill/>
        </p:spPr>
        <p:txBody>
          <a:bodyPr wrap="square" rtlCol="0">
            <a:spAutoFit/>
          </a:bodyPr>
          <a:lstStyle/>
          <a:p>
            <a:r>
              <a:rPr kumimoji="1" lang="en-US" altLang="ja-JP" dirty="0" smtClean="0"/>
              <a:t>10</a:t>
            </a:r>
            <a:endParaRPr kumimoji="1" lang="ja-JP" altLang="en-US" dirty="0"/>
          </a:p>
        </p:txBody>
      </p:sp>
      <p:pic>
        <p:nvPicPr>
          <p:cNvPr id="1037" name="Picture 13"/>
          <p:cNvPicPr>
            <a:picLocks noChangeAspect="1" noChangeArrowheads="1"/>
          </p:cNvPicPr>
          <p:nvPr/>
        </p:nvPicPr>
        <p:blipFill>
          <a:blip r:embed="rId8"/>
          <a:srcRect/>
          <a:stretch>
            <a:fillRect/>
          </a:stretch>
        </p:blipFill>
        <p:spPr bwMode="auto">
          <a:xfrm>
            <a:off x="3214678" y="4429132"/>
            <a:ext cx="361950" cy="1285885"/>
          </a:xfrm>
          <a:prstGeom prst="rect">
            <a:avLst/>
          </a:prstGeom>
          <a:noFill/>
          <a:ln w="9525">
            <a:noFill/>
            <a:miter lim="800000"/>
            <a:headEnd/>
            <a:tailEnd/>
          </a:ln>
        </p:spPr>
      </p:pic>
      <p:sp>
        <p:nvSpPr>
          <p:cNvPr id="33" name="テキスト ボックス 32"/>
          <p:cNvSpPr txBox="1"/>
          <p:nvPr/>
        </p:nvSpPr>
        <p:spPr>
          <a:xfrm>
            <a:off x="1571604" y="4488428"/>
            <a:ext cx="357190" cy="369332"/>
          </a:xfrm>
          <a:prstGeom prst="rect">
            <a:avLst/>
          </a:prstGeom>
          <a:noFill/>
        </p:spPr>
        <p:txBody>
          <a:bodyPr wrap="square" rtlCol="0">
            <a:spAutoFit/>
          </a:bodyPr>
          <a:lstStyle/>
          <a:p>
            <a:r>
              <a:rPr kumimoji="1" lang="en-US" altLang="ja-JP" dirty="0" smtClean="0"/>
              <a:t>A</a:t>
            </a:r>
            <a:endParaRPr kumimoji="1" lang="ja-JP" altLang="en-US" dirty="0"/>
          </a:p>
        </p:txBody>
      </p:sp>
      <p:sp>
        <p:nvSpPr>
          <p:cNvPr id="34" name="テキスト ボックス 33"/>
          <p:cNvSpPr txBox="1"/>
          <p:nvPr/>
        </p:nvSpPr>
        <p:spPr>
          <a:xfrm>
            <a:off x="7858148" y="4488428"/>
            <a:ext cx="357190" cy="369332"/>
          </a:xfrm>
          <a:prstGeom prst="rect">
            <a:avLst/>
          </a:prstGeom>
          <a:noFill/>
        </p:spPr>
        <p:txBody>
          <a:bodyPr wrap="square" rtlCol="0">
            <a:spAutoFit/>
          </a:bodyPr>
          <a:lstStyle/>
          <a:p>
            <a:r>
              <a:rPr lang="en-US" altLang="ja-JP" dirty="0"/>
              <a:t>C</a:t>
            </a:r>
            <a:endParaRPr kumimoji="1" lang="ja-JP" altLang="en-US" dirty="0"/>
          </a:p>
        </p:txBody>
      </p:sp>
      <p:sp>
        <p:nvSpPr>
          <p:cNvPr id="35" name="テキスト ボックス 34"/>
          <p:cNvSpPr txBox="1"/>
          <p:nvPr/>
        </p:nvSpPr>
        <p:spPr>
          <a:xfrm>
            <a:off x="4786314" y="4488428"/>
            <a:ext cx="357190" cy="369332"/>
          </a:xfrm>
          <a:prstGeom prst="rect">
            <a:avLst/>
          </a:prstGeom>
          <a:noFill/>
        </p:spPr>
        <p:txBody>
          <a:bodyPr wrap="square" rtlCol="0">
            <a:spAutoFit/>
          </a:bodyPr>
          <a:lstStyle/>
          <a:p>
            <a:r>
              <a:rPr lang="en-US" altLang="ja-JP" dirty="0"/>
              <a:t>B</a:t>
            </a:r>
            <a:endParaRPr kumimoji="1" lang="ja-JP" altLang="en-US" dirty="0"/>
          </a:p>
        </p:txBody>
      </p:sp>
      <p:pic>
        <p:nvPicPr>
          <p:cNvPr id="37" name="Picture 13"/>
          <p:cNvPicPr>
            <a:picLocks noChangeAspect="1" noChangeArrowheads="1"/>
          </p:cNvPicPr>
          <p:nvPr/>
        </p:nvPicPr>
        <p:blipFill>
          <a:blip r:embed="rId8"/>
          <a:srcRect/>
          <a:stretch>
            <a:fillRect/>
          </a:stretch>
        </p:blipFill>
        <p:spPr bwMode="auto">
          <a:xfrm>
            <a:off x="6072198" y="4357694"/>
            <a:ext cx="361950" cy="1314453"/>
          </a:xfrm>
          <a:prstGeom prst="rect">
            <a:avLst/>
          </a:prstGeom>
          <a:noFill/>
          <a:ln w="9525">
            <a:noFill/>
            <a:miter lim="800000"/>
            <a:headEnd/>
            <a:tailEnd/>
          </a:ln>
        </p:spPr>
      </p:pic>
      <p:pic>
        <p:nvPicPr>
          <p:cNvPr id="38" name="Picture 13"/>
          <p:cNvPicPr>
            <a:picLocks noChangeAspect="1" noChangeArrowheads="1"/>
          </p:cNvPicPr>
          <p:nvPr/>
        </p:nvPicPr>
        <p:blipFill>
          <a:blip r:embed="rId8"/>
          <a:srcRect/>
          <a:stretch>
            <a:fillRect/>
          </a:stretch>
        </p:blipFill>
        <p:spPr bwMode="auto">
          <a:xfrm>
            <a:off x="2352662" y="4429132"/>
            <a:ext cx="361950" cy="1243015"/>
          </a:xfrm>
          <a:prstGeom prst="rect">
            <a:avLst/>
          </a:prstGeom>
          <a:noFill/>
          <a:ln w="9525">
            <a:noFill/>
            <a:miter lim="800000"/>
            <a:headEnd/>
            <a:tailEnd/>
          </a:ln>
        </p:spPr>
      </p:pic>
      <p:sp>
        <p:nvSpPr>
          <p:cNvPr id="39" name="テキスト ボックス 38"/>
          <p:cNvSpPr txBox="1"/>
          <p:nvPr/>
        </p:nvSpPr>
        <p:spPr>
          <a:xfrm>
            <a:off x="1214414" y="1714488"/>
            <a:ext cx="2214578" cy="584775"/>
          </a:xfrm>
          <a:prstGeom prst="rect">
            <a:avLst/>
          </a:prstGeom>
          <a:noFill/>
        </p:spPr>
        <p:txBody>
          <a:bodyPr wrap="square" rtlCol="0">
            <a:spAutoFit/>
          </a:bodyPr>
          <a:lstStyle/>
          <a:p>
            <a:r>
              <a:rPr lang="ja-JP" altLang="en-US" sz="1600" dirty="0" smtClean="0">
                <a:solidFill>
                  <a:srgbClr val="FF0000"/>
                </a:solidFill>
              </a:rPr>
              <a:t>Ａ</a:t>
            </a:r>
            <a:r>
              <a:rPr kumimoji="1" lang="ja-JP" altLang="en-US" sz="1600" dirty="0" smtClean="0">
                <a:solidFill>
                  <a:srgbClr val="FF0000"/>
                </a:solidFill>
              </a:rPr>
              <a:t>車と</a:t>
            </a:r>
            <a:r>
              <a:rPr kumimoji="1" lang="en-US" altLang="ja-JP" sz="1600" dirty="0" smtClean="0">
                <a:solidFill>
                  <a:srgbClr val="FF0000"/>
                </a:solidFill>
              </a:rPr>
              <a:t>C</a:t>
            </a:r>
            <a:r>
              <a:rPr lang="ja-JP" altLang="en-US" sz="1600" dirty="0" smtClean="0">
                <a:solidFill>
                  <a:srgbClr val="FF0000"/>
                </a:solidFill>
              </a:rPr>
              <a:t>車の購買意欲に関する一対比較</a:t>
            </a:r>
            <a:endParaRPr kumimoji="1" lang="ja-JP" altLang="en-US" sz="1600" dirty="0">
              <a:solidFill>
                <a:srgbClr val="FF0000"/>
              </a:solidFill>
            </a:endParaRPr>
          </a:p>
        </p:txBody>
      </p:sp>
      <p:sp>
        <p:nvSpPr>
          <p:cNvPr id="40" name="テキスト ボックス 39"/>
          <p:cNvSpPr txBox="1"/>
          <p:nvPr/>
        </p:nvSpPr>
        <p:spPr>
          <a:xfrm>
            <a:off x="4429124" y="1785926"/>
            <a:ext cx="1714512" cy="338554"/>
          </a:xfrm>
          <a:prstGeom prst="rect">
            <a:avLst/>
          </a:prstGeom>
          <a:noFill/>
        </p:spPr>
        <p:txBody>
          <a:bodyPr wrap="square" rtlCol="0">
            <a:spAutoFit/>
          </a:bodyPr>
          <a:lstStyle/>
          <a:p>
            <a:r>
              <a:rPr kumimoji="1" lang="ja-JP" altLang="en-US" sz="1600" dirty="0" smtClean="0"/>
              <a:t>Ｃ車の選択確率</a:t>
            </a:r>
            <a:endParaRPr kumimoji="1" lang="ja-JP" altLang="en-US" sz="1600" dirty="0"/>
          </a:p>
        </p:txBody>
      </p:sp>
      <p:sp>
        <p:nvSpPr>
          <p:cNvPr id="41" name="テキスト ボックス 40"/>
          <p:cNvSpPr txBox="1"/>
          <p:nvPr/>
        </p:nvSpPr>
        <p:spPr>
          <a:xfrm>
            <a:off x="6858016" y="3429000"/>
            <a:ext cx="1214446" cy="338554"/>
          </a:xfrm>
          <a:prstGeom prst="rect">
            <a:avLst/>
          </a:prstGeom>
          <a:noFill/>
        </p:spPr>
        <p:txBody>
          <a:bodyPr wrap="square" rtlCol="0">
            <a:spAutoFit/>
          </a:bodyPr>
          <a:lstStyle/>
          <a:p>
            <a:r>
              <a:rPr kumimoji="1" lang="ja-JP" altLang="en-US" sz="1600" dirty="0" smtClean="0">
                <a:solidFill>
                  <a:srgbClr val="FF0000"/>
                </a:solidFill>
              </a:rPr>
              <a:t>高級車志向</a:t>
            </a:r>
            <a:endParaRPr kumimoji="1" lang="ja-JP" altLang="en-US" sz="1600" dirty="0">
              <a:solidFill>
                <a:srgbClr val="FF0000"/>
              </a:solidFill>
            </a:endParaRPr>
          </a:p>
        </p:txBody>
      </p:sp>
      <p:sp>
        <p:nvSpPr>
          <p:cNvPr id="31" name="テキスト ボックス 30"/>
          <p:cNvSpPr txBox="1"/>
          <p:nvPr/>
        </p:nvSpPr>
        <p:spPr>
          <a:xfrm>
            <a:off x="7643834" y="5805090"/>
            <a:ext cx="1214446" cy="338554"/>
          </a:xfrm>
          <a:prstGeom prst="rect">
            <a:avLst/>
          </a:prstGeom>
          <a:noFill/>
        </p:spPr>
        <p:txBody>
          <a:bodyPr wrap="square" rtlCol="0">
            <a:spAutoFit/>
          </a:bodyPr>
          <a:lstStyle/>
          <a:p>
            <a:r>
              <a:rPr kumimoji="1" lang="ja-JP" altLang="en-US" sz="1600" dirty="0" smtClean="0">
                <a:solidFill>
                  <a:srgbClr val="FF0000"/>
                </a:solidFill>
              </a:rPr>
              <a:t>高級志向</a:t>
            </a:r>
            <a:endParaRPr kumimoji="1" lang="ja-JP" altLang="en-US" sz="1600" dirty="0">
              <a:solidFill>
                <a:srgbClr val="FF0000"/>
              </a:solidFill>
            </a:endParaRPr>
          </a:p>
        </p:txBody>
      </p:sp>
      <p:cxnSp>
        <p:nvCxnSpPr>
          <p:cNvPr id="36" name="直線矢印コネクタ 35"/>
          <p:cNvCxnSpPr/>
          <p:nvPr/>
        </p:nvCxnSpPr>
        <p:spPr>
          <a:xfrm rot="10800000">
            <a:off x="1714480" y="4357694"/>
            <a:ext cx="4286280"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p:nvPr/>
        </p:nvCxnSpPr>
        <p:spPr>
          <a:xfrm>
            <a:off x="6643702" y="4357694"/>
            <a:ext cx="1357322" cy="1588"/>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ntr" presetSubtype="10" fill="hold" nodeType="withEffect">
                                  <p:stCondLst>
                                    <p:cond delay="0"/>
                                  </p:stCondLst>
                                  <p:childTnLst>
                                    <p:set>
                                      <p:cBhvr>
                                        <p:cTn id="9" dur="1" fill="hold">
                                          <p:stCondLst>
                                            <p:cond delay="0"/>
                                          </p:stCondLst>
                                        </p:cTn>
                                        <p:tgtEl>
                                          <p:spTgt spid="1030"/>
                                        </p:tgtEl>
                                        <p:attrNameLst>
                                          <p:attrName>style.visibility</p:attrName>
                                        </p:attrNameLst>
                                      </p:cBhvr>
                                      <p:to>
                                        <p:strVal val="visible"/>
                                      </p:to>
                                    </p:set>
                                    <p:animEffect transition="in" filter="blinds(horizontal)">
                                      <p:cBhvr>
                                        <p:cTn id="10" dur="500"/>
                                        <p:tgtEl>
                                          <p:spTgt spid="1030"/>
                                        </p:tgtEl>
                                      </p:cBhvr>
                                    </p:animEffect>
                                  </p:childTnLst>
                                </p:cTn>
                              </p:par>
                              <p:par>
                                <p:cTn id="11" presetID="3" presetClass="entr" presetSubtype="10" fill="hold" nodeType="withEffect">
                                  <p:stCondLst>
                                    <p:cond delay="0"/>
                                  </p:stCondLst>
                                  <p:childTnLst>
                                    <p:set>
                                      <p:cBhvr>
                                        <p:cTn id="12" dur="1" fill="hold">
                                          <p:stCondLst>
                                            <p:cond delay="0"/>
                                          </p:stCondLst>
                                        </p:cTn>
                                        <p:tgtEl>
                                          <p:spTgt spid="1034"/>
                                        </p:tgtEl>
                                        <p:attrNameLst>
                                          <p:attrName>style.visibility</p:attrName>
                                        </p:attrNameLst>
                                      </p:cBhvr>
                                      <p:to>
                                        <p:strVal val="visible"/>
                                      </p:to>
                                    </p:set>
                                    <p:animEffect transition="in" filter="blinds(horizontal)">
                                      <p:cBhvr>
                                        <p:cTn id="13" dur="500"/>
                                        <p:tgtEl>
                                          <p:spTgt spid="1034"/>
                                        </p:tgtEl>
                                      </p:cBhvr>
                                    </p:animEffect>
                                  </p:childTnLst>
                                </p:cTn>
                              </p:par>
                              <p:par>
                                <p:cTn id="14" presetID="3" presetClass="entr" presetSubtype="10" fill="hold" nodeType="withEffect">
                                  <p:stCondLst>
                                    <p:cond delay="0"/>
                                  </p:stCondLst>
                                  <p:childTnLst>
                                    <p:set>
                                      <p:cBhvr>
                                        <p:cTn id="15" dur="1" fill="hold">
                                          <p:stCondLst>
                                            <p:cond delay="0"/>
                                          </p:stCondLst>
                                        </p:cTn>
                                        <p:tgtEl>
                                          <p:spTgt spid="1036"/>
                                        </p:tgtEl>
                                        <p:attrNameLst>
                                          <p:attrName>style.visibility</p:attrName>
                                        </p:attrNameLst>
                                      </p:cBhvr>
                                      <p:to>
                                        <p:strVal val="visible"/>
                                      </p:to>
                                    </p:set>
                                    <p:animEffect transition="in" filter="blinds(horizontal)">
                                      <p:cBhvr>
                                        <p:cTn id="16" dur="500"/>
                                        <p:tgtEl>
                                          <p:spTgt spid="1036"/>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3"/>
                                        </p:tgtEl>
                                        <p:attrNameLst>
                                          <p:attrName>style.visibility</p:attrName>
                                        </p:attrNameLst>
                                      </p:cBhvr>
                                      <p:to>
                                        <p:strVal val="visible"/>
                                      </p:to>
                                    </p:set>
                                    <p:animEffect transition="in" filter="blinds(horizontal)">
                                      <p:cBhvr>
                                        <p:cTn id="21" dur="500"/>
                                        <p:tgtEl>
                                          <p:spTgt spid="33"/>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4"/>
                                        </p:tgtEl>
                                        <p:attrNameLst>
                                          <p:attrName>style.visibility</p:attrName>
                                        </p:attrNameLst>
                                      </p:cBhvr>
                                      <p:to>
                                        <p:strVal val="visible"/>
                                      </p:to>
                                    </p:set>
                                    <p:animEffect transition="in" filter="blinds(horizontal)">
                                      <p:cBhvr>
                                        <p:cTn id="24" dur="500"/>
                                        <p:tgtEl>
                                          <p:spTgt spid="34"/>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5"/>
                                        </p:tgtEl>
                                        <p:attrNameLst>
                                          <p:attrName>style.visibility</p:attrName>
                                        </p:attrNameLst>
                                      </p:cBhvr>
                                      <p:to>
                                        <p:strVal val="visible"/>
                                      </p:to>
                                    </p:set>
                                    <p:animEffect transition="in" filter="blinds(horizontal)">
                                      <p:cBhvr>
                                        <p:cTn id="27" dur="500"/>
                                        <p:tgtEl>
                                          <p:spTgt spid="35"/>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Effect transition="in" filter="blinds(horizontal)">
                                      <p:cBhvr>
                                        <p:cTn id="32" dur="500"/>
                                        <p:tgtEl>
                                          <p:spTgt spid="21"/>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blinds(horizontal)">
                                      <p:cBhvr>
                                        <p:cTn id="35" dur="500"/>
                                        <p:tgtEl>
                                          <p:spTgt spid="22"/>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blinds(horizontal)">
                                      <p:cBhvr>
                                        <p:cTn id="38" dur="500"/>
                                        <p:tgtEl>
                                          <p:spTgt spid="23"/>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24"/>
                                        </p:tgtEl>
                                        <p:attrNameLst>
                                          <p:attrName>style.visibility</p:attrName>
                                        </p:attrNameLst>
                                      </p:cBhvr>
                                      <p:to>
                                        <p:strVal val="visible"/>
                                      </p:to>
                                    </p:set>
                                    <p:animEffect transition="in" filter="blinds(horizontal)">
                                      <p:cBhvr>
                                        <p:cTn id="41" dur="500"/>
                                        <p:tgtEl>
                                          <p:spTgt spid="24"/>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25"/>
                                        </p:tgtEl>
                                        <p:attrNameLst>
                                          <p:attrName>style.visibility</p:attrName>
                                        </p:attrNameLst>
                                      </p:cBhvr>
                                      <p:to>
                                        <p:strVal val="visible"/>
                                      </p:to>
                                    </p:set>
                                    <p:animEffect transition="in" filter="blinds(horizontal)">
                                      <p:cBhvr>
                                        <p:cTn id="44" dur="500"/>
                                        <p:tgtEl>
                                          <p:spTgt spid="25"/>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blinds(horizontal)">
                                      <p:cBhvr>
                                        <p:cTn id="47" dur="500"/>
                                        <p:tgtEl>
                                          <p:spTgt spid="26"/>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27"/>
                                        </p:tgtEl>
                                        <p:attrNameLst>
                                          <p:attrName>style.visibility</p:attrName>
                                        </p:attrNameLst>
                                      </p:cBhvr>
                                      <p:to>
                                        <p:strVal val="visible"/>
                                      </p:to>
                                    </p:set>
                                    <p:animEffect transition="in" filter="blinds(horizontal)">
                                      <p:cBhvr>
                                        <p:cTn id="50" dur="500"/>
                                        <p:tgtEl>
                                          <p:spTgt spid="27"/>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28"/>
                                        </p:tgtEl>
                                        <p:attrNameLst>
                                          <p:attrName>style.visibility</p:attrName>
                                        </p:attrNameLst>
                                      </p:cBhvr>
                                      <p:to>
                                        <p:strVal val="visible"/>
                                      </p:to>
                                    </p:set>
                                    <p:animEffect transition="in" filter="blinds(horizontal)">
                                      <p:cBhvr>
                                        <p:cTn id="53" dur="500"/>
                                        <p:tgtEl>
                                          <p:spTgt spid="28"/>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29"/>
                                        </p:tgtEl>
                                        <p:attrNameLst>
                                          <p:attrName>style.visibility</p:attrName>
                                        </p:attrNameLst>
                                      </p:cBhvr>
                                      <p:to>
                                        <p:strVal val="visible"/>
                                      </p:to>
                                    </p:set>
                                    <p:animEffect transition="in" filter="blinds(horizontal)">
                                      <p:cBhvr>
                                        <p:cTn id="56" dur="500"/>
                                        <p:tgtEl>
                                          <p:spTgt spid="29"/>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30"/>
                                        </p:tgtEl>
                                        <p:attrNameLst>
                                          <p:attrName>style.visibility</p:attrName>
                                        </p:attrNameLst>
                                      </p:cBhvr>
                                      <p:to>
                                        <p:strVal val="visible"/>
                                      </p:to>
                                    </p:set>
                                    <p:animEffect transition="in" filter="blinds(horizontal)">
                                      <p:cBhvr>
                                        <p:cTn id="59" dur="500"/>
                                        <p:tgtEl>
                                          <p:spTgt spid="30"/>
                                        </p:tgtEl>
                                      </p:cBhvr>
                                    </p:animEffect>
                                  </p:childTnLst>
                                </p:cTn>
                              </p:par>
                              <p:par>
                                <p:cTn id="60" presetID="3" presetClass="entr" presetSubtype="10" fill="hold" grpId="0" nodeType="withEffect">
                                  <p:stCondLst>
                                    <p:cond delay="0"/>
                                  </p:stCondLst>
                                  <p:childTnLst>
                                    <p:set>
                                      <p:cBhvr>
                                        <p:cTn id="61" dur="1" fill="hold">
                                          <p:stCondLst>
                                            <p:cond delay="0"/>
                                          </p:stCondLst>
                                        </p:cTn>
                                        <p:tgtEl>
                                          <p:spTgt spid="31"/>
                                        </p:tgtEl>
                                        <p:attrNameLst>
                                          <p:attrName>style.visibility</p:attrName>
                                        </p:attrNameLst>
                                      </p:cBhvr>
                                      <p:to>
                                        <p:strVal val="visible"/>
                                      </p:to>
                                    </p:set>
                                    <p:animEffect transition="in" filter="blinds(horizontal)">
                                      <p:cBhvr>
                                        <p:cTn id="62" dur="500"/>
                                        <p:tgtEl>
                                          <p:spTgt spid="31"/>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1036"/>
                                        </p:tgtEl>
                                        <p:attrNameLst>
                                          <p:attrName>style.visibility</p:attrName>
                                        </p:attrNameLst>
                                      </p:cBhvr>
                                      <p:to>
                                        <p:strVal val="visible"/>
                                      </p:to>
                                    </p:set>
                                    <p:animEffect transition="in" filter="blinds(horizontal)">
                                      <p:cBhvr>
                                        <p:cTn id="67" dur="500"/>
                                        <p:tgtEl>
                                          <p:spTgt spid="1036"/>
                                        </p:tgtEl>
                                      </p:cBhvr>
                                    </p:animEffect>
                                  </p:childTnLst>
                                </p:cTn>
                              </p:par>
                              <p:par>
                                <p:cTn id="68" presetID="3" presetClass="entr" presetSubtype="10" fill="hold" nodeType="withEffect">
                                  <p:stCondLst>
                                    <p:cond delay="0"/>
                                  </p:stCondLst>
                                  <p:childTnLst>
                                    <p:set>
                                      <p:cBhvr>
                                        <p:cTn id="69" dur="1" fill="hold">
                                          <p:stCondLst>
                                            <p:cond delay="0"/>
                                          </p:stCondLst>
                                        </p:cTn>
                                        <p:tgtEl>
                                          <p:spTgt spid="1037"/>
                                        </p:tgtEl>
                                        <p:attrNameLst>
                                          <p:attrName>style.visibility</p:attrName>
                                        </p:attrNameLst>
                                      </p:cBhvr>
                                      <p:to>
                                        <p:strVal val="visible"/>
                                      </p:to>
                                    </p:set>
                                    <p:animEffect transition="in" filter="blinds(horizontal)">
                                      <p:cBhvr>
                                        <p:cTn id="70" dur="500"/>
                                        <p:tgtEl>
                                          <p:spTgt spid="1037"/>
                                        </p:tgtEl>
                                      </p:cBhvr>
                                    </p:animEffect>
                                  </p:childTnLst>
                                </p:cTn>
                              </p:par>
                              <p:par>
                                <p:cTn id="71" presetID="3" presetClass="entr" presetSubtype="10" fill="hold" nodeType="withEffect">
                                  <p:stCondLst>
                                    <p:cond delay="0"/>
                                  </p:stCondLst>
                                  <p:childTnLst>
                                    <p:set>
                                      <p:cBhvr>
                                        <p:cTn id="72" dur="1" fill="hold">
                                          <p:stCondLst>
                                            <p:cond delay="0"/>
                                          </p:stCondLst>
                                        </p:cTn>
                                        <p:tgtEl>
                                          <p:spTgt spid="37"/>
                                        </p:tgtEl>
                                        <p:attrNameLst>
                                          <p:attrName>style.visibility</p:attrName>
                                        </p:attrNameLst>
                                      </p:cBhvr>
                                      <p:to>
                                        <p:strVal val="visible"/>
                                      </p:to>
                                    </p:set>
                                    <p:animEffect transition="in" filter="blinds(horizontal)">
                                      <p:cBhvr>
                                        <p:cTn id="73" dur="500"/>
                                        <p:tgtEl>
                                          <p:spTgt spid="37"/>
                                        </p:tgtEl>
                                      </p:cBhvr>
                                    </p:animEffect>
                                  </p:childTnLst>
                                </p:cTn>
                              </p:par>
                              <p:par>
                                <p:cTn id="74" presetID="3" presetClass="entr" presetSubtype="10" fill="hold" nodeType="withEffect">
                                  <p:stCondLst>
                                    <p:cond delay="0"/>
                                  </p:stCondLst>
                                  <p:childTnLst>
                                    <p:set>
                                      <p:cBhvr>
                                        <p:cTn id="75" dur="1" fill="hold">
                                          <p:stCondLst>
                                            <p:cond delay="0"/>
                                          </p:stCondLst>
                                        </p:cTn>
                                        <p:tgtEl>
                                          <p:spTgt spid="38"/>
                                        </p:tgtEl>
                                        <p:attrNameLst>
                                          <p:attrName>style.visibility</p:attrName>
                                        </p:attrNameLst>
                                      </p:cBhvr>
                                      <p:to>
                                        <p:strVal val="visible"/>
                                      </p:to>
                                    </p:set>
                                    <p:animEffect transition="in" filter="blinds(horizontal)">
                                      <p:cBhvr>
                                        <p:cTn id="76" dur="500"/>
                                        <p:tgtEl>
                                          <p:spTgt spid="38"/>
                                        </p:tgtEl>
                                      </p:cBhvr>
                                    </p:animEffect>
                                  </p:childTnLst>
                                </p:cTn>
                              </p:par>
                            </p:childTnLst>
                          </p:cTn>
                        </p:par>
                      </p:childTnLst>
                    </p:cTn>
                  </p:par>
                  <p:par>
                    <p:cTn id="77" fill="hold">
                      <p:stCondLst>
                        <p:cond delay="indefinite"/>
                      </p:stCondLst>
                      <p:childTnLst>
                        <p:par>
                          <p:cTn id="78" fill="hold">
                            <p:stCondLst>
                              <p:cond delay="0"/>
                            </p:stCondLst>
                            <p:childTnLst>
                              <p:par>
                                <p:cTn id="79" presetID="3" presetClass="entr" presetSubtype="10" fill="hold" nodeType="clickEffect">
                                  <p:stCondLst>
                                    <p:cond delay="0"/>
                                  </p:stCondLst>
                                  <p:childTnLst>
                                    <p:set>
                                      <p:cBhvr>
                                        <p:cTn id="80" dur="1" fill="hold">
                                          <p:stCondLst>
                                            <p:cond delay="0"/>
                                          </p:stCondLst>
                                        </p:cTn>
                                        <p:tgtEl>
                                          <p:spTgt spid="43"/>
                                        </p:tgtEl>
                                        <p:attrNameLst>
                                          <p:attrName>style.visibility</p:attrName>
                                        </p:attrNameLst>
                                      </p:cBhvr>
                                      <p:to>
                                        <p:strVal val="visible"/>
                                      </p:to>
                                    </p:set>
                                    <p:animEffect transition="in" filter="blinds(horizontal)">
                                      <p:cBhvr>
                                        <p:cTn id="81" dur="500"/>
                                        <p:tgtEl>
                                          <p:spTgt spid="43"/>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nodeType="clickEffect">
                                  <p:stCondLst>
                                    <p:cond delay="0"/>
                                  </p:stCondLst>
                                  <p:childTnLst>
                                    <p:set>
                                      <p:cBhvr>
                                        <p:cTn id="85" dur="1" fill="hold">
                                          <p:stCondLst>
                                            <p:cond delay="0"/>
                                          </p:stCondLst>
                                        </p:cTn>
                                        <p:tgtEl>
                                          <p:spTgt spid="36"/>
                                        </p:tgtEl>
                                        <p:attrNameLst>
                                          <p:attrName>style.visibility</p:attrName>
                                        </p:attrNameLst>
                                      </p:cBhvr>
                                      <p:to>
                                        <p:strVal val="visible"/>
                                      </p:to>
                                    </p:set>
                                    <p:animEffect transition="in" filter="blinds(horizontal)">
                                      <p:cBhvr>
                                        <p:cTn id="86" dur="500"/>
                                        <p:tgtEl>
                                          <p:spTgt spid="36"/>
                                        </p:tgtEl>
                                      </p:cBhvr>
                                    </p:animEffect>
                                  </p:childTnLst>
                                </p:cTn>
                              </p:par>
                            </p:childTnLst>
                          </p:cTn>
                        </p:par>
                      </p:childTnLst>
                    </p:cTn>
                  </p:par>
                  <p:par>
                    <p:cTn id="87" fill="hold">
                      <p:stCondLst>
                        <p:cond delay="indefinite"/>
                      </p:stCondLst>
                      <p:childTnLst>
                        <p:par>
                          <p:cTn id="88" fill="hold">
                            <p:stCondLst>
                              <p:cond delay="0"/>
                            </p:stCondLst>
                            <p:childTnLst>
                              <p:par>
                                <p:cTn id="89" presetID="3" presetClass="entr" presetSubtype="10" fill="hold" nodeType="clickEffect">
                                  <p:stCondLst>
                                    <p:cond delay="0"/>
                                  </p:stCondLst>
                                  <p:childTnLst>
                                    <p:set>
                                      <p:cBhvr>
                                        <p:cTn id="90" dur="1" fill="hold">
                                          <p:stCondLst>
                                            <p:cond delay="0"/>
                                          </p:stCondLst>
                                        </p:cTn>
                                        <p:tgtEl>
                                          <p:spTgt spid="1029"/>
                                        </p:tgtEl>
                                        <p:attrNameLst>
                                          <p:attrName>style.visibility</p:attrName>
                                        </p:attrNameLst>
                                      </p:cBhvr>
                                      <p:to>
                                        <p:strVal val="visible"/>
                                      </p:to>
                                    </p:set>
                                    <p:animEffect transition="in" filter="blinds(horizontal)">
                                      <p:cBhvr>
                                        <p:cTn id="91" dur="500"/>
                                        <p:tgtEl>
                                          <p:spTgt spid="1029"/>
                                        </p:tgtEl>
                                      </p:cBhvr>
                                    </p:animEffect>
                                  </p:childTnLst>
                                </p:cTn>
                              </p:par>
                              <p:par>
                                <p:cTn id="92" presetID="3" presetClass="entr" presetSubtype="10" fill="hold" grpId="0" nodeType="withEffect">
                                  <p:stCondLst>
                                    <p:cond delay="0"/>
                                  </p:stCondLst>
                                  <p:childTnLst>
                                    <p:set>
                                      <p:cBhvr>
                                        <p:cTn id="93" dur="1" fill="hold">
                                          <p:stCondLst>
                                            <p:cond delay="0"/>
                                          </p:stCondLst>
                                        </p:cTn>
                                        <p:tgtEl>
                                          <p:spTgt spid="39"/>
                                        </p:tgtEl>
                                        <p:attrNameLst>
                                          <p:attrName>style.visibility</p:attrName>
                                        </p:attrNameLst>
                                      </p:cBhvr>
                                      <p:to>
                                        <p:strVal val="visible"/>
                                      </p:to>
                                    </p:set>
                                    <p:animEffect transition="in" filter="blinds(horizontal)">
                                      <p:cBhvr>
                                        <p:cTn id="94" dur="500"/>
                                        <p:tgtEl>
                                          <p:spTgt spid="39"/>
                                        </p:tgtEl>
                                      </p:cBhvr>
                                    </p:animEffect>
                                  </p:childTnLst>
                                </p:cTn>
                              </p:par>
                              <p:par>
                                <p:cTn id="95" presetID="3" presetClass="entr" presetSubtype="10" fill="hold" grpId="0" nodeType="withEffect">
                                  <p:stCondLst>
                                    <p:cond delay="0"/>
                                  </p:stCondLst>
                                  <p:childTnLst>
                                    <p:set>
                                      <p:cBhvr>
                                        <p:cTn id="96" dur="1" fill="hold">
                                          <p:stCondLst>
                                            <p:cond delay="0"/>
                                          </p:stCondLst>
                                        </p:cTn>
                                        <p:tgtEl>
                                          <p:spTgt spid="40"/>
                                        </p:tgtEl>
                                        <p:attrNameLst>
                                          <p:attrName>style.visibility</p:attrName>
                                        </p:attrNameLst>
                                      </p:cBhvr>
                                      <p:to>
                                        <p:strVal val="visible"/>
                                      </p:to>
                                    </p:set>
                                    <p:animEffect transition="in" filter="blinds(horizontal)">
                                      <p:cBhvr>
                                        <p:cTn id="97" dur="500"/>
                                        <p:tgtEl>
                                          <p:spTgt spid="40"/>
                                        </p:tgtEl>
                                      </p:cBhvr>
                                    </p:animEffect>
                                  </p:childTnLst>
                                </p:cTn>
                              </p:par>
                              <p:par>
                                <p:cTn id="98" presetID="3" presetClass="entr" presetSubtype="10" fill="hold" grpId="0" nodeType="withEffect">
                                  <p:stCondLst>
                                    <p:cond delay="0"/>
                                  </p:stCondLst>
                                  <p:childTnLst>
                                    <p:set>
                                      <p:cBhvr>
                                        <p:cTn id="99" dur="1" fill="hold">
                                          <p:stCondLst>
                                            <p:cond delay="0"/>
                                          </p:stCondLst>
                                        </p:cTn>
                                        <p:tgtEl>
                                          <p:spTgt spid="41"/>
                                        </p:tgtEl>
                                        <p:attrNameLst>
                                          <p:attrName>style.visibility</p:attrName>
                                        </p:attrNameLst>
                                      </p:cBhvr>
                                      <p:to>
                                        <p:strVal val="visible"/>
                                      </p:to>
                                    </p:set>
                                    <p:animEffect transition="in" filter="blinds(horizontal)">
                                      <p:cBhvr>
                                        <p:cTn id="100"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P spid="23" grpId="0"/>
      <p:bldP spid="24" grpId="0"/>
      <p:bldP spid="25" grpId="0"/>
      <p:bldP spid="26" grpId="0"/>
      <p:bldP spid="27" grpId="0"/>
      <p:bldP spid="28" grpId="0"/>
      <p:bldP spid="29" grpId="0"/>
      <p:bldP spid="30" grpId="0"/>
      <p:bldP spid="33" grpId="0"/>
      <p:bldP spid="34" grpId="0"/>
      <p:bldP spid="35" grpId="0"/>
      <p:bldP spid="39" grpId="0"/>
      <p:bldP spid="40" grpId="0"/>
      <p:bldP spid="41" grpId="0"/>
      <p:bldP spid="3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定式化</a:t>
            </a:r>
            <a:endParaRPr kumimoji="1" lang="ja-JP" altLang="en-US" dirty="0"/>
          </a:p>
        </p:txBody>
      </p:sp>
      <p:sp>
        <p:nvSpPr>
          <p:cNvPr id="3" name="コンテンツ プレースホルダ 2"/>
          <p:cNvSpPr>
            <a:spLocks noGrp="1"/>
          </p:cNvSpPr>
          <p:nvPr>
            <p:ph idx="1"/>
          </p:nvPr>
        </p:nvSpPr>
        <p:spPr>
          <a:xfrm>
            <a:off x="1428728" y="1428736"/>
            <a:ext cx="7498080" cy="4800600"/>
          </a:xfrm>
        </p:spPr>
        <p:txBody>
          <a:bodyPr>
            <a:normAutofit/>
          </a:bodyPr>
          <a:lstStyle/>
          <a:p>
            <a:r>
              <a:rPr lang="ja-JP" altLang="en-US" sz="2400" dirty="0" smtClean="0"/>
              <a:t>刺激　と　　　　　　における個人　　　　　の比較判断データ　および全体のデータ　を</a:t>
            </a:r>
            <a:r>
              <a:rPr lang="ja-JP" altLang="en-US" sz="2400" u="sng" dirty="0" smtClean="0"/>
              <a:t>Ｈ</a:t>
            </a:r>
            <a:r>
              <a:rPr lang="en-US" altLang="ja-JP" sz="2400" u="sng" dirty="0" smtClean="0"/>
              <a:t>×</a:t>
            </a:r>
            <a:r>
              <a:rPr lang="ja-JP" altLang="en-US" sz="2400" u="sng" dirty="0" smtClean="0"/>
              <a:t>Ｋの行列で表わす。</a:t>
            </a:r>
          </a:p>
          <a:p>
            <a:pPr>
              <a:buNone/>
            </a:pPr>
            <a:endParaRPr lang="en-US" altLang="ja-JP" dirty="0" smtClean="0"/>
          </a:p>
          <a:p>
            <a:pPr>
              <a:buNone/>
            </a:pPr>
            <a:endParaRPr lang="en-US" altLang="ja-JP" sz="2400" dirty="0" smtClean="0"/>
          </a:p>
          <a:p>
            <a:pPr>
              <a:buNone/>
            </a:pPr>
            <a:r>
              <a:rPr lang="ja-JP" altLang="en-US" sz="2400" dirty="0" smtClean="0"/>
              <a:t>ただし　　  であり</a:t>
            </a:r>
            <a:r>
              <a:rPr lang="en-US" altLang="ja-JP" sz="2400" dirty="0" smtClean="0"/>
              <a:t>,</a:t>
            </a:r>
            <a:r>
              <a:rPr lang="ja-JP" altLang="en-US" sz="2400" dirty="0" smtClean="0"/>
              <a:t>比較対の総数を表す．</a:t>
            </a:r>
            <a:endParaRPr lang="en-US" altLang="ja-JP" sz="2400" dirty="0" smtClean="0"/>
          </a:p>
          <a:p>
            <a:pPr>
              <a:buNone/>
            </a:pPr>
            <a:endParaRPr kumimoji="1" lang="en-US" altLang="ja-JP" sz="2400" dirty="0" smtClean="0"/>
          </a:p>
          <a:p>
            <a:pPr>
              <a:buNone/>
            </a:pPr>
            <a:endParaRPr kumimoji="1" lang="en-US" altLang="ja-JP" sz="2400" dirty="0" smtClean="0"/>
          </a:p>
          <a:p>
            <a:pPr>
              <a:buNone/>
            </a:pPr>
            <a:r>
              <a:rPr lang="ja-JP" altLang="en-US" sz="2400" dirty="0" smtClean="0"/>
              <a:t>・各個人は一次元上に順序的に配列されている　　　　個の潜在ランクの中で，ある最適化基準を最もよく満たすランクに割り振られる．</a:t>
            </a:r>
            <a:endParaRPr kumimoji="1" lang="ja-JP" altLang="en-US" sz="2400" dirty="0"/>
          </a:p>
        </p:txBody>
      </p:sp>
      <p:pic>
        <p:nvPicPr>
          <p:cNvPr id="14338" name="Picture 2"/>
          <p:cNvPicPr>
            <a:picLocks noChangeAspect="1" noChangeArrowheads="1"/>
          </p:cNvPicPr>
          <p:nvPr/>
        </p:nvPicPr>
        <p:blipFill>
          <a:blip r:embed="rId2"/>
          <a:srcRect/>
          <a:stretch>
            <a:fillRect/>
          </a:stretch>
        </p:blipFill>
        <p:spPr bwMode="auto">
          <a:xfrm>
            <a:off x="2571736" y="1500174"/>
            <a:ext cx="178594" cy="357187"/>
          </a:xfrm>
          <a:prstGeom prst="rect">
            <a:avLst/>
          </a:prstGeom>
          <a:noFill/>
          <a:ln w="9525">
            <a:noFill/>
            <a:miter lim="800000"/>
            <a:headEnd/>
            <a:tailEnd/>
          </a:ln>
        </p:spPr>
      </p:pic>
      <p:pic>
        <p:nvPicPr>
          <p:cNvPr id="14339" name="Picture 3"/>
          <p:cNvPicPr>
            <a:picLocks noChangeAspect="1" noChangeArrowheads="1"/>
          </p:cNvPicPr>
          <p:nvPr/>
        </p:nvPicPr>
        <p:blipFill>
          <a:blip r:embed="rId3"/>
          <a:srcRect/>
          <a:stretch>
            <a:fillRect/>
          </a:stretch>
        </p:blipFill>
        <p:spPr bwMode="auto">
          <a:xfrm>
            <a:off x="3178961" y="1500174"/>
            <a:ext cx="1678791" cy="285752"/>
          </a:xfrm>
          <a:prstGeom prst="rect">
            <a:avLst/>
          </a:prstGeom>
          <a:noFill/>
          <a:ln w="9525">
            <a:noFill/>
            <a:miter lim="800000"/>
            <a:headEnd/>
            <a:tailEnd/>
          </a:ln>
        </p:spPr>
      </p:pic>
      <p:pic>
        <p:nvPicPr>
          <p:cNvPr id="14340" name="Picture 4"/>
          <p:cNvPicPr>
            <a:picLocks noChangeAspect="1" noChangeArrowheads="1"/>
          </p:cNvPicPr>
          <p:nvPr/>
        </p:nvPicPr>
        <p:blipFill>
          <a:blip r:embed="rId4"/>
          <a:srcRect/>
          <a:stretch>
            <a:fillRect/>
          </a:stretch>
        </p:blipFill>
        <p:spPr bwMode="auto">
          <a:xfrm>
            <a:off x="6858016" y="1500174"/>
            <a:ext cx="1376363" cy="357190"/>
          </a:xfrm>
          <a:prstGeom prst="rect">
            <a:avLst/>
          </a:prstGeom>
          <a:noFill/>
          <a:ln w="9525">
            <a:noFill/>
            <a:miter lim="800000"/>
            <a:headEnd/>
            <a:tailEnd/>
          </a:ln>
        </p:spPr>
      </p:pic>
      <p:pic>
        <p:nvPicPr>
          <p:cNvPr id="14341" name="Picture 5"/>
          <p:cNvPicPr>
            <a:picLocks noChangeAspect="1" noChangeArrowheads="1"/>
          </p:cNvPicPr>
          <p:nvPr/>
        </p:nvPicPr>
        <p:blipFill>
          <a:blip r:embed="rId5"/>
          <a:srcRect/>
          <a:stretch>
            <a:fillRect/>
          </a:stretch>
        </p:blipFill>
        <p:spPr bwMode="auto">
          <a:xfrm>
            <a:off x="4000496" y="1857364"/>
            <a:ext cx="300038" cy="300038"/>
          </a:xfrm>
          <a:prstGeom prst="rect">
            <a:avLst/>
          </a:prstGeom>
          <a:noFill/>
          <a:ln w="9525">
            <a:noFill/>
            <a:miter lim="800000"/>
            <a:headEnd/>
            <a:tailEnd/>
          </a:ln>
        </p:spPr>
      </p:pic>
      <p:pic>
        <p:nvPicPr>
          <p:cNvPr id="14342" name="Picture 6"/>
          <p:cNvPicPr>
            <a:picLocks noChangeAspect="1" noChangeArrowheads="1"/>
          </p:cNvPicPr>
          <p:nvPr/>
        </p:nvPicPr>
        <p:blipFill>
          <a:blip r:embed="rId6"/>
          <a:srcRect/>
          <a:stretch>
            <a:fillRect/>
          </a:stretch>
        </p:blipFill>
        <p:spPr bwMode="auto">
          <a:xfrm>
            <a:off x="7109602" y="1857364"/>
            <a:ext cx="248480" cy="300792"/>
          </a:xfrm>
          <a:prstGeom prst="rect">
            <a:avLst/>
          </a:prstGeom>
          <a:noFill/>
          <a:ln w="9525">
            <a:noFill/>
            <a:miter lim="800000"/>
            <a:headEnd/>
            <a:tailEnd/>
          </a:ln>
        </p:spPr>
      </p:pic>
      <p:pic>
        <p:nvPicPr>
          <p:cNvPr id="14343" name="Picture 7"/>
          <p:cNvPicPr>
            <a:picLocks noChangeAspect="1" noChangeArrowheads="1"/>
          </p:cNvPicPr>
          <p:nvPr/>
        </p:nvPicPr>
        <p:blipFill>
          <a:blip r:embed="rId7"/>
          <a:srcRect/>
          <a:stretch>
            <a:fillRect/>
          </a:stretch>
        </p:blipFill>
        <p:spPr bwMode="auto">
          <a:xfrm>
            <a:off x="2786050" y="2819398"/>
            <a:ext cx="4643470" cy="395288"/>
          </a:xfrm>
          <a:prstGeom prst="rect">
            <a:avLst/>
          </a:prstGeom>
          <a:noFill/>
          <a:ln w="9525">
            <a:noFill/>
            <a:miter lim="800000"/>
            <a:headEnd/>
            <a:tailEnd/>
          </a:ln>
        </p:spPr>
      </p:pic>
      <p:pic>
        <p:nvPicPr>
          <p:cNvPr id="14344" name="Picture 8"/>
          <p:cNvPicPr>
            <a:picLocks noChangeAspect="1" noChangeArrowheads="1"/>
          </p:cNvPicPr>
          <p:nvPr/>
        </p:nvPicPr>
        <p:blipFill>
          <a:blip r:embed="rId8"/>
          <a:srcRect/>
          <a:stretch>
            <a:fillRect/>
          </a:stretch>
        </p:blipFill>
        <p:spPr bwMode="auto">
          <a:xfrm>
            <a:off x="2571736" y="3643314"/>
            <a:ext cx="731525" cy="357190"/>
          </a:xfrm>
          <a:prstGeom prst="rect">
            <a:avLst/>
          </a:prstGeom>
          <a:noFill/>
          <a:ln w="9525">
            <a:noFill/>
            <a:miter lim="800000"/>
            <a:headEnd/>
            <a:tailEnd/>
          </a:ln>
        </p:spPr>
      </p:pic>
      <p:pic>
        <p:nvPicPr>
          <p:cNvPr id="14345" name="Picture 9"/>
          <p:cNvPicPr>
            <a:picLocks noChangeAspect="1" noChangeArrowheads="1"/>
          </p:cNvPicPr>
          <p:nvPr/>
        </p:nvPicPr>
        <p:blipFill>
          <a:blip r:embed="rId9"/>
          <a:srcRect/>
          <a:stretch>
            <a:fillRect/>
          </a:stretch>
        </p:blipFill>
        <p:spPr bwMode="auto">
          <a:xfrm>
            <a:off x="8072462" y="4989071"/>
            <a:ext cx="271463" cy="29731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57290" y="71422"/>
            <a:ext cx="7498080" cy="1143000"/>
          </a:xfrm>
        </p:spPr>
        <p:txBody>
          <a:bodyPr/>
          <a:lstStyle/>
          <a:p>
            <a:r>
              <a:rPr lang="ja-JP" altLang="en-US" dirty="0" smtClean="0"/>
              <a:t>更新の例</a:t>
            </a:r>
            <a:endParaRPr kumimoji="1" lang="ja-JP" altLang="en-US" dirty="0"/>
          </a:p>
        </p:txBody>
      </p:sp>
      <p:graphicFrame>
        <p:nvGraphicFramePr>
          <p:cNvPr id="4" name="コンテンツ プレースホルダ 3"/>
          <p:cNvGraphicFramePr>
            <a:graphicFrameLocks noGrp="1"/>
          </p:cNvGraphicFramePr>
          <p:nvPr>
            <p:ph idx="1"/>
          </p:nvPr>
        </p:nvGraphicFramePr>
        <p:xfrm>
          <a:off x="1285852" y="1000108"/>
          <a:ext cx="7500993" cy="2626374"/>
        </p:xfrm>
        <a:graphic>
          <a:graphicData uri="http://schemas.openxmlformats.org/drawingml/2006/table">
            <a:tbl>
              <a:tblPr/>
              <a:tblGrid>
                <a:gridCol w="1005096"/>
                <a:gridCol w="1005096"/>
                <a:gridCol w="990204"/>
                <a:gridCol w="1019988"/>
                <a:gridCol w="1005096"/>
                <a:gridCol w="1005096"/>
                <a:gridCol w="465321"/>
                <a:gridCol w="1005096"/>
              </a:tblGrid>
              <a:tr h="173903">
                <a:tc>
                  <a:txBody>
                    <a:bodyPr/>
                    <a:lstStyle/>
                    <a:p>
                      <a:pPr algn="ctr" fontAlgn="ctr"/>
                      <a:r>
                        <a:rPr lang="ja-JP" altLang="en-US" sz="1100" b="0" i="0" u="none" strike="noStrike" dirty="0">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dirty="0">
                          <a:latin typeface="ＭＳ Ｐゴシック"/>
                        </a:rPr>
                        <a:t>　</a:t>
                      </a:r>
                    </a:p>
                  </a:txBody>
                  <a:tcPr marL="0" marR="0" marT="0" marB="0" anchor="ctr">
                    <a:lnL>
                      <a:noFill/>
                    </a:lnL>
                    <a:lnR>
                      <a:noFill/>
                    </a:lnR>
                    <a:lnT>
                      <a:noFill/>
                    </a:lnT>
                    <a:lnB>
                      <a:noFill/>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r>
              <a:tr h="230689">
                <a:tc>
                  <a:txBody>
                    <a:bodyPr/>
                    <a:lstStyle/>
                    <a:p>
                      <a:pPr algn="ctr" fontAlgn="ctr"/>
                      <a:r>
                        <a:rPr lang="ja-JP" altLang="en-US" sz="18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800" b="1" i="0" u="none" strike="noStrike">
                          <a:solidFill>
                            <a:srgbClr val="FF0000"/>
                          </a:solidFill>
                          <a:latin typeface="ＭＳ Ｐゴシック"/>
                        </a:rPr>
                        <a:t>Q</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dirty="0">
                          <a:latin typeface="ＭＳ Ｐゴシック"/>
                        </a:rPr>
                        <a:t>データ</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230689">
                <a:tc>
                  <a:txBody>
                    <a:bodyPr/>
                    <a:lstStyle/>
                    <a:p>
                      <a:pPr algn="ctr" fontAlgn="ctr"/>
                      <a:r>
                        <a:rPr lang="ja-JP" altLang="en-US" sz="18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800" b="1" i="0" u="none" strike="noStrike" dirty="0">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sz="1800" b="1" i="0" u="none" strike="noStrike">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sz="1800" b="1" i="0" u="none" strike="noStrike">
                          <a:solidFill>
                            <a:srgbClr val="FF0000"/>
                          </a:solidFill>
                          <a:latin typeface="ＭＳ Ｐゴシック"/>
                        </a:rPr>
                        <a:t>Q=3</a:t>
                      </a:r>
                    </a:p>
                  </a:txBody>
                  <a:tcPr marL="0" marR="0" marT="0" marB="0" anchor="ctr">
                    <a:lnL>
                      <a:noFill/>
                    </a:lnL>
                    <a:lnR>
                      <a:noFill/>
                    </a:lnR>
                    <a:lnT>
                      <a:noFill/>
                    </a:lnT>
                    <a:lnB>
                      <a:noFill/>
                    </a:lnB>
                    <a:solidFill>
                      <a:srgbClr val="FFFFFF"/>
                    </a:solidFill>
                  </a:tcPr>
                </a:tc>
                <a:tc>
                  <a:txBody>
                    <a:bodyPr/>
                    <a:lstStyle/>
                    <a:p>
                      <a:pPr algn="ctr" fontAlgn="ctr"/>
                      <a:r>
                        <a:rPr lang="en-US" sz="1800" b="1" i="0" u="none" strike="noStrike">
                          <a:solidFill>
                            <a:srgbClr val="FF0000"/>
                          </a:solidFill>
                          <a:latin typeface="ＭＳ Ｐゴシック"/>
                        </a:rPr>
                        <a:t>Q=4</a:t>
                      </a:r>
                    </a:p>
                  </a:txBody>
                  <a:tcPr marL="0" marR="0" marT="0" marB="0" anchor="ctr">
                    <a:lnL>
                      <a:noFill/>
                    </a:lnL>
                    <a:lnR>
                      <a:noFill/>
                    </a:lnR>
                    <a:lnT>
                      <a:noFill/>
                    </a:lnT>
                    <a:lnB>
                      <a:noFill/>
                    </a:lnB>
                    <a:solidFill>
                      <a:srgbClr val="FFFFFF"/>
                    </a:solidFill>
                  </a:tcPr>
                </a:tc>
                <a:tc>
                  <a:txBody>
                    <a:bodyPr/>
                    <a:lstStyle/>
                    <a:p>
                      <a:pPr algn="ctr" fontAlgn="ctr"/>
                      <a:r>
                        <a:rPr lang="en-US" sz="1800" b="1" i="0" u="none" strike="noStrike">
                          <a:solidFill>
                            <a:srgbClr val="FF0000"/>
                          </a:solidFill>
                          <a:latin typeface="ＭＳ Ｐゴシック"/>
                        </a:rPr>
                        <a:t>Q=5</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96427">
                <a:tc>
                  <a:txBody>
                    <a:bodyPr/>
                    <a:lstStyle/>
                    <a:p>
                      <a:pPr algn="ctr" fontAlgn="ctr"/>
                      <a:r>
                        <a:rPr lang="ja-JP" altLang="en-US" sz="1800" b="1" i="0" u="none" strike="noStrike">
                          <a:solidFill>
                            <a:srgbClr val="538ED5"/>
                          </a:solidFill>
                          <a:latin typeface="ＭＳ Ｐゴシック"/>
                        </a:rPr>
                        <a:t>対</a:t>
                      </a:r>
                      <a:r>
                        <a:rPr lang="en-US" altLang="ja-JP" sz="1800" b="1" i="0" u="none" strike="noStrike">
                          <a:solidFill>
                            <a:srgbClr val="538ED5"/>
                          </a:solidFill>
                          <a:latin typeface="ＭＳ Ｐゴシック"/>
                        </a:rPr>
                        <a:t>1</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altLang="ja-JP" sz="1800" b="1" i="0" u="none" strike="noStrike" dirty="0">
                          <a:latin typeface="ＭＳ Ｐゴシック"/>
                        </a:rPr>
                        <a:t>0.21</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a:latin typeface="ＭＳ Ｐゴシック"/>
                        </a:rPr>
                        <a:t>0.43</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a:latin typeface="ＭＳ Ｐゴシック"/>
                        </a:rPr>
                        <a:t>0.61</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a:latin typeface="ＭＳ Ｐゴシック"/>
                        </a:rPr>
                        <a:t>0.73</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a:latin typeface="ＭＳ Ｐゴシック"/>
                        </a:rPr>
                        <a:t>0.93</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800" b="1" i="0" u="none" strike="noStrike" dirty="0">
                          <a:latin typeface="ＭＳ Ｐゴシック"/>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96427">
                <a:tc>
                  <a:txBody>
                    <a:bodyPr/>
                    <a:lstStyle/>
                    <a:p>
                      <a:pPr algn="ctr" fontAlgn="ctr"/>
                      <a:r>
                        <a:rPr lang="ja-JP" altLang="en-US" sz="1800" b="1" i="0" u="none" strike="noStrike">
                          <a:solidFill>
                            <a:srgbClr val="538ED5"/>
                          </a:solidFill>
                          <a:latin typeface="ＭＳ Ｐゴシック"/>
                        </a:rPr>
                        <a:t>対</a:t>
                      </a:r>
                      <a:r>
                        <a:rPr lang="en-US" altLang="ja-JP" sz="1800" b="1" i="0" u="none" strike="noStrike">
                          <a:solidFill>
                            <a:srgbClr val="538ED5"/>
                          </a:solidFill>
                          <a:latin typeface="ＭＳ Ｐゴシック"/>
                        </a:rPr>
                        <a:t>2</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altLang="ja-JP" sz="1800" b="1" i="0" u="none" strike="noStrike" dirty="0">
                          <a:latin typeface="ＭＳ Ｐゴシック"/>
                        </a:rPr>
                        <a:t>0.05</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a:latin typeface="ＭＳ Ｐゴシック"/>
                        </a:rPr>
                        <a:t>0.11</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a:latin typeface="ＭＳ Ｐゴシック"/>
                        </a:rPr>
                        <a:t>0.13</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a:latin typeface="ＭＳ Ｐゴシック"/>
                        </a:rPr>
                        <a:t>0.16</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a:latin typeface="ＭＳ Ｐゴシック"/>
                        </a:rPr>
                        <a:t>0.28</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800" b="1" i="0" u="none" strike="noStrike" dirty="0">
                          <a:latin typeface="ＭＳ Ｐゴシック"/>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96427">
                <a:tc>
                  <a:txBody>
                    <a:bodyPr/>
                    <a:lstStyle/>
                    <a:p>
                      <a:pPr algn="ctr" fontAlgn="ctr"/>
                      <a:r>
                        <a:rPr lang="ja-JP" altLang="en-US" sz="1800" b="1" i="0" u="none" strike="noStrike">
                          <a:solidFill>
                            <a:srgbClr val="538ED5"/>
                          </a:solidFill>
                          <a:latin typeface="ＭＳ Ｐゴシック"/>
                        </a:rPr>
                        <a:t>対</a:t>
                      </a:r>
                      <a:r>
                        <a:rPr lang="en-US" altLang="ja-JP" sz="1800" b="1" i="0" u="none" strike="noStrike">
                          <a:solidFill>
                            <a:srgbClr val="538ED5"/>
                          </a:solidFill>
                          <a:latin typeface="ＭＳ Ｐゴシック"/>
                        </a:rPr>
                        <a:t>3</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altLang="ja-JP" sz="1800" b="1" i="0" u="none" strike="noStrike">
                          <a:latin typeface="ＭＳ Ｐゴシック"/>
                        </a:rPr>
                        <a:t>0.67</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a:latin typeface="ＭＳ Ｐゴシック"/>
                        </a:rPr>
                        <a:t>0.77</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a:latin typeface="ＭＳ Ｐゴシック"/>
                        </a:rPr>
                        <a:t>0.83</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a:latin typeface="ＭＳ Ｐゴシック"/>
                        </a:rPr>
                        <a:t>0.91</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a:latin typeface="ＭＳ Ｐゴシック"/>
                        </a:rPr>
                        <a:t>0.99</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800" b="1" i="0" u="none" strike="noStrike" dirty="0">
                          <a:latin typeface="ＭＳ Ｐゴシック"/>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96427">
                <a:tc>
                  <a:txBody>
                    <a:bodyPr/>
                    <a:lstStyle/>
                    <a:p>
                      <a:pPr algn="ctr" fontAlgn="ctr"/>
                      <a:r>
                        <a:rPr lang="en-US" altLang="ja-JP" sz="1800" b="1" i="0" u="none" strike="noStrike">
                          <a:solidFill>
                            <a:srgbClr val="538ED5"/>
                          </a:solidFill>
                          <a:latin typeface="ＭＳ Ｐゴシック"/>
                        </a:rPr>
                        <a:t>…</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altLang="ja-JP" sz="18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a:solidFill>
                            <a:srgbClr val="538ED5"/>
                          </a:solidFill>
                          <a:latin typeface="ＭＳ Ｐゴシック"/>
                        </a:rPr>
                        <a:t>…</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800" b="1" i="0" u="none" strike="noStrike" dirty="0">
                          <a:solidFill>
                            <a:srgbClr val="538ED5"/>
                          </a:solidFill>
                          <a:latin typeface="ＭＳ Ｐゴシック"/>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96427">
                <a:tc>
                  <a:txBody>
                    <a:bodyPr/>
                    <a:lstStyle/>
                    <a:p>
                      <a:pPr algn="ctr" fontAlgn="ctr"/>
                      <a:r>
                        <a:rPr lang="ja-JP" altLang="en-US" sz="1800" b="1" i="0" u="none" strike="noStrike">
                          <a:solidFill>
                            <a:srgbClr val="538ED5"/>
                          </a:solidFill>
                          <a:latin typeface="ＭＳ Ｐゴシック"/>
                        </a:rPr>
                        <a:t>対</a:t>
                      </a:r>
                      <a:r>
                        <a:rPr lang="en-US" sz="1800" b="1" i="0" u="none" strike="noStrike">
                          <a:solidFill>
                            <a:srgbClr val="538ED5"/>
                          </a:solidFill>
                          <a:latin typeface="ＭＳ Ｐゴシック"/>
                        </a:rPr>
                        <a:t>K</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altLang="ja-JP" sz="1800" b="1" i="0" u="none" strike="noStrike">
                          <a:latin typeface="ＭＳ Ｐゴシック"/>
                        </a:rPr>
                        <a:t>0.21</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a:latin typeface="ＭＳ Ｐゴシック"/>
                        </a:rPr>
                        <a:t>0.35</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a:latin typeface="ＭＳ Ｐゴシック"/>
                        </a:rPr>
                        <a:t>0.53</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a:latin typeface="ＭＳ Ｐゴシック"/>
                        </a:rPr>
                        <a:t>0.77</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a:latin typeface="ＭＳ Ｐゴシック"/>
                        </a:rPr>
                        <a:t>0.94</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800" b="1" i="0" u="none" strike="noStrike" dirty="0">
                          <a:latin typeface="ＭＳ Ｐゴシック"/>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05057">
                <a:tc>
                  <a:txBody>
                    <a:bodyPr/>
                    <a:lstStyle/>
                    <a:p>
                      <a:pPr algn="ctr" fontAlgn="ctr"/>
                      <a:r>
                        <a:rPr lang="ja-JP" altLang="en-US" sz="16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600" b="1"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600" b="1"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600" b="1"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600" b="1" i="0" u="none" strike="noStrike" dirty="0">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600" b="1" i="0" u="none" strike="noStrike">
                          <a:latin typeface="ＭＳ Ｐゴシック"/>
                        </a:rPr>
                        <a:t>　</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6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6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r h="177856">
                <a:tc>
                  <a:txBody>
                    <a:bodyPr/>
                    <a:lstStyle/>
                    <a:p>
                      <a:pPr algn="ctr" fontAlgn="ctr"/>
                      <a:r>
                        <a:rPr lang="ja-JP" altLang="en-US" sz="1100" b="0"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100" b="0"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100" b="0"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100" b="0"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100" b="0" i="0" u="none" strike="noStrike" dirty="0">
                          <a:latin typeface="ＭＳ Ｐゴシック"/>
                        </a:rPr>
                        <a:t>　</a:t>
                      </a:r>
                    </a:p>
                  </a:txBody>
                  <a:tcPr marL="0" marR="0" marT="0" marB="0" anchor="ctr">
                    <a:lnL>
                      <a:noFill/>
                    </a:lnL>
                    <a:lnR>
                      <a:noFill/>
                    </a:lnR>
                    <a:lnT>
                      <a:noFill/>
                    </a:lnT>
                    <a:lnB>
                      <a:noFill/>
                    </a:lnB>
                    <a:solidFill>
                      <a:srgbClr val="FFFFFF"/>
                    </a:solidFill>
                  </a:tcPr>
                </a:tc>
                <a:tc>
                  <a:txBody>
                    <a:bodyPr/>
                    <a:lstStyle/>
                    <a:p>
                      <a:pPr algn="ctr" fontAlgn="ctr"/>
                      <a:r>
                        <a:rPr lang="ja-JP" altLang="en-US" sz="1100" b="0"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r>
            </a:tbl>
          </a:graphicData>
        </a:graphic>
      </p:graphicFrame>
      <p:graphicFrame>
        <p:nvGraphicFramePr>
          <p:cNvPr id="5" name="コンテンツ プレースホルダ 3"/>
          <p:cNvGraphicFramePr>
            <a:graphicFrameLocks/>
          </p:cNvGraphicFramePr>
          <p:nvPr/>
        </p:nvGraphicFramePr>
        <p:xfrm>
          <a:off x="1285852" y="4071942"/>
          <a:ext cx="7500993" cy="2626374"/>
        </p:xfrm>
        <a:graphic>
          <a:graphicData uri="http://schemas.openxmlformats.org/drawingml/2006/table">
            <a:tbl>
              <a:tblPr/>
              <a:tblGrid>
                <a:gridCol w="1005096"/>
                <a:gridCol w="1005096"/>
                <a:gridCol w="1005096"/>
                <a:gridCol w="1005096"/>
                <a:gridCol w="1005096"/>
                <a:gridCol w="1005096"/>
                <a:gridCol w="465321"/>
                <a:gridCol w="1005096"/>
              </a:tblGrid>
              <a:tr h="173903">
                <a:tc>
                  <a:txBody>
                    <a:bodyPr/>
                    <a:lstStyle/>
                    <a:p>
                      <a:pPr algn="ctr" fontAlgn="ctr"/>
                      <a:r>
                        <a:rPr lang="ja-JP" altLang="en-US" sz="1100" b="0" i="0" u="none" strike="noStrike" dirty="0">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dirty="0">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a:noFill/>
                    </a:lnT>
                    <a:lnB>
                      <a:noFill/>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r>
              <a:tr h="230689">
                <a:tc>
                  <a:txBody>
                    <a:bodyPr/>
                    <a:lstStyle/>
                    <a:p>
                      <a:pPr algn="ctr" fontAlgn="ctr"/>
                      <a:r>
                        <a:rPr lang="ja-JP" altLang="en-US" sz="18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en-US" sz="1800" b="1" i="0" u="none" strike="noStrike">
                          <a:solidFill>
                            <a:srgbClr val="FF0000"/>
                          </a:solidFill>
                          <a:latin typeface="ＭＳ Ｐゴシック"/>
                        </a:rPr>
                        <a:t>Q</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a:latin typeface="ＭＳ Ｐゴシック"/>
                        </a:rPr>
                        <a:t>データ</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r>
              <a:tr h="230689">
                <a:tc>
                  <a:txBody>
                    <a:bodyPr/>
                    <a:lstStyle/>
                    <a:p>
                      <a:pPr algn="ctr" fontAlgn="ctr"/>
                      <a:r>
                        <a:rPr lang="ja-JP" altLang="en-US" sz="18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sz="1800" b="1" i="0" u="none" strike="noStrike" dirty="0">
                          <a:solidFill>
                            <a:srgbClr val="FF0000"/>
                          </a:solidFill>
                          <a:latin typeface="ＭＳ Ｐゴシック"/>
                        </a:rPr>
                        <a:t>Q=1</a:t>
                      </a:r>
                    </a:p>
                  </a:txBody>
                  <a:tcPr marL="0" marR="0" marT="0" marB="0" anchor="ctr">
                    <a:lnL>
                      <a:noFill/>
                    </a:lnL>
                    <a:lnR>
                      <a:noFill/>
                    </a:lnR>
                    <a:lnT>
                      <a:noFill/>
                    </a:lnT>
                    <a:lnB>
                      <a:noFill/>
                    </a:lnB>
                    <a:solidFill>
                      <a:srgbClr val="FFFFFF"/>
                    </a:solidFill>
                  </a:tcPr>
                </a:tc>
                <a:tc>
                  <a:txBody>
                    <a:bodyPr/>
                    <a:lstStyle/>
                    <a:p>
                      <a:pPr algn="ctr" fontAlgn="ctr"/>
                      <a:r>
                        <a:rPr lang="en-US" sz="1800" b="1" i="0" u="none" strike="noStrike">
                          <a:solidFill>
                            <a:srgbClr val="FF0000"/>
                          </a:solidFill>
                          <a:latin typeface="ＭＳ Ｐゴシック"/>
                        </a:rPr>
                        <a:t>Q=2</a:t>
                      </a:r>
                    </a:p>
                  </a:txBody>
                  <a:tcPr marL="0" marR="0" marT="0" marB="0" anchor="ctr">
                    <a:lnL>
                      <a:noFill/>
                    </a:lnL>
                    <a:lnR>
                      <a:noFill/>
                    </a:lnR>
                    <a:lnT>
                      <a:noFill/>
                    </a:lnT>
                    <a:lnB>
                      <a:noFill/>
                    </a:lnB>
                    <a:solidFill>
                      <a:srgbClr val="FFFFFF"/>
                    </a:solidFill>
                  </a:tcPr>
                </a:tc>
                <a:tc>
                  <a:txBody>
                    <a:bodyPr/>
                    <a:lstStyle/>
                    <a:p>
                      <a:pPr algn="ctr" fontAlgn="ctr"/>
                      <a:r>
                        <a:rPr lang="en-US" sz="1800" b="1" i="0" u="none" strike="noStrike">
                          <a:solidFill>
                            <a:srgbClr val="FF0000"/>
                          </a:solidFill>
                          <a:latin typeface="ＭＳ Ｐゴシック"/>
                        </a:rPr>
                        <a:t>Q=3</a:t>
                      </a:r>
                    </a:p>
                  </a:txBody>
                  <a:tcPr marL="0" marR="0" marT="0" marB="0" anchor="ctr">
                    <a:lnL>
                      <a:noFill/>
                    </a:lnL>
                    <a:lnR>
                      <a:noFill/>
                    </a:lnR>
                    <a:lnT>
                      <a:noFill/>
                    </a:lnT>
                    <a:lnB>
                      <a:noFill/>
                    </a:lnB>
                    <a:solidFill>
                      <a:srgbClr val="FFFFFF"/>
                    </a:solidFill>
                  </a:tcPr>
                </a:tc>
                <a:tc>
                  <a:txBody>
                    <a:bodyPr/>
                    <a:lstStyle/>
                    <a:p>
                      <a:pPr algn="ctr" fontAlgn="ctr"/>
                      <a:r>
                        <a:rPr lang="en-US" sz="1800" b="1" i="0" u="none" strike="noStrike" dirty="0">
                          <a:solidFill>
                            <a:srgbClr val="FF0000"/>
                          </a:solidFill>
                          <a:latin typeface="ＭＳ Ｐゴシック"/>
                        </a:rPr>
                        <a:t>Q=4</a:t>
                      </a:r>
                    </a:p>
                  </a:txBody>
                  <a:tcPr marL="0" marR="0" marT="0" marB="0" anchor="ctr">
                    <a:lnL>
                      <a:noFill/>
                    </a:lnL>
                    <a:lnR>
                      <a:noFill/>
                    </a:lnR>
                    <a:lnT>
                      <a:noFill/>
                    </a:lnT>
                    <a:lnB>
                      <a:noFill/>
                    </a:lnB>
                    <a:solidFill>
                      <a:srgbClr val="FFFFFF"/>
                    </a:solidFill>
                  </a:tcPr>
                </a:tc>
                <a:tc>
                  <a:txBody>
                    <a:bodyPr/>
                    <a:lstStyle/>
                    <a:p>
                      <a:pPr algn="ctr" fontAlgn="ctr"/>
                      <a:r>
                        <a:rPr lang="en-US" sz="1800" b="1" i="0" u="none" strike="noStrike">
                          <a:solidFill>
                            <a:srgbClr val="FF0000"/>
                          </a:solidFill>
                          <a:latin typeface="ＭＳ Ｐゴシック"/>
                        </a:rPr>
                        <a:t>Q=5</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96427">
                <a:tc>
                  <a:txBody>
                    <a:bodyPr/>
                    <a:lstStyle/>
                    <a:p>
                      <a:pPr algn="ctr" fontAlgn="ctr"/>
                      <a:r>
                        <a:rPr lang="ja-JP" altLang="en-US" sz="1800" b="1" i="0" u="none" strike="noStrike">
                          <a:solidFill>
                            <a:srgbClr val="538ED5"/>
                          </a:solidFill>
                          <a:latin typeface="ＭＳ Ｐゴシック"/>
                        </a:rPr>
                        <a:t>対</a:t>
                      </a:r>
                      <a:r>
                        <a:rPr lang="en-US" altLang="ja-JP" sz="1800" b="1" i="0" u="none" strike="noStrike">
                          <a:solidFill>
                            <a:srgbClr val="538ED5"/>
                          </a:solidFill>
                          <a:latin typeface="ＭＳ Ｐゴシック"/>
                        </a:rPr>
                        <a:t>1</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0.23</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0.46</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0.65</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0.78</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0.98</a:t>
                      </a:r>
                      <a:endParaRPr lang="en-US" altLang="ja-JP" sz="1800" b="1" i="0" u="none" strike="noStrike" dirty="0">
                        <a:latin typeface="ＭＳ Ｐゴシック"/>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800" b="1" i="0" u="none" strike="noStrike">
                          <a:latin typeface="ＭＳ Ｐゴシック"/>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96427">
                <a:tc>
                  <a:txBody>
                    <a:bodyPr/>
                    <a:lstStyle/>
                    <a:p>
                      <a:pPr algn="ctr" fontAlgn="ctr"/>
                      <a:r>
                        <a:rPr lang="ja-JP" altLang="en-US" sz="1800" b="1" i="0" u="none" strike="noStrike">
                          <a:solidFill>
                            <a:srgbClr val="538ED5"/>
                          </a:solidFill>
                          <a:latin typeface="ＭＳ Ｐゴシック"/>
                        </a:rPr>
                        <a:t>対</a:t>
                      </a:r>
                      <a:r>
                        <a:rPr lang="en-US" altLang="ja-JP" sz="1800" b="1" i="0" u="none" strike="noStrike">
                          <a:solidFill>
                            <a:srgbClr val="538ED5"/>
                          </a:solidFill>
                          <a:latin typeface="ＭＳ Ｐゴシック"/>
                        </a:rPr>
                        <a:t>2</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altLang="ja-JP" sz="1800" b="1" i="0" u="none" strike="noStrike" dirty="0">
                          <a:latin typeface="ＭＳ Ｐゴシック"/>
                        </a:rPr>
                        <a:t>0.05</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0.09</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0.12</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0.13</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0.21</a:t>
                      </a:r>
                      <a:endParaRPr lang="en-US" altLang="ja-JP" sz="1800" b="1" i="0" u="none" strike="noStrike" dirty="0">
                        <a:latin typeface="ＭＳ Ｐゴシック"/>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800" b="1" i="0" u="none" strike="noStrike">
                          <a:latin typeface="ＭＳ Ｐゴシック"/>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96427">
                <a:tc>
                  <a:txBody>
                    <a:bodyPr/>
                    <a:lstStyle/>
                    <a:p>
                      <a:pPr algn="ctr" fontAlgn="ctr"/>
                      <a:r>
                        <a:rPr lang="ja-JP" altLang="en-US" sz="1800" b="1" i="0" u="none" strike="noStrike">
                          <a:solidFill>
                            <a:srgbClr val="538ED5"/>
                          </a:solidFill>
                          <a:latin typeface="ＭＳ Ｐゴシック"/>
                        </a:rPr>
                        <a:t>対</a:t>
                      </a:r>
                      <a:r>
                        <a:rPr lang="en-US" altLang="ja-JP" sz="1800" b="1" i="0" u="none" strike="noStrike">
                          <a:solidFill>
                            <a:srgbClr val="538ED5"/>
                          </a:solidFill>
                          <a:latin typeface="ＭＳ Ｐゴシック"/>
                        </a:rPr>
                        <a:t>3</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0.68</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0.79</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0.85</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0.94</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1.00</a:t>
                      </a:r>
                      <a:endParaRPr lang="en-US" altLang="ja-JP" sz="1800" b="1" i="0" u="none" strike="noStrike" dirty="0">
                        <a:latin typeface="ＭＳ Ｐゴシック"/>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800" b="1" i="0" u="none" strike="noStrike">
                          <a:latin typeface="ＭＳ Ｐゴシック"/>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96427">
                <a:tc>
                  <a:txBody>
                    <a:bodyPr/>
                    <a:lstStyle/>
                    <a:p>
                      <a:pPr algn="ctr" fontAlgn="ctr"/>
                      <a:r>
                        <a:rPr lang="en-US" altLang="ja-JP" sz="1800" b="1" i="0" u="none" strike="noStrike">
                          <a:solidFill>
                            <a:srgbClr val="538ED5"/>
                          </a:solidFill>
                          <a:latin typeface="ＭＳ Ｐゴシック"/>
                        </a:rPr>
                        <a:t>…</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altLang="ja-JP" sz="18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a:solidFill>
                            <a:srgbClr val="538ED5"/>
                          </a:solidFill>
                          <a:latin typeface="ＭＳ Ｐゴシック"/>
                        </a:rPr>
                        <a:t>…</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a:solidFill>
                            <a:srgbClr val="538ED5"/>
                          </a:solidFill>
                          <a:latin typeface="ＭＳ Ｐゴシック"/>
                        </a:rPr>
                        <a:t>…</a:t>
                      </a: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800" b="1" i="0" u="none" strike="noStrike">
                          <a:solidFill>
                            <a:srgbClr val="538ED5"/>
                          </a:solidFill>
                          <a:latin typeface="ＭＳ Ｐゴシック"/>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96427">
                <a:tc>
                  <a:txBody>
                    <a:bodyPr/>
                    <a:lstStyle/>
                    <a:p>
                      <a:pPr algn="ctr" fontAlgn="ctr"/>
                      <a:r>
                        <a:rPr lang="ja-JP" altLang="en-US" sz="1800" b="1" i="0" u="none" strike="noStrike">
                          <a:solidFill>
                            <a:srgbClr val="538ED5"/>
                          </a:solidFill>
                          <a:latin typeface="ＭＳ Ｐゴシック"/>
                        </a:rPr>
                        <a:t>対</a:t>
                      </a:r>
                      <a:r>
                        <a:rPr lang="en-US" sz="1800" b="1" i="0" u="none" strike="noStrike">
                          <a:solidFill>
                            <a:srgbClr val="538ED5"/>
                          </a:solidFill>
                          <a:latin typeface="ＭＳ Ｐゴシック"/>
                        </a:rPr>
                        <a:t>K</a:t>
                      </a:r>
                    </a:p>
                  </a:txBody>
                  <a:tcPr marL="0" marR="0" marT="0" marB="0" anchor="ctr">
                    <a:lnL w="6350" cap="flat" cmpd="sng" algn="ctr">
                      <a:solidFill>
                        <a:srgbClr val="000000"/>
                      </a:solidFill>
                      <a:prstDash val="solid"/>
                      <a:round/>
                      <a:headEnd type="none" w="med" len="med"/>
                      <a:tailEnd type="none" w="med" len="med"/>
                    </a:lnL>
                    <a:lnR>
                      <a:noFill/>
                    </a:lnR>
                    <a:lnT>
                      <a:noFill/>
                    </a:lnT>
                    <a:lnB>
                      <a:noFill/>
                    </a:lnB>
                    <a:solidFill>
                      <a:srgbClr val="FFFFFF"/>
                    </a:solidFill>
                  </a:tcPr>
                </a:tc>
                <a:tc>
                  <a:txBody>
                    <a:bodyPr/>
                    <a:lstStyle/>
                    <a:p>
                      <a:pPr algn="ctr" fontAlgn="ctr"/>
                      <a:r>
                        <a:rPr lang="en-US" altLang="ja-JP" sz="1800" b="1" i="0" u="none" strike="noStrike" dirty="0">
                          <a:latin typeface="ＭＳ Ｐゴシック"/>
                        </a:rPr>
                        <a:t>0.21</a:t>
                      </a: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0.36</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0.55</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0.80</a:t>
                      </a:r>
                      <a:endParaRPr lang="en-US" altLang="ja-JP" sz="1800" b="1" i="0" u="none" strike="noStrike" dirty="0">
                        <a:latin typeface="ＭＳ Ｐゴシック"/>
                      </a:endParaRPr>
                    </a:p>
                  </a:txBody>
                  <a:tcPr marL="0" marR="0" marT="0" marB="0" anchor="ctr">
                    <a:lnL>
                      <a:noFill/>
                    </a:lnL>
                    <a:lnR>
                      <a:noFill/>
                    </a:lnR>
                    <a:lnT>
                      <a:noFill/>
                    </a:lnT>
                    <a:lnB>
                      <a:noFill/>
                    </a:lnB>
                    <a:solidFill>
                      <a:srgbClr val="FFFFFF"/>
                    </a:solidFill>
                  </a:tcPr>
                </a:tc>
                <a:tc>
                  <a:txBody>
                    <a:bodyPr/>
                    <a:lstStyle/>
                    <a:p>
                      <a:pPr algn="ctr" fontAlgn="ctr"/>
                      <a:r>
                        <a:rPr lang="en-US" altLang="ja-JP" sz="1800" b="1" i="0" u="none" strike="noStrike" dirty="0" smtClean="0">
                          <a:latin typeface="ＭＳ Ｐゴシック"/>
                        </a:rPr>
                        <a:t>0.97</a:t>
                      </a:r>
                      <a:endParaRPr lang="en-US" altLang="ja-JP" sz="1800" b="1" i="0" u="none" strike="noStrike" dirty="0">
                        <a:latin typeface="ＭＳ Ｐゴシック"/>
                      </a:endParaRPr>
                    </a:p>
                  </a:txBody>
                  <a:tcPr marL="0" marR="0" marT="0" marB="0" anchor="ctr">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8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en-US" altLang="ja-JP" sz="1800" b="1" i="0" u="none" strike="noStrike" dirty="0">
                          <a:latin typeface="ＭＳ Ｐゴシック"/>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r>
              <a:tr h="205057">
                <a:tc>
                  <a:txBody>
                    <a:bodyPr/>
                    <a:lstStyle/>
                    <a:p>
                      <a:pPr algn="ctr" fontAlgn="ctr"/>
                      <a:r>
                        <a:rPr lang="ja-JP" altLang="en-US" sz="16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600" b="1"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600" b="1"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600" b="1"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600" b="1" i="0" u="none" strike="noStrike">
                          <a:latin typeface="ＭＳ Ｐゴシック"/>
                        </a:rPr>
                        <a:t>　</a:t>
                      </a:r>
                    </a:p>
                  </a:txBody>
                  <a:tcPr marL="0" marR="0" marT="0"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600" b="1" i="0" u="none" strike="noStrike" dirty="0">
                          <a:latin typeface="ＭＳ Ｐゴシック"/>
                        </a:rPr>
                        <a:t>　</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600" b="1" i="0" u="none" strike="noStrike">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ja-JP" altLang="en-US" sz="1600" b="1" i="0" u="none" strike="noStrike" dirty="0">
                          <a:latin typeface="ＭＳ Ｐゴシック"/>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r>
              <a:tr h="177856">
                <a:tc>
                  <a:txBody>
                    <a:bodyPr/>
                    <a:lstStyle/>
                    <a:p>
                      <a:pPr algn="ctr" fontAlgn="ctr"/>
                      <a:r>
                        <a:rPr lang="ja-JP" altLang="en-US" sz="1100" b="0"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100" b="0"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100" b="0"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100" b="0"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100" b="0"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ja-JP" altLang="en-US" sz="1100" b="0" i="0" u="none" strike="noStrike">
                          <a:latin typeface="ＭＳ Ｐゴシック"/>
                        </a:rPr>
                        <a:t>　</a:t>
                      </a:r>
                    </a:p>
                  </a:txBody>
                  <a:tcPr marL="0" marR="0" marT="0" marB="0" anchor="ctr">
                    <a:lnL>
                      <a:noFill/>
                    </a:lnL>
                    <a:lnR>
                      <a:noFill/>
                    </a:lnR>
                    <a:lnT>
                      <a:noFill/>
                    </a:lnT>
                    <a:lnB>
                      <a:noFill/>
                    </a:lnB>
                    <a:solidFill>
                      <a:srgbClr val="FFFFFF"/>
                    </a:solidFill>
                  </a:tcPr>
                </a:tc>
                <a:tc>
                  <a:txBody>
                    <a:bodyPr/>
                    <a:lstStyle/>
                    <a:p>
                      <a:pPr algn="ctr" fontAlgn="ctr"/>
                      <a:r>
                        <a:rPr lang="ja-JP" altLang="en-US" sz="1100" b="0" i="0" u="none" strike="noStrike" dirty="0">
                          <a:latin typeface="ＭＳ Ｐゴシック"/>
                        </a:rPr>
                        <a:t>　</a:t>
                      </a:r>
                    </a:p>
                  </a:txBody>
                  <a:tcPr marL="0" marR="0" marT="0" marB="0" anchor="ctr">
                    <a:lnL>
                      <a:noFill/>
                    </a:lnL>
                    <a:lnR>
                      <a:noFill/>
                    </a:lnR>
                    <a:lnT w="6350" cap="flat" cmpd="sng" algn="ctr">
                      <a:solidFill>
                        <a:srgbClr val="000000"/>
                      </a:solidFill>
                      <a:prstDash val="solid"/>
                      <a:round/>
                      <a:headEnd type="none" w="med" len="med"/>
                      <a:tailEnd type="none" w="med" len="med"/>
                    </a:lnT>
                    <a:lnB>
                      <a:noFill/>
                    </a:lnB>
                    <a:solidFill>
                      <a:srgbClr val="FFFFFF"/>
                    </a:solidFill>
                  </a:tcPr>
                </a:tc>
              </a:tr>
            </a:tbl>
          </a:graphicData>
        </a:graphic>
      </p:graphicFrame>
      <p:sp>
        <p:nvSpPr>
          <p:cNvPr id="6" name="下矢印 5"/>
          <p:cNvSpPr/>
          <p:nvPr/>
        </p:nvSpPr>
        <p:spPr>
          <a:xfrm>
            <a:off x="3929058" y="3357562"/>
            <a:ext cx="857224"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7"/>
          <p:cNvSpPr/>
          <p:nvPr/>
        </p:nvSpPr>
        <p:spPr>
          <a:xfrm>
            <a:off x="6643702" y="1285860"/>
            <a:ext cx="428628" cy="21431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円/楕円 8"/>
          <p:cNvSpPr/>
          <p:nvPr/>
        </p:nvSpPr>
        <p:spPr>
          <a:xfrm>
            <a:off x="6643702" y="4429132"/>
            <a:ext cx="428628" cy="21431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円/楕円 9"/>
          <p:cNvSpPr/>
          <p:nvPr/>
        </p:nvSpPr>
        <p:spPr>
          <a:xfrm>
            <a:off x="5572132" y="4429132"/>
            <a:ext cx="428628" cy="21431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円/楕円 10"/>
          <p:cNvSpPr/>
          <p:nvPr/>
        </p:nvSpPr>
        <p:spPr>
          <a:xfrm>
            <a:off x="4643438" y="4429132"/>
            <a:ext cx="428628" cy="21431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円/楕円 11"/>
          <p:cNvSpPr/>
          <p:nvPr/>
        </p:nvSpPr>
        <p:spPr>
          <a:xfrm>
            <a:off x="3571868" y="4500570"/>
            <a:ext cx="428628" cy="21431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円/楕円 12"/>
          <p:cNvSpPr/>
          <p:nvPr/>
        </p:nvSpPr>
        <p:spPr>
          <a:xfrm>
            <a:off x="2500298" y="4500570"/>
            <a:ext cx="428628" cy="214314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linds(horizont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blinds(horizontal)">
                                      <p:cBhvr>
                                        <p:cTn id="15" dur="500"/>
                                        <p:tgtEl>
                                          <p:spTgt spid="6"/>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linds(horizontal)">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linds(horizontal)">
                                      <p:cBhvr>
                                        <p:cTn id="25" dur="500"/>
                                        <p:tgtEl>
                                          <p:spTgt spid="10"/>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blinds(horizontal)">
                                      <p:cBhvr>
                                        <p:cTn id="28" dur="500"/>
                                        <p:tgtEl>
                                          <p:spTgt spid="11"/>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blinds(horizontal)">
                                      <p:cBhvr>
                                        <p:cTn id="31" dur="500"/>
                                        <p:tgtEl>
                                          <p:spTgt spid="12"/>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blinds(horizontal)">
                                      <p:cBhvr>
                                        <p:cTn id="3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9" grpId="0" animBg="1"/>
      <p:bldP spid="10" grpId="0" animBg="1"/>
      <p:bldP spid="11" grpId="0" animBg="1"/>
      <p:bldP spid="12" grpId="0" animBg="1"/>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アルゴリズム</a:t>
            </a:r>
            <a:endParaRPr kumimoji="1" lang="ja-JP" altLang="en-US" dirty="0"/>
          </a:p>
        </p:txBody>
      </p:sp>
      <p:sp>
        <p:nvSpPr>
          <p:cNvPr id="3" name="コンテンツ プレースホルダ 2"/>
          <p:cNvSpPr>
            <a:spLocks noGrp="1"/>
          </p:cNvSpPr>
          <p:nvPr>
            <p:ph idx="1"/>
          </p:nvPr>
        </p:nvSpPr>
        <p:spPr>
          <a:xfrm>
            <a:off x="1214414" y="1447800"/>
            <a:ext cx="7719274" cy="5124472"/>
          </a:xfrm>
        </p:spPr>
        <p:txBody>
          <a:bodyPr>
            <a:normAutofit fontScale="62500" lnSpcReduction="20000"/>
          </a:bodyPr>
          <a:lstStyle/>
          <a:p>
            <a:r>
              <a:rPr lang="en-US" altLang="ja-JP" dirty="0" smtClean="0">
                <a:solidFill>
                  <a:srgbClr val="FF0000"/>
                </a:solidFill>
              </a:rPr>
              <a:t>STEP1 </a:t>
            </a:r>
            <a:r>
              <a:rPr lang="ja-JP" altLang="en-US" dirty="0" smtClean="0">
                <a:solidFill>
                  <a:srgbClr val="FF0000"/>
                </a:solidFill>
              </a:rPr>
              <a:t>分析前の準備</a:t>
            </a:r>
            <a:endParaRPr lang="en-US" altLang="ja-JP" dirty="0" smtClean="0">
              <a:solidFill>
                <a:srgbClr val="FF0000"/>
              </a:solidFill>
            </a:endParaRPr>
          </a:p>
          <a:p>
            <a:pPr>
              <a:buNone/>
            </a:pPr>
            <a:r>
              <a:rPr lang="ja-JP" altLang="en-US" dirty="0" smtClean="0"/>
              <a:t>　　  </a:t>
            </a:r>
            <a:r>
              <a:rPr lang="en-US" altLang="ja-JP" sz="2900" dirty="0" smtClean="0"/>
              <a:t>(1) V</a:t>
            </a:r>
            <a:r>
              <a:rPr lang="ja-JP" altLang="en-US" sz="2900" dirty="0" smtClean="0"/>
              <a:t>の初期値の設定．たとえば</a:t>
            </a:r>
            <a:endParaRPr lang="en-US" altLang="ja-JP" sz="2900" dirty="0" smtClean="0"/>
          </a:p>
          <a:p>
            <a:pPr>
              <a:buNone/>
            </a:pPr>
            <a:r>
              <a:rPr lang="ja-JP" altLang="en-US" sz="2900" dirty="0" smtClean="0"/>
              <a:t>　　　</a:t>
            </a:r>
            <a:r>
              <a:rPr lang="en-US" altLang="ja-JP" sz="2900" dirty="0" smtClean="0"/>
              <a:t>(2) </a:t>
            </a:r>
            <a:r>
              <a:rPr lang="ja-JP" altLang="en-US" sz="2900" dirty="0" smtClean="0"/>
              <a:t>潜在ランクの事前分布の設定．</a:t>
            </a:r>
            <a:endParaRPr lang="en-US" altLang="ja-JP" sz="2900" dirty="0" smtClean="0"/>
          </a:p>
          <a:p>
            <a:endParaRPr lang="en-US" altLang="ja-JP" dirty="0" smtClean="0"/>
          </a:p>
          <a:p>
            <a:r>
              <a:rPr lang="en-US" altLang="ja-JP" dirty="0" smtClean="0">
                <a:solidFill>
                  <a:srgbClr val="FF0000"/>
                </a:solidFill>
              </a:rPr>
              <a:t>STEP2 U</a:t>
            </a:r>
            <a:r>
              <a:rPr lang="ja-JP" altLang="en-US" dirty="0" smtClean="0">
                <a:solidFill>
                  <a:srgbClr val="FF0000"/>
                </a:solidFill>
              </a:rPr>
              <a:t>の行成分のソート</a:t>
            </a:r>
            <a:endParaRPr lang="en-US" altLang="ja-JP" dirty="0" smtClean="0">
              <a:solidFill>
                <a:srgbClr val="FF0000"/>
              </a:solidFill>
            </a:endParaRPr>
          </a:p>
          <a:p>
            <a:endParaRPr lang="en-US" altLang="ja-JP" dirty="0" smtClean="0">
              <a:solidFill>
                <a:srgbClr val="FF0000"/>
              </a:solidFill>
            </a:endParaRPr>
          </a:p>
          <a:p>
            <a:r>
              <a:rPr lang="en-US" altLang="ja-JP" dirty="0" smtClean="0">
                <a:solidFill>
                  <a:srgbClr val="FF0000"/>
                </a:solidFill>
              </a:rPr>
              <a:t>STEP3 </a:t>
            </a:r>
            <a:r>
              <a:rPr lang="ja-JP" altLang="en-US" dirty="0" smtClean="0">
                <a:solidFill>
                  <a:srgbClr val="FF0000"/>
                </a:solidFill>
              </a:rPr>
              <a:t>最適な潜在ランク</a:t>
            </a:r>
            <a:r>
              <a:rPr lang="ja-JP" altLang="en-US" dirty="0" err="1" smtClean="0">
                <a:solidFill>
                  <a:srgbClr val="FF0000"/>
                </a:solidFill>
              </a:rPr>
              <a:t>ｗ</a:t>
            </a:r>
            <a:r>
              <a:rPr lang="ja-JP" altLang="en-US" dirty="0" smtClean="0">
                <a:solidFill>
                  <a:srgbClr val="FF0000"/>
                </a:solidFill>
              </a:rPr>
              <a:t>の割り当て</a:t>
            </a:r>
            <a:endParaRPr lang="ja-JP" altLang="en-US" dirty="0" smtClean="0"/>
          </a:p>
          <a:p>
            <a:endParaRPr lang="en-US" altLang="ja-JP" dirty="0" smtClean="0"/>
          </a:p>
          <a:p>
            <a:r>
              <a:rPr lang="en-US" altLang="ja-JP" dirty="0" smtClean="0">
                <a:solidFill>
                  <a:srgbClr val="FF0000"/>
                </a:solidFill>
              </a:rPr>
              <a:t>STEP4</a:t>
            </a:r>
            <a:r>
              <a:rPr lang="ja-JP" altLang="en-US" dirty="0" smtClean="0">
                <a:solidFill>
                  <a:srgbClr val="FF0000"/>
                </a:solidFill>
              </a:rPr>
              <a:t>　</a:t>
            </a:r>
            <a:r>
              <a:rPr lang="en-US" altLang="ja-JP" dirty="0" smtClean="0">
                <a:solidFill>
                  <a:srgbClr val="FF0000"/>
                </a:solidFill>
              </a:rPr>
              <a:t>V</a:t>
            </a:r>
            <a:r>
              <a:rPr lang="ja-JP" altLang="en-US" dirty="0" smtClean="0">
                <a:solidFill>
                  <a:srgbClr val="FF0000"/>
                </a:solidFill>
              </a:rPr>
              <a:t>の要素を更新</a:t>
            </a:r>
            <a:endParaRPr lang="en-US" altLang="ja-JP" dirty="0" smtClean="0">
              <a:solidFill>
                <a:srgbClr val="FF0000"/>
              </a:solidFill>
            </a:endParaRPr>
          </a:p>
          <a:p>
            <a:endParaRPr lang="en-US" altLang="ja-JP" dirty="0" smtClean="0">
              <a:solidFill>
                <a:srgbClr val="FF0000"/>
              </a:solidFill>
            </a:endParaRPr>
          </a:p>
          <a:p>
            <a:endParaRPr lang="en-US" altLang="ja-JP" dirty="0" smtClean="0">
              <a:solidFill>
                <a:srgbClr val="FF0000"/>
              </a:solidFill>
            </a:endParaRPr>
          </a:p>
          <a:p>
            <a:endParaRPr lang="en-US" altLang="ja-JP" dirty="0" smtClean="0">
              <a:solidFill>
                <a:srgbClr val="FF0000"/>
              </a:solidFill>
            </a:endParaRPr>
          </a:p>
          <a:p>
            <a:endParaRPr lang="en-US" altLang="ja-JP" dirty="0" smtClean="0"/>
          </a:p>
          <a:p>
            <a:r>
              <a:rPr lang="en-US" altLang="ja-JP" dirty="0" smtClean="0">
                <a:solidFill>
                  <a:srgbClr val="FF0000"/>
                </a:solidFill>
              </a:rPr>
              <a:t>STEP5 STEP3-4</a:t>
            </a:r>
            <a:r>
              <a:rPr lang="ja-JP" altLang="en-US" dirty="0" smtClean="0">
                <a:solidFill>
                  <a:srgbClr val="FF0000"/>
                </a:solidFill>
              </a:rPr>
              <a:t>を全ての</a:t>
            </a:r>
            <a:r>
              <a:rPr lang="en-US" altLang="ja-JP" dirty="0" smtClean="0">
                <a:solidFill>
                  <a:srgbClr val="FF0000"/>
                </a:solidFill>
              </a:rPr>
              <a:t>h</a:t>
            </a:r>
            <a:r>
              <a:rPr lang="ja-JP" altLang="en-US" dirty="0" smtClean="0">
                <a:solidFill>
                  <a:srgbClr val="FF0000"/>
                </a:solidFill>
              </a:rPr>
              <a:t>に対して反復</a:t>
            </a:r>
            <a:endParaRPr lang="en-US" altLang="ja-JP" dirty="0" smtClean="0"/>
          </a:p>
          <a:p>
            <a:pPr>
              <a:buNone/>
            </a:pPr>
            <a:endParaRPr lang="en-US" altLang="ja-JP" dirty="0" smtClean="0"/>
          </a:p>
          <a:p>
            <a:r>
              <a:rPr lang="en-US" altLang="ja-JP" dirty="0" smtClean="0">
                <a:solidFill>
                  <a:srgbClr val="FF0000"/>
                </a:solidFill>
              </a:rPr>
              <a:t>STEP6 STEP2-5</a:t>
            </a:r>
            <a:r>
              <a:rPr lang="ja-JP" altLang="en-US" dirty="0" smtClean="0">
                <a:solidFill>
                  <a:srgbClr val="FF0000"/>
                </a:solidFill>
              </a:rPr>
              <a:t>を</a:t>
            </a:r>
            <a:r>
              <a:rPr lang="en-US" altLang="ja-JP" dirty="0" smtClean="0">
                <a:solidFill>
                  <a:srgbClr val="FF0000"/>
                </a:solidFill>
              </a:rPr>
              <a:t>T</a:t>
            </a:r>
            <a:r>
              <a:rPr lang="ja-JP" altLang="en-US" dirty="0" smtClean="0">
                <a:solidFill>
                  <a:srgbClr val="FF0000"/>
                </a:solidFill>
              </a:rPr>
              <a:t>回反復</a:t>
            </a:r>
            <a:endParaRPr kumimoji="1" lang="ja-JP" altLang="en-US" dirty="0">
              <a:solidFill>
                <a:srgbClr val="FF0000"/>
              </a:solidFill>
            </a:endParaRPr>
          </a:p>
        </p:txBody>
      </p:sp>
      <p:pic>
        <p:nvPicPr>
          <p:cNvPr id="13314" name="Picture 2"/>
          <p:cNvPicPr>
            <a:picLocks noChangeAspect="1" noChangeArrowheads="1"/>
          </p:cNvPicPr>
          <p:nvPr/>
        </p:nvPicPr>
        <p:blipFill>
          <a:blip r:embed="rId2"/>
          <a:srcRect/>
          <a:stretch>
            <a:fillRect/>
          </a:stretch>
        </p:blipFill>
        <p:spPr bwMode="auto">
          <a:xfrm>
            <a:off x="5643570" y="1625449"/>
            <a:ext cx="1428760" cy="517667"/>
          </a:xfrm>
          <a:prstGeom prst="rect">
            <a:avLst/>
          </a:prstGeom>
          <a:noFill/>
          <a:ln w="9525">
            <a:noFill/>
            <a:miter lim="800000"/>
            <a:headEnd/>
            <a:tailEnd/>
          </a:ln>
        </p:spPr>
      </p:pic>
      <p:pic>
        <p:nvPicPr>
          <p:cNvPr id="13316" name="Picture 4"/>
          <p:cNvPicPr>
            <a:picLocks noChangeAspect="1" noChangeArrowheads="1"/>
          </p:cNvPicPr>
          <p:nvPr/>
        </p:nvPicPr>
        <p:blipFill>
          <a:blip r:embed="rId3"/>
          <a:srcRect/>
          <a:stretch>
            <a:fillRect/>
          </a:stretch>
        </p:blipFill>
        <p:spPr bwMode="auto">
          <a:xfrm>
            <a:off x="1357290" y="4786322"/>
            <a:ext cx="3143272" cy="428628"/>
          </a:xfrm>
          <a:prstGeom prst="rect">
            <a:avLst/>
          </a:prstGeom>
          <a:noFill/>
          <a:ln w="9525">
            <a:noFill/>
            <a:miter lim="800000"/>
            <a:headEnd/>
            <a:tailEnd/>
          </a:ln>
        </p:spPr>
      </p:pic>
      <p:pic>
        <p:nvPicPr>
          <p:cNvPr id="13318" name="Picture 6"/>
          <p:cNvPicPr>
            <a:picLocks noChangeAspect="1" noChangeArrowheads="1"/>
          </p:cNvPicPr>
          <p:nvPr/>
        </p:nvPicPr>
        <p:blipFill>
          <a:blip r:embed="rId4"/>
          <a:srcRect/>
          <a:stretch>
            <a:fillRect/>
          </a:stretch>
        </p:blipFill>
        <p:spPr bwMode="auto">
          <a:xfrm>
            <a:off x="4857752" y="4572008"/>
            <a:ext cx="3781426" cy="928694"/>
          </a:xfrm>
          <a:prstGeom prst="rect">
            <a:avLst/>
          </a:prstGeom>
          <a:noFill/>
          <a:ln w="9525">
            <a:noFill/>
            <a:miter lim="800000"/>
            <a:headEnd/>
            <a:tailEnd/>
          </a:ln>
        </p:spPr>
      </p:pic>
      <p:pic>
        <p:nvPicPr>
          <p:cNvPr id="3074" name="Picture 2"/>
          <p:cNvPicPr>
            <a:picLocks noChangeAspect="1" noChangeArrowheads="1"/>
          </p:cNvPicPr>
          <p:nvPr/>
        </p:nvPicPr>
        <p:blipFill>
          <a:blip r:embed="rId5"/>
          <a:srcRect/>
          <a:stretch>
            <a:fillRect/>
          </a:stretch>
        </p:blipFill>
        <p:spPr bwMode="auto">
          <a:xfrm>
            <a:off x="5000628" y="3643314"/>
            <a:ext cx="3933825" cy="85725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フレッシュ">
  <a:themeElements>
    <a:clrScheme name="フレッシュ">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フレッシュ">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フレッシュ">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6282</TotalTime>
  <Words>1713</Words>
  <Application>Microsoft Office PowerPoint</Application>
  <PresentationFormat>画面に合わせる (4:3)</PresentationFormat>
  <Paragraphs>910</Paragraphs>
  <Slides>25</Slides>
  <Notes>0</Notes>
  <HiddenSlides>0</HiddenSlides>
  <MMClips>0</MMClips>
  <ScaleCrop>false</ScaleCrop>
  <HeadingPairs>
    <vt:vector size="4" baseType="variant">
      <vt:variant>
        <vt:lpstr>テーマ</vt:lpstr>
      </vt:variant>
      <vt:variant>
        <vt:i4>1</vt:i4>
      </vt:variant>
      <vt:variant>
        <vt:lpstr>スライド タイトル</vt:lpstr>
      </vt:variant>
      <vt:variant>
        <vt:i4>25</vt:i4>
      </vt:variant>
    </vt:vector>
  </HeadingPairs>
  <TitlesOfParts>
    <vt:vector size="26" baseType="lpstr">
      <vt:lpstr>フレッシュ</vt:lpstr>
      <vt:lpstr>     NTTに基づく応用モデルの検討  -一対比較モデルと多次元モデルを中心に-</vt:lpstr>
      <vt:lpstr>アウトライン</vt:lpstr>
      <vt:lpstr>序論</vt:lpstr>
      <vt:lpstr>スライド 4</vt:lpstr>
      <vt:lpstr>NTTと一対比較モデル</vt:lpstr>
      <vt:lpstr>目指す結果の例</vt:lpstr>
      <vt:lpstr>定式化</vt:lpstr>
      <vt:lpstr>更新の例</vt:lpstr>
      <vt:lpstr>アルゴリズム</vt:lpstr>
      <vt:lpstr>分析例</vt:lpstr>
      <vt:lpstr>スライド 11</vt:lpstr>
      <vt:lpstr>スライド 12</vt:lpstr>
      <vt:lpstr>提案手法に関する考察</vt:lpstr>
      <vt:lpstr>NTTと多次元モデル</vt:lpstr>
      <vt:lpstr>目指す結果の例（当初）</vt:lpstr>
      <vt:lpstr>スライド 16</vt:lpstr>
      <vt:lpstr>問題点</vt:lpstr>
      <vt:lpstr>確証的な文脈での多次元NTT</vt:lpstr>
      <vt:lpstr>定式化</vt:lpstr>
      <vt:lpstr>アルゴリズム</vt:lpstr>
      <vt:lpstr>分析例</vt:lpstr>
      <vt:lpstr>スライド 22</vt:lpstr>
      <vt:lpstr>提案手法に関する考察</vt:lpstr>
      <vt:lpstr>まとめ：ＮＴＴモデルの特徴</vt:lpstr>
      <vt:lpstr>今後の課題</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ＮＴＴに基づく応用モデルの検討   -一対比較モデルと多次元モデルを中心に-</dc:title>
  <dc:creator>Satoshi</dc:creator>
  <cp:lastModifiedBy>Satoshi</cp:lastModifiedBy>
  <cp:revision>289</cp:revision>
  <dcterms:created xsi:type="dcterms:W3CDTF">2009-08-24T02:53:14Z</dcterms:created>
  <dcterms:modified xsi:type="dcterms:W3CDTF">2009-09-04T04:20:26Z</dcterms:modified>
</cp:coreProperties>
</file>